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37" r:id="rId2"/>
    <p:sldId id="640" r:id="rId3"/>
    <p:sldId id="63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0EF79-4FF4-48D6-9557-15D5A1A6648C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CBD-3F41-4964-822B-A5ED2EAE22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96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roof of canopy BIPV</a:t>
            </a:r>
          </a:p>
          <a:p>
            <a:r>
              <a:rPr lang="en-US"/>
              <a:t>SIT targets 1.3 MW for P1 and P2 combined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F7CBD-3F41-4964-822B-A5ED2EAE225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85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roof of canopy BIPV</a:t>
            </a:r>
          </a:p>
          <a:p>
            <a:r>
              <a:rPr lang="en-US"/>
              <a:t>SIT targets 1.3 MW for P1 and P2 combined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F7CBD-3F41-4964-822B-A5ED2EAE225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5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roof of canopy BIPV</a:t>
            </a:r>
          </a:p>
          <a:p>
            <a:r>
              <a:rPr lang="en-US"/>
              <a:t>SIT targets 1.3 MW for P1 and P2 combined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F7CBD-3F41-4964-822B-A5ED2EAE225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18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3C6C-05DA-4AB9-9D13-062E53135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DB527-DA7F-462C-A8EC-358A51522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F3C2-EDE5-46C2-BC78-4664BC4D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6B02-403A-4C8E-886E-E0DDD7DB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3BE4-EC35-4231-A7DF-CCD2BE70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8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A58F-0A74-4901-BC0F-D0170F80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8AA9-86CB-4821-82E2-4685C6A29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5E38-501B-4AB7-A11B-35127B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A18BD-490E-4BE7-9691-8CBE8FF4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C241-F9D0-40DD-9134-69EC34FB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7D584-F40E-4981-9F91-9B805846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04D17-9128-49C3-A124-1EC80182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A3CB-334C-4A27-9120-4886787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370C-B9A0-4F67-8F51-57B56F31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D7D8-F6DD-4D68-B3F0-14E13938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57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30C3-FC80-4FE0-9113-50E10FF7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1459-9374-4C12-9001-247F68B5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2073-C784-4B8F-AC8A-0813A3F0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0B14-7F81-407D-AD7D-13C1172C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F9CE-D7AE-4B9A-9DA1-C1C0184C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1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2AA4-0D8E-47DC-9D47-8430A01B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22257-337B-4C28-B598-4A99D808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29B-6766-4D5B-B835-ABE50A09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2538-EB80-4938-A716-88774A76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257C-D30F-41A3-8422-2C0EDB82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74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68E3-BD15-4CF2-BA79-473B3302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EA78-CD99-42E2-94A6-008FE9490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1AE81-07B6-4479-9E3C-DB2786EE5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FD3D-B0D6-4218-B376-986FA170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202A-F3C4-4C2C-9E06-4671EB83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D04C5-5C95-4D6E-AEAD-796EEA16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97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229-3AB2-4810-ABE1-B64AC5AB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90D9-3654-4EDB-922C-6EC9146D6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34E1-63AC-410C-A667-6C5A8273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1D6CD-391F-4852-B5A3-3509AEDFF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051BC-1AEC-4398-AF56-CD53217DD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98BE9-BB1A-482D-B372-42915CA6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B0841-7D48-4267-B44D-7DE83BEB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4920F-51EB-414D-8EE8-D263484B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9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C0A8-B89F-4A0E-AADB-9E6E0ADB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0523C-BD2C-4416-AEE1-3571D2FA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FE805-A3C0-4DA0-B8BA-FAC55F4C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9B2F-97F3-40D7-8511-009D05E3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1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DF11-A700-4EE9-9470-E0FF4FC9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91F92-2C4E-4348-AE26-CD180C78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021A7-B00E-467E-823E-28748A8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9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05CE-5E0D-4E79-8BA3-596E64F7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8FDC-1E06-4E1C-8032-F4B91F19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1EC4-1DBF-4FB8-ACA2-2B571CC9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84F-167A-411E-84E1-66E3301F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6DEE-4E89-4BC3-A509-57987699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A032D-05CB-4308-9950-F6A5C68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9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DC6D-FA4D-4581-B6BE-C340EE67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67FEC-3386-4052-8E7A-BF9D279C8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2889C-3FD7-447A-BDBD-26405115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B333A-285E-44AE-8785-147E394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6B63-0EB4-47DA-BD77-62111BCA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46B15-A407-4FDD-878F-52C9E475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4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E217F-0ED8-4A7D-88CD-6B39DCDC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B313-37A1-4E7D-881B-C0165B03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AD88-3CF6-4EA7-913C-4DA7709C6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ED58-C9AF-4635-AD0F-AF0ACC383F30}" type="datetimeFigureOut">
              <a:rPr lang="en-SG" smtClean="0"/>
              <a:t>23/11/2021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3B5C-8B64-45BC-9B54-BBA9D7E95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0235-A72F-48A8-BC5E-80942501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20DF-52A1-4A82-9B5B-7FF242774C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49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69451/cisco-851w-router-by-lalitpatanpur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1.sv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hyperlink" Target="https://journals.researchparks.org/index.php/IJHCS/article/view/348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ngimg.com/download/25949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5.svg"/><Relationship Id="rId19" Type="http://schemas.openxmlformats.org/officeDocument/2006/relationships/image" Target="../media/image12.png"/><Relationship Id="rId4" Type="http://schemas.openxmlformats.org/officeDocument/2006/relationships/hyperlink" Target="https://freepngimg.com/png/17288-tablet-png-images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pixabay.com/en/black-home-house-icon-white-1296170/" TargetMode="External"/><Relationship Id="rId22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hyperlink" Target="https://journals.researchparks.org/index.php/IJHCS/article/view/348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pixabay.com/en/black-home-house-icon-white-1296170/" TargetMode="Externa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pngimg.com/download/259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998792D-A150-492C-8F1D-DD2186152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83295" y="2183210"/>
            <a:ext cx="1244405" cy="920030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230B09C5-BCBC-4794-AF64-D6C88358F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6356" y="4758061"/>
            <a:ext cx="1463470" cy="9152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120FA3-988F-4ADB-97FB-8FEA12581261}"/>
              </a:ext>
            </a:extLst>
          </p:cNvPr>
          <p:cNvSpPr/>
          <p:nvPr/>
        </p:nvSpPr>
        <p:spPr>
          <a:xfrm>
            <a:off x="246579" y="4677501"/>
            <a:ext cx="1563023" cy="13757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MG1 EMS</a:t>
            </a:r>
          </a:p>
          <a:p>
            <a:pPr algn="ctr"/>
            <a:r>
              <a:rPr lang="en-US" altLang="zh-CN" sz="1200" dirty="0"/>
              <a:t>Optimizer</a:t>
            </a:r>
          </a:p>
        </p:txBody>
      </p:sp>
      <p:pic>
        <p:nvPicPr>
          <p:cNvPr id="23" name="Picture 22" descr="Icon&#10;&#10;Description automatically generated with low confidence">
            <a:extLst>
              <a:ext uri="{FF2B5EF4-FFF2-40B4-BE49-F238E27FC236}">
                <a16:creationId xmlns:a16="http://schemas.microsoft.com/office/drawing/2014/main" id="{C70A4D9D-50AB-4533-8E37-53AF7BD45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04616" y="4758061"/>
            <a:ext cx="1463470" cy="9152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D112F21-C84B-4F37-B8B8-C9E17FBD8E1C}"/>
              </a:ext>
            </a:extLst>
          </p:cNvPr>
          <p:cNvSpPr/>
          <p:nvPr/>
        </p:nvSpPr>
        <p:spPr>
          <a:xfrm>
            <a:off x="2504616" y="4677501"/>
            <a:ext cx="1563023" cy="13757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MG2 EMS</a:t>
            </a:r>
          </a:p>
          <a:p>
            <a:pPr algn="ctr"/>
            <a:r>
              <a:rPr lang="en-US" altLang="zh-CN" sz="1200" dirty="0"/>
              <a:t>Optimizer</a:t>
            </a:r>
          </a:p>
        </p:txBody>
      </p:sp>
      <p:pic>
        <p:nvPicPr>
          <p:cNvPr id="27" name="Picture 26" descr="Icon&#10;&#10;Description automatically generated with low confidence">
            <a:extLst>
              <a:ext uri="{FF2B5EF4-FFF2-40B4-BE49-F238E27FC236}">
                <a16:creationId xmlns:a16="http://schemas.microsoft.com/office/drawing/2014/main" id="{290ABAD5-B9F8-4284-945E-0E5030677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99774" y="4758061"/>
            <a:ext cx="1463470" cy="91527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E0287F2-1322-4A51-BAD6-AE229A6D4B44}"/>
              </a:ext>
            </a:extLst>
          </p:cNvPr>
          <p:cNvSpPr/>
          <p:nvPr/>
        </p:nvSpPr>
        <p:spPr>
          <a:xfrm>
            <a:off x="4799774" y="4677501"/>
            <a:ext cx="1563023" cy="13757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MG3 EMS</a:t>
            </a:r>
          </a:p>
          <a:p>
            <a:pPr algn="ctr"/>
            <a:r>
              <a:rPr lang="en-US" altLang="zh-CN" sz="1200" dirty="0"/>
              <a:t>Optimizer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265E9F-A1D5-4805-9142-A1D29EA99A93}"/>
              </a:ext>
            </a:extLst>
          </p:cNvPr>
          <p:cNvSpPr/>
          <p:nvPr/>
        </p:nvSpPr>
        <p:spPr>
          <a:xfrm>
            <a:off x="2504616" y="2106037"/>
            <a:ext cx="1563023" cy="13757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DEMO UI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C5F01F-BE1A-46FF-8BF4-14AF45FFE8B3}"/>
              </a:ext>
            </a:extLst>
          </p:cNvPr>
          <p:cNvCxnSpPr>
            <a:cxnSpLocks/>
          </p:cNvCxnSpPr>
          <p:nvPr/>
        </p:nvCxnSpPr>
        <p:spPr>
          <a:xfrm>
            <a:off x="860733" y="4071415"/>
            <a:ext cx="54025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28B2C3-0523-4BC1-807C-6422CB5B839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28090" y="4071415"/>
            <a:ext cx="1" cy="6060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D5D317-8280-499F-B7F7-FEEE150C7267}"/>
              </a:ext>
            </a:extLst>
          </p:cNvPr>
          <p:cNvCxnSpPr>
            <a:cxnSpLocks/>
          </p:cNvCxnSpPr>
          <p:nvPr/>
        </p:nvCxnSpPr>
        <p:spPr>
          <a:xfrm flipV="1">
            <a:off x="3236351" y="4395265"/>
            <a:ext cx="0" cy="282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620366-28DE-4AE5-8EE5-3E8E27B616FA}"/>
              </a:ext>
            </a:extLst>
          </p:cNvPr>
          <p:cNvCxnSpPr>
            <a:cxnSpLocks/>
          </p:cNvCxnSpPr>
          <p:nvPr/>
        </p:nvCxnSpPr>
        <p:spPr>
          <a:xfrm flipV="1">
            <a:off x="5531509" y="4071415"/>
            <a:ext cx="0" cy="6060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B6C08F-67B7-456A-A22E-5B4E3B3B168A}"/>
              </a:ext>
            </a:extLst>
          </p:cNvPr>
          <p:cNvCxnSpPr>
            <a:cxnSpLocks/>
          </p:cNvCxnSpPr>
          <p:nvPr/>
        </p:nvCxnSpPr>
        <p:spPr>
          <a:xfrm flipV="1">
            <a:off x="3236351" y="3481831"/>
            <a:ext cx="0" cy="5225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5CD95-FCE9-4610-B57D-FC1DF14A30A9}"/>
              </a:ext>
            </a:extLst>
          </p:cNvPr>
          <p:cNvCxnSpPr>
            <a:cxnSpLocks/>
          </p:cNvCxnSpPr>
          <p:nvPr/>
        </p:nvCxnSpPr>
        <p:spPr>
          <a:xfrm flipV="1">
            <a:off x="3236351" y="4116438"/>
            <a:ext cx="0" cy="2788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 with medium confidence">
            <a:extLst>
              <a:ext uri="{FF2B5EF4-FFF2-40B4-BE49-F238E27FC236}">
                <a16:creationId xmlns:a16="http://schemas.microsoft.com/office/drawing/2014/main" id="{5FA12884-5858-4DD3-9754-CF70639DF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920748" y="3723735"/>
            <a:ext cx="730758" cy="42962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60C201-F963-4CB7-B810-417B596BB847}"/>
              </a:ext>
            </a:extLst>
          </p:cNvPr>
          <p:cNvCxnSpPr>
            <a:cxnSpLocks/>
          </p:cNvCxnSpPr>
          <p:nvPr/>
        </p:nvCxnSpPr>
        <p:spPr>
          <a:xfrm flipV="1">
            <a:off x="4067639" y="1044318"/>
            <a:ext cx="3780496" cy="10617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654383-609B-4E68-96EA-7C3711788DE9}"/>
              </a:ext>
            </a:extLst>
          </p:cNvPr>
          <p:cNvCxnSpPr>
            <a:cxnSpLocks/>
          </p:cNvCxnSpPr>
          <p:nvPr/>
        </p:nvCxnSpPr>
        <p:spPr>
          <a:xfrm>
            <a:off x="4062188" y="3469702"/>
            <a:ext cx="3785947" cy="2664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010A776-8B88-4320-8E05-312E2023E9B4}"/>
              </a:ext>
            </a:extLst>
          </p:cNvPr>
          <p:cNvSpPr/>
          <p:nvPr/>
        </p:nvSpPr>
        <p:spPr>
          <a:xfrm>
            <a:off x="7848135" y="1046341"/>
            <a:ext cx="4097286" cy="50895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DEMO UI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CD138D-F1B2-4BDF-B27D-5A1E3158DC3A}"/>
              </a:ext>
            </a:extLst>
          </p:cNvPr>
          <p:cNvSpPr/>
          <p:nvPr/>
        </p:nvSpPr>
        <p:spPr>
          <a:xfrm>
            <a:off x="8043901" y="1342228"/>
            <a:ext cx="1764250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pic>
        <p:nvPicPr>
          <p:cNvPr id="63" name="Graphic 62" descr="Full battery with solid fill">
            <a:extLst>
              <a:ext uri="{FF2B5EF4-FFF2-40B4-BE49-F238E27FC236}">
                <a16:creationId xmlns:a16="http://schemas.microsoft.com/office/drawing/2014/main" id="{EC037EE1-3DD0-4BC7-B142-EF6FA96570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40382" y="1346577"/>
            <a:ext cx="457200" cy="457200"/>
          </a:xfrm>
          <a:prstGeom prst="rect">
            <a:avLst/>
          </a:prstGeom>
        </p:spPr>
      </p:pic>
      <p:pic>
        <p:nvPicPr>
          <p:cNvPr id="3073" name="Picture 307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F9FCAD9-F388-41EA-B085-9A4023B0B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140382" y="1750796"/>
            <a:ext cx="446341" cy="446341"/>
          </a:xfrm>
          <a:prstGeom prst="rect">
            <a:avLst/>
          </a:prstGeom>
        </p:spPr>
      </p:pic>
      <p:pic>
        <p:nvPicPr>
          <p:cNvPr id="3077" name="Picture 3076" descr="A picture containing building, window, clipart&#10;&#10;Description automatically generated">
            <a:extLst>
              <a:ext uri="{FF2B5EF4-FFF2-40B4-BE49-F238E27FC236}">
                <a16:creationId xmlns:a16="http://schemas.microsoft.com/office/drawing/2014/main" id="{6218B1CC-94CB-4C0B-AD69-B7EFCBE993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140382" y="2272722"/>
            <a:ext cx="470655" cy="41426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BFCDCFF-C54F-43A0-8DCE-2D1DA0FC3171}"/>
              </a:ext>
            </a:extLst>
          </p:cNvPr>
          <p:cNvSpPr/>
          <p:nvPr/>
        </p:nvSpPr>
        <p:spPr>
          <a:xfrm>
            <a:off x="10018126" y="1342228"/>
            <a:ext cx="1764250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pic>
        <p:nvPicPr>
          <p:cNvPr id="79" name="Graphic 78" descr="Full battery with solid fill">
            <a:extLst>
              <a:ext uri="{FF2B5EF4-FFF2-40B4-BE49-F238E27FC236}">
                <a16:creationId xmlns:a16="http://schemas.microsoft.com/office/drawing/2014/main" id="{6B665B32-A54F-4563-8A18-B99DE6FB38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14607" y="1346577"/>
            <a:ext cx="457200" cy="457200"/>
          </a:xfrm>
          <a:prstGeom prst="rect">
            <a:avLst/>
          </a:prstGeom>
        </p:spPr>
      </p:pic>
      <p:pic>
        <p:nvPicPr>
          <p:cNvPr id="80" name="Picture 7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F63DBFA-D4A2-45CC-BFB6-1C4B85C5E4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114607" y="1750796"/>
            <a:ext cx="446341" cy="446341"/>
          </a:xfrm>
          <a:prstGeom prst="rect">
            <a:avLst/>
          </a:prstGeom>
        </p:spPr>
      </p:pic>
      <p:pic>
        <p:nvPicPr>
          <p:cNvPr id="81" name="Picture 80" descr="A picture containing building, window, clipart&#10;&#10;Description automatically generated">
            <a:extLst>
              <a:ext uri="{FF2B5EF4-FFF2-40B4-BE49-F238E27FC236}">
                <a16:creationId xmlns:a16="http://schemas.microsoft.com/office/drawing/2014/main" id="{06A5A3E5-CF0A-4A49-928C-E6C1BF1FB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114607" y="2272722"/>
            <a:ext cx="470655" cy="414269"/>
          </a:xfrm>
          <a:prstGeom prst="rect">
            <a:avLst/>
          </a:prstGeom>
        </p:spPr>
      </p:pic>
      <p:sp>
        <p:nvSpPr>
          <p:cNvPr id="3081" name="TextBox 3080">
            <a:extLst>
              <a:ext uri="{FF2B5EF4-FFF2-40B4-BE49-F238E27FC236}">
                <a16:creationId xmlns:a16="http://schemas.microsoft.com/office/drawing/2014/main" id="{050F193D-03C0-4007-9437-0BC69CDED855}"/>
              </a:ext>
            </a:extLst>
          </p:cNvPr>
          <p:cNvSpPr txBox="1"/>
          <p:nvPr/>
        </p:nvSpPr>
        <p:spPr>
          <a:xfrm>
            <a:off x="9297958" y="1304584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MG 1</a:t>
            </a:r>
            <a:endParaRPr lang="en-AU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A1D7C9-F7FE-4D94-9754-EBCF56DC5017}"/>
              </a:ext>
            </a:extLst>
          </p:cNvPr>
          <p:cNvSpPr txBox="1"/>
          <p:nvPr/>
        </p:nvSpPr>
        <p:spPr>
          <a:xfrm>
            <a:off x="11264461" y="1342228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MG 2</a:t>
            </a:r>
            <a:endParaRPr lang="en-AU" sz="1400" dirty="0"/>
          </a:p>
        </p:txBody>
      </p:sp>
      <p:sp>
        <p:nvSpPr>
          <p:cNvPr id="3084" name="TextBox 3083">
            <a:extLst>
              <a:ext uri="{FF2B5EF4-FFF2-40B4-BE49-F238E27FC236}">
                <a16:creationId xmlns:a16="http://schemas.microsoft.com/office/drawing/2014/main" id="{72A8E19C-D866-41B1-A75B-69A8400CDBC7}"/>
              </a:ext>
            </a:extLst>
          </p:cNvPr>
          <p:cNvSpPr txBox="1"/>
          <p:nvPr/>
        </p:nvSpPr>
        <p:spPr>
          <a:xfrm>
            <a:off x="8632588" y="1349636"/>
            <a:ext cx="1288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SOC: </a:t>
            </a:r>
          </a:p>
          <a:p>
            <a:r>
              <a:rPr lang="en-US" sz="1100" dirty="0"/>
              <a:t>97 %</a:t>
            </a:r>
          </a:p>
          <a:p>
            <a:endParaRPr lang="en-US" sz="1100" dirty="0"/>
          </a:p>
          <a:p>
            <a:r>
              <a:rPr lang="en-US" sz="1100" dirty="0"/>
              <a:t>PV forecast: </a:t>
            </a:r>
          </a:p>
          <a:p>
            <a:r>
              <a:rPr lang="en-US" sz="1100" dirty="0"/>
              <a:t>300 kWh</a:t>
            </a:r>
          </a:p>
          <a:p>
            <a:endParaRPr lang="en-US" sz="1100" dirty="0"/>
          </a:p>
          <a:p>
            <a:r>
              <a:rPr lang="en-US" sz="1100" dirty="0"/>
              <a:t>Consumption:</a:t>
            </a:r>
          </a:p>
          <a:p>
            <a:r>
              <a:rPr lang="en-US" sz="1100" dirty="0"/>
              <a:t>450 kWh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79A5966-F21B-44D9-8BE4-B516449FED1A}"/>
              </a:ext>
            </a:extLst>
          </p:cNvPr>
          <p:cNvSpPr/>
          <p:nvPr/>
        </p:nvSpPr>
        <p:spPr>
          <a:xfrm>
            <a:off x="8717798" y="1560228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A73084-E371-4565-93AA-7854E22C89DA}"/>
              </a:ext>
            </a:extLst>
          </p:cNvPr>
          <p:cNvSpPr/>
          <p:nvPr/>
        </p:nvSpPr>
        <p:spPr>
          <a:xfrm>
            <a:off x="8717487" y="2072284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97CD6D-F174-4453-BEC5-BCE33623A87E}"/>
              </a:ext>
            </a:extLst>
          </p:cNvPr>
          <p:cNvSpPr/>
          <p:nvPr/>
        </p:nvSpPr>
        <p:spPr>
          <a:xfrm>
            <a:off x="8717487" y="2568705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A8A00D-F870-4136-BA5D-BAE8A79F96F9}"/>
              </a:ext>
            </a:extLst>
          </p:cNvPr>
          <p:cNvSpPr/>
          <p:nvPr/>
        </p:nvSpPr>
        <p:spPr>
          <a:xfrm>
            <a:off x="10018126" y="1342228"/>
            <a:ext cx="1764250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33A428-4865-43EA-8F55-DBD0553C023C}"/>
              </a:ext>
            </a:extLst>
          </p:cNvPr>
          <p:cNvSpPr/>
          <p:nvPr/>
        </p:nvSpPr>
        <p:spPr>
          <a:xfrm>
            <a:off x="10692023" y="1560228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7BD9C9-135E-43DE-983C-C6FB1EF108AA}"/>
              </a:ext>
            </a:extLst>
          </p:cNvPr>
          <p:cNvSpPr/>
          <p:nvPr/>
        </p:nvSpPr>
        <p:spPr>
          <a:xfrm>
            <a:off x="10691712" y="2072284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F5F8BA-B9A2-4347-A078-ACBC32B69481}"/>
              </a:ext>
            </a:extLst>
          </p:cNvPr>
          <p:cNvSpPr/>
          <p:nvPr/>
        </p:nvSpPr>
        <p:spPr>
          <a:xfrm>
            <a:off x="10691712" y="2568705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FAA5A0-4B03-46D6-94DE-7A60C499BD88}"/>
              </a:ext>
            </a:extLst>
          </p:cNvPr>
          <p:cNvSpPr txBox="1"/>
          <p:nvPr/>
        </p:nvSpPr>
        <p:spPr>
          <a:xfrm>
            <a:off x="10619472" y="1366970"/>
            <a:ext cx="1288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SOC: </a:t>
            </a:r>
          </a:p>
          <a:p>
            <a:r>
              <a:rPr lang="en-US" sz="1100" dirty="0"/>
              <a:t>15 %</a:t>
            </a:r>
          </a:p>
          <a:p>
            <a:endParaRPr lang="en-US" sz="1100" dirty="0"/>
          </a:p>
          <a:p>
            <a:r>
              <a:rPr lang="en-US" sz="1100" dirty="0"/>
              <a:t>PV forecast: </a:t>
            </a:r>
          </a:p>
          <a:p>
            <a:r>
              <a:rPr lang="en-US" sz="1100" dirty="0"/>
              <a:t>0 kWh</a:t>
            </a:r>
          </a:p>
          <a:p>
            <a:endParaRPr lang="en-US" sz="1100" dirty="0"/>
          </a:p>
          <a:p>
            <a:r>
              <a:rPr lang="en-US" sz="1100" dirty="0"/>
              <a:t>Consumption:</a:t>
            </a:r>
          </a:p>
          <a:p>
            <a:r>
              <a:rPr lang="en-US" sz="1100" dirty="0"/>
              <a:t>650 kWh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4D44CB-B58F-48E1-A063-8D8548B263E3}"/>
              </a:ext>
            </a:extLst>
          </p:cNvPr>
          <p:cNvSpPr/>
          <p:nvPr/>
        </p:nvSpPr>
        <p:spPr>
          <a:xfrm>
            <a:off x="7979005" y="3299959"/>
            <a:ext cx="3835545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pic>
        <p:nvPicPr>
          <p:cNvPr id="3088" name="Graphic 3087" descr="Bar graph with downward trend with solid fill">
            <a:extLst>
              <a:ext uri="{FF2B5EF4-FFF2-40B4-BE49-F238E27FC236}">
                <a16:creationId xmlns:a16="http://schemas.microsoft.com/office/drawing/2014/main" id="{3EC7E6DD-042C-44BC-9353-5F5CD3A630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87287" y="3485088"/>
            <a:ext cx="606245" cy="60624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7890D40-ACC8-4DBB-8540-703487C36FA6}"/>
              </a:ext>
            </a:extLst>
          </p:cNvPr>
          <p:cNvSpPr txBox="1"/>
          <p:nvPr/>
        </p:nvSpPr>
        <p:spPr>
          <a:xfrm>
            <a:off x="8707460" y="3626365"/>
            <a:ext cx="1288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Market data</a:t>
            </a:r>
          </a:p>
        </p:txBody>
      </p:sp>
      <p:pic>
        <p:nvPicPr>
          <p:cNvPr id="3090" name="Graphic 3089" descr="Person eating outline">
            <a:extLst>
              <a:ext uri="{FF2B5EF4-FFF2-40B4-BE49-F238E27FC236}">
                <a16:creationId xmlns:a16="http://schemas.microsoft.com/office/drawing/2014/main" id="{ED5F8F0E-C154-4D08-89E4-BC9C17C526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35096" y="4152235"/>
            <a:ext cx="572364" cy="57236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62416BF-7317-4E6A-A20F-6A4AA0A323B4}"/>
              </a:ext>
            </a:extLst>
          </p:cNvPr>
          <p:cNvSpPr txBox="1"/>
          <p:nvPr/>
        </p:nvSpPr>
        <p:spPr>
          <a:xfrm>
            <a:off x="8693532" y="4157897"/>
            <a:ext cx="12889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VPP  market participation</a:t>
            </a:r>
          </a:p>
          <a:p>
            <a:r>
              <a:rPr lang="en-US" sz="1100" dirty="0"/>
              <a:t>(Market offers)  </a:t>
            </a:r>
          </a:p>
        </p:txBody>
      </p:sp>
      <p:pic>
        <p:nvPicPr>
          <p:cNvPr id="3092" name="Graphic 3091" descr="Meeting outline">
            <a:extLst>
              <a:ext uri="{FF2B5EF4-FFF2-40B4-BE49-F238E27FC236}">
                <a16:creationId xmlns:a16="http://schemas.microsoft.com/office/drawing/2014/main" id="{892C7F12-5C7B-4475-BFCB-7975693DB2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62801" y="3776342"/>
            <a:ext cx="552864" cy="55286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73DC83B-6566-4066-A41C-671384D8960E}"/>
              </a:ext>
            </a:extLst>
          </p:cNvPr>
          <p:cNvSpPr txBox="1"/>
          <p:nvPr/>
        </p:nvSpPr>
        <p:spPr>
          <a:xfrm>
            <a:off x="10679103" y="3960528"/>
            <a:ext cx="1149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PSO information</a:t>
            </a:r>
          </a:p>
        </p:txBody>
      </p:sp>
      <p:pic>
        <p:nvPicPr>
          <p:cNvPr id="3094" name="Graphic 3093" descr="Play with solid fill">
            <a:extLst>
              <a:ext uri="{FF2B5EF4-FFF2-40B4-BE49-F238E27FC236}">
                <a16:creationId xmlns:a16="http://schemas.microsoft.com/office/drawing/2014/main" id="{6D418F39-3352-493C-8602-ED96DEDDA4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77060" y="5090567"/>
            <a:ext cx="549662" cy="549662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7BCB368-627D-4F04-9729-18E9921D5234}"/>
              </a:ext>
            </a:extLst>
          </p:cNvPr>
          <p:cNvSpPr txBox="1"/>
          <p:nvPr/>
        </p:nvSpPr>
        <p:spPr>
          <a:xfrm>
            <a:off x="9791833" y="5153306"/>
            <a:ext cx="1288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distributed EMS optimization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D08826-0C4C-4024-9ECE-341836232BCD}"/>
              </a:ext>
            </a:extLst>
          </p:cNvPr>
          <p:cNvSpPr txBox="1"/>
          <p:nvPr/>
        </p:nvSpPr>
        <p:spPr>
          <a:xfrm>
            <a:off x="10787347" y="3274447"/>
            <a:ext cx="1288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VPP information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484CB6B-8E71-42BA-813B-DCFF047F1ACE}"/>
              </a:ext>
            </a:extLst>
          </p:cNvPr>
          <p:cNvSpPr/>
          <p:nvPr/>
        </p:nvSpPr>
        <p:spPr>
          <a:xfrm>
            <a:off x="9242172" y="5055058"/>
            <a:ext cx="549662" cy="626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209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010A776-8B88-4320-8E05-312E2023E9B4}"/>
              </a:ext>
            </a:extLst>
          </p:cNvPr>
          <p:cNvSpPr/>
          <p:nvPr/>
        </p:nvSpPr>
        <p:spPr>
          <a:xfrm>
            <a:off x="1384594" y="884231"/>
            <a:ext cx="4097286" cy="50895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Background</a:t>
            </a:r>
          </a:p>
        </p:txBody>
      </p:sp>
      <p:pic>
        <p:nvPicPr>
          <p:cNvPr id="4" name="Picture 3" descr="A diagram of a building&#10;&#10;Description automatically generated with low confidence">
            <a:extLst>
              <a:ext uri="{FF2B5EF4-FFF2-40B4-BE49-F238E27FC236}">
                <a16:creationId xmlns:a16="http://schemas.microsoft.com/office/drawing/2014/main" id="{79D7E211-A12F-489B-A741-110F696C6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03" y="1286896"/>
            <a:ext cx="3787770" cy="1594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9DEC4D-A8E0-4149-AB59-F69189B8053B}"/>
              </a:ext>
            </a:extLst>
          </p:cNvPr>
          <p:cNvSpPr/>
          <p:nvPr/>
        </p:nvSpPr>
        <p:spPr>
          <a:xfrm>
            <a:off x="1807637" y="3428999"/>
            <a:ext cx="3251200" cy="17780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AFB22-CB9B-45E4-A8B4-9942407B985A}"/>
              </a:ext>
            </a:extLst>
          </p:cNvPr>
          <p:cNvSpPr txBox="1"/>
          <p:nvPr/>
        </p:nvSpPr>
        <p:spPr>
          <a:xfrm>
            <a:off x="1827985" y="3625501"/>
            <a:ext cx="3362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+mj-ea"/>
              <a:ea typeface="+mj-ea"/>
            </a:endParaRPr>
          </a:p>
          <a:p>
            <a:r>
              <a:rPr lang="en-US" altLang="zh-CN" sz="1200" dirty="0">
                <a:latin typeface="+mj-ea"/>
                <a:ea typeface="+mj-ea"/>
              </a:rPr>
              <a:t>A P2P distributed optimizer for networked</a:t>
            </a:r>
          </a:p>
          <a:p>
            <a:r>
              <a:rPr lang="en-US" altLang="zh-CN" sz="1200" dirty="0">
                <a:latin typeface="+mj-ea"/>
                <a:ea typeface="+mj-ea"/>
              </a:rPr>
              <a:t>Microgrids transactions and scheduling with:</a:t>
            </a: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+mj-ea"/>
                <a:ea typeface="+mj-ea"/>
              </a:rPr>
              <a:t>Privacy conservation </a:t>
            </a: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+mj-ea"/>
                <a:ea typeface="+mj-ea"/>
              </a:rPr>
              <a:t>Global optimality </a:t>
            </a: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+mj-ea"/>
                <a:ea typeface="+mj-ea"/>
              </a:rPr>
              <a:t>Robust scheduling </a:t>
            </a:r>
          </a:p>
          <a:p>
            <a:endParaRPr lang="en-AU" sz="1200" dirty="0">
              <a:latin typeface="+mj-ea"/>
              <a:ea typeface="+mj-ea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4B5CB4-55EE-4550-9596-F6376FABCBF7}"/>
              </a:ext>
            </a:extLst>
          </p:cNvPr>
          <p:cNvSpPr/>
          <p:nvPr/>
        </p:nvSpPr>
        <p:spPr>
          <a:xfrm>
            <a:off x="6811727" y="884231"/>
            <a:ext cx="4097286" cy="50895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P4 DEMO UI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BB4971-C2DE-46BC-B1AC-64386D836039}"/>
              </a:ext>
            </a:extLst>
          </p:cNvPr>
          <p:cNvSpPr/>
          <p:nvPr/>
        </p:nvSpPr>
        <p:spPr>
          <a:xfrm>
            <a:off x="8981718" y="1180118"/>
            <a:ext cx="1764250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pic>
        <p:nvPicPr>
          <p:cNvPr id="82" name="Graphic 81" descr="Full battery with solid fill">
            <a:extLst>
              <a:ext uri="{FF2B5EF4-FFF2-40B4-BE49-F238E27FC236}">
                <a16:creationId xmlns:a16="http://schemas.microsoft.com/office/drawing/2014/main" id="{45B404DD-E038-41DA-803B-9841BEBBA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199" y="1184467"/>
            <a:ext cx="457200" cy="457200"/>
          </a:xfrm>
          <a:prstGeom prst="rect">
            <a:avLst/>
          </a:prstGeom>
        </p:spPr>
      </p:pic>
      <p:pic>
        <p:nvPicPr>
          <p:cNvPr id="83" name="Picture 8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589E776-BB9B-47DC-BD16-D0A9D4B92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78199" y="1709336"/>
            <a:ext cx="446341" cy="446341"/>
          </a:xfrm>
          <a:prstGeom prst="rect">
            <a:avLst/>
          </a:prstGeom>
        </p:spPr>
      </p:pic>
      <p:pic>
        <p:nvPicPr>
          <p:cNvPr id="84" name="Picture 83" descr="A picture containing building, window, clipart&#10;&#10;Description automatically generated">
            <a:extLst>
              <a:ext uri="{FF2B5EF4-FFF2-40B4-BE49-F238E27FC236}">
                <a16:creationId xmlns:a16="http://schemas.microsoft.com/office/drawing/2014/main" id="{60F720A4-E8A5-41C3-8F12-DD6570B29E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139523" y="2265109"/>
            <a:ext cx="325309" cy="28633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B567915-39A4-4213-A0C3-3368685C822E}"/>
              </a:ext>
            </a:extLst>
          </p:cNvPr>
          <p:cNvSpPr txBox="1"/>
          <p:nvPr/>
        </p:nvSpPr>
        <p:spPr>
          <a:xfrm>
            <a:off x="10228053" y="1180118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MG 2</a:t>
            </a:r>
            <a:endParaRPr lang="en-AU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EE8FD8-4F32-4511-9475-1818A99DE05C}"/>
              </a:ext>
            </a:extLst>
          </p:cNvPr>
          <p:cNvSpPr/>
          <p:nvPr/>
        </p:nvSpPr>
        <p:spPr>
          <a:xfrm>
            <a:off x="8981718" y="1180118"/>
            <a:ext cx="1764250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5CA206A-71B0-49B1-96AB-951B2F1C26BF}"/>
              </a:ext>
            </a:extLst>
          </p:cNvPr>
          <p:cNvSpPr/>
          <p:nvPr/>
        </p:nvSpPr>
        <p:spPr>
          <a:xfrm>
            <a:off x="9655615" y="1398118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DF988A2-B7EA-4103-8F5E-55B7BC7F7112}"/>
              </a:ext>
            </a:extLst>
          </p:cNvPr>
          <p:cNvSpPr/>
          <p:nvPr/>
        </p:nvSpPr>
        <p:spPr>
          <a:xfrm>
            <a:off x="9655304" y="1922874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C63C744-1512-4B0D-AFE1-E6ED38B6459A}"/>
              </a:ext>
            </a:extLst>
          </p:cNvPr>
          <p:cNvSpPr/>
          <p:nvPr/>
        </p:nvSpPr>
        <p:spPr>
          <a:xfrm>
            <a:off x="9655304" y="2406595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A769AC-8CF5-4372-94C7-A3FDA6EE1D1F}"/>
              </a:ext>
            </a:extLst>
          </p:cNvPr>
          <p:cNvSpPr txBox="1"/>
          <p:nvPr/>
        </p:nvSpPr>
        <p:spPr>
          <a:xfrm>
            <a:off x="9583064" y="1204860"/>
            <a:ext cx="1288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SOC: </a:t>
            </a:r>
          </a:p>
          <a:p>
            <a:r>
              <a:rPr lang="en-US" sz="1100" dirty="0"/>
              <a:t>15 %</a:t>
            </a:r>
          </a:p>
          <a:p>
            <a:endParaRPr lang="en-US" sz="1100" dirty="0"/>
          </a:p>
          <a:p>
            <a:r>
              <a:rPr lang="en-US" sz="1100" dirty="0"/>
              <a:t>PV forecast: </a:t>
            </a:r>
          </a:p>
          <a:p>
            <a:r>
              <a:rPr lang="en-US" sz="1100" dirty="0"/>
              <a:t>0 kWh</a:t>
            </a:r>
          </a:p>
          <a:p>
            <a:endParaRPr lang="en-US" sz="1100" dirty="0"/>
          </a:p>
          <a:p>
            <a:r>
              <a:rPr lang="en-US" sz="1100" dirty="0"/>
              <a:t>Consumption:</a:t>
            </a:r>
          </a:p>
          <a:p>
            <a:r>
              <a:rPr lang="en-US" sz="1100" dirty="0"/>
              <a:t>650 kWh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7E51D6-CFD1-4FB0-8EA6-D9F88F205C88}"/>
              </a:ext>
            </a:extLst>
          </p:cNvPr>
          <p:cNvSpPr/>
          <p:nvPr/>
        </p:nvSpPr>
        <p:spPr>
          <a:xfrm>
            <a:off x="6942597" y="3137849"/>
            <a:ext cx="3835545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pic>
        <p:nvPicPr>
          <p:cNvPr id="93" name="Graphic 92" descr="Bar graph with downward trend with solid fill">
            <a:extLst>
              <a:ext uri="{FF2B5EF4-FFF2-40B4-BE49-F238E27FC236}">
                <a16:creationId xmlns:a16="http://schemas.microsoft.com/office/drawing/2014/main" id="{62B01954-BC05-4D37-9FB8-5905B6E0A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0879" y="3322978"/>
            <a:ext cx="606245" cy="60624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E1BEE0-4DEA-41B6-9993-9BA2D89E171F}"/>
              </a:ext>
            </a:extLst>
          </p:cNvPr>
          <p:cNvSpPr txBox="1"/>
          <p:nvPr/>
        </p:nvSpPr>
        <p:spPr>
          <a:xfrm>
            <a:off x="7671052" y="3464255"/>
            <a:ext cx="1288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Market data</a:t>
            </a:r>
          </a:p>
        </p:txBody>
      </p:sp>
      <p:pic>
        <p:nvPicPr>
          <p:cNvPr id="96" name="Graphic 95" descr="Person eating outline">
            <a:extLst>
              <a:ext uri="{FF2B5EF4-FFF2-40B4-BE49-F238E27FC236}">
                <a16:creationId xmlns:a16="http://schemas.microsoft.com/office/drawing/2014/main" id="{BCB3C3A3-C888-4F2A-AD13-CC5DD0B379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98688" y="3990125"/>
            <a:ext cx="572364" cy="57236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67256AD-9526-4770-AA60-F214EBC9B1FF}"/>
              </a:ext>
            </a:extLst>
          </p:cNvPr>
          <p:cNvSpPr txBox="1"/>
          <p:nvPr/>
        </p:nvSpPr>
        <p:spPr>
          <a:xfrm>
            <a:off x="7657124" y="4148656"/>
            <a:ext cx="1288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VPP market offers </a:t>
            </a:r>
          </a:p>
        </p:txBody>
      </p:sp>
      <p:pic>
        <p:nvPicPr>
          <p:cNvPr id="98" name="Graphic 97" descr="Meeting outline">
            <a:extLst>
              <a:ext uri="{FF2B5EF4-FFF2-40B4-BE49-F238E27FC236}">
                <a16:creationId xmlns:a16="http://schemas.microsoft.com/office/drawing/2014/main" id="{A887E862-306A-41D1-A6D8-7FDB6A3B34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26393" y="3614232"/>
            <a:ext cx="552864" cy="55286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5A66D20-73BB-4966-9822-1A3BB7901FFD}"/>
              </a:ext>
            </a:extLst>
          </p:cNvPr>
          <p:cNvSpPr txBox="1"/>
          <p:nvPr/>
        </p:nvSpPr>
        <p:spPr>
          <a:xfrm>
            <a:off x="9642695" y="3798418"/>
            <a:ext cx="1149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PSO information</a:t>
            </a:r>
          </a:p>
        </p:txBody>
      </p:sp>
      <p:pic>
        <p:nvPicPr>
          <p:cNvPr id="105" name="Graphic 104" descr="Play with solid fill">
            <a:extLst>
              <a:ext uri="{FF2B5EF4-FFF2-40B4-BE49-F238E27FC236}">
                <a16:creationId xmlns:a16="http://schemas.microsoft.com/office/drawing/2014/main" id="{964BFC1F-6190-4DF6-88D9-A240F68C28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40652" y="4928457"/>
            <a:ext cx="549662" cy="54966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00F6B9E-18BF-409A-B267-A984A75483CB}"/>
              </a:ext>
            </a:extLst>
          </p:cNvPr>
          <p:cNvSpPr txBox="1"/>
          <p:nvPr/>
        </p:nvSpPr>
        <p:spPr>
          <a:xfrm>
            <a:off x="8755425" y="4991196"/>
            <a:ext cx="1288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distributed EMS optimization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73F4BD-A3A5-4483-886A-7CFE1AF1F675}"/>
              </a:ext>
            </a:extLst>
          </p:cNvPr>
          <p:cNvSpPr txBox="1"/>
          <p:nvPr/>
        </p:nvSpPr>
        <p:spPr>
          <a:xfrm>
            <a:off x="9750939" y="3112337"/>
            <a:ext cx="1288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VPP information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81A8DE-2D46-49F2-9019-DBE25E958BDC}"/>
              </a:ext>
            </a:extLst>
          </p:cNvPr>
          <p:cNvSpPr/>
          <p:nvPr/>
        </p:nvSpPr>
        <p:spPr>
          <a:xfrm>
            <a:off x="8175589" y="4892948"/>
            <a:ext cx="640557" cy="626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F76067-516A-4FFC-AD94-D79A40A53082}"/>
              </a:ext>
            </a:extLst>
          </p:cNvPr>
          <p:cNvSpPr/>
          <p:nvPr/>
        </p:nvSpPr>
        <p:spPr>
          <a:xfrm>
            <a:off x="9082881" y="3598630"/>
            <a:ext cx="640557" cy="626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705F80-3580-4D92-B562-F99535323E2C}"/>
              </a:ext>
            </a:extLst>
          </p:cNvPr>
          <p:cNvSpPr/>
          <p:nvPr/>
        </p:nvSpPr>
        <p:spPr>
          <a:xfrm>
            <a:off x="7030495" y="3310700"/>
            <a:ext cx="640557" cy="626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CDB3A6-815C-4FBC-8FAB-8193725D86F7}"/>
              </a:ext>
            </a:extLst>
          </p:cNvPr>
          <p:cNvSpPr/>
          <p:nvPr/>
        </p:nvSpPr>
        <p:spPr>
          <a:xfrm>
            <a:off x="7030495" y="3953237"/>
            <a:ext cx="640557" cy="626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05E354-0806-41C9-A5C4-8085200376EB}"/>
              </a:ext>
            </a:extLst>
          </p:cNvPr>
          <p:cNvSpPr/>
          <p:nvPr/>
        </p:nvSpPr>
        <p:spPr>
          <a:xfrm>
            <a:off x="9071094" y="1235127"/>
            <a:ext cx="460549" cy="3489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3938ADB-18B6-408E-8D37-1A713899C961}"/>
              </a:ext>
            </a:extLst>
          </p:cNvPr>
          <p:cNvSpPr/>
          <p:nvPr/>
        </p:nvSpPr>
        <p:spPr>
          <a:xfrm>
            <a:off x="9071094" y="1761955"/>
            <a:ext cx="460549" cy="3489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DAA091-5A98-4D78-BF47-69AA41CB013C}"/>
              </a:ext>
            </a:extLst>
          </p:cNvPr>
          <p:cNvSpPr/>
          <p:nvPr/>
        </p:nvSpPr>
        <p:spPr>
          <a:xfrm>
            <a:off x="9075024" y="2249629"/>
            <a:ext cx="460549" cy="3489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D19EAC8-78F5-4110-97E6-FBC3187ACC18}"/>
              </a:ext>
            </a:extLst>
          </p:cNvPr>
          <p:cNvSpPr/>
          <p:nvPr/>
        </p:nvSpPr>
        <p:spPr>
          <a:xfrm>
            <a:off x="7003557" y="1173661"/>
            <a:ext cx="1764250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pic>
        <p:nvPicPr>
          <p:cNvPr id="122" name="Graphic 121" descr="Full battery with solid fill">
            <a:extLst>
              <a:ext uri="{FF2B5EF4-FFF2-40B4-BE49-F238E27FC236}">
                <a16:creationId xmlns:a16="http://schemas.microsoft.com/office/drawing/2014/main" id="{175A3F4C-3159-4432-AF7C-B1A67FC27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038" y="1178010"/>
            <a:ext cx="457200" cy="457200"/>
          </a:xfrm>
          <a:prstGeom prst="rect">
            <a:avLst/>
          </a:prstGeom>
        </p:spPr>
      </p:pic>
      <p:pic>
        <p:nvPicPr>
          <p:cNvPr id="123" name="Picture 1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B11067D-F508-4621-BC33-4E9781332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00038" y="1702879"/>
            <a:ext cx="446341" cy="446341"/>
          </a:xfrm>
          <a:prstGeom prst="rect">
            <a:avLst/>
          </a:prstGeom>
        </p:spPr>
      </p:pic>
      <p:pic>
        <p:nvPicPr>
          <p:cNvPr id="124" name="Picture 123" descr="A picture containing building, window, clipart&#10;&#10;Description automatically generated">
            <a:extLst>
              <a:ext uri="{FF2B5EF4-FFF2-40B4-BE49-F238E27FC236}">
                <a16:creationId xmlns:a16="http://schemas.microsoft.com/office/drawing/2014/main" id="{0BFCC1ED-E528-4078-B689-B58C65457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61362" y="2258652"/>
            <a:ext cx="325309" cy="286336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634B0A7D-58DA-4FC0-9203-F6591BB7BCAA}"/>
              </a:ext>
            </a:extLst>
          </p:cNvPr>
          <p:cNvSpPr txBox="1"/>
          <p:nvPr/>
        </p:nvSpPr>
        <p:spPr>
          <a:xfrm>
            <a:off x="8249892" y="1173661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MG 1</a:t>
            </a:r>
            <a:endParaRPr lang="en-AU" sz="14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6EE92A6-788F-4CEC-826D-817C6A5437CB}"/>
              </a:ext>
            </a:extLst>
          </p:cNvPr>
          <p:cNvSpPr/>
          <p:nvPr/>
        </p:nvSpPr>
        <p:spPr>
          <a:xfrm>
            <a:off x="7003557" y="1173661"/>
            <a:ext cx="1764250" cy="1604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0D619BD-2025-46FB-A502-836AF1FB7AF4}"/>
              </a:ext>
            </a:extLst>
          </p:cNvPr>
          <p:cNvSpPr/>
          <p:nvPr/>
        </p:nvSpPr>
        <p:spPr>
          <a:xfrm>
            <a:off x="7677454" y="1391661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B1DC5BA-4151-4101-9CD7-FC789672D99A}"/>
              </a:ext>
            </a:extLst>
          </p:cNvPr>
          <p:cNvSpPr/>
          <p:nvPr/>
        </p:nvSpPr>
        <p:spPr>
          <a:xfrm>
            <a:off x="7677143" y="1916417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3945C63-61D5-4D10-9B8B-7365E3F4BAC7}"/>
              </a:ext>
            </a:extLst>
          </p:cNvPr>
          <p:cNvSpPr/>
          <p:nvPr/>
        </p:nvSpPr>
        <p:spPr>
          <a:xfrm>
            <a:off x="7677143" y="2400138"/>
            <a:ext cx="653689" cy="1859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84DEDC1-004D-4801-8E37-8CBC89BB27F0}"/>
              </a:ext>
            </a:extLst>
          </p:cNvPr>
          <p:cNvSpPr txBox="1"/>
          <p:nvPr/>
        </p:nvSpPr>
        <p:spPr>
          <a:xfrm>
            <a:off x="7610878" y="1193142"/>
            <a:ext cx="1288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SOC: </a:t>
            </a:r>
          </a:p>
          <a:p>
            <a:r>
              <a:rPr lang="en-US" sz="1100" dirty="0"/>
              <a:t>15 %</a:t>
            </a:r>
          </a:p>
          <a:p>
            <a:endParaRPr lang="en-US" sz="1100" dirty="0"/>
          </a:p>
          <a:p>
            <a:r>
              <a:rPr lang="en-US" sz="1100" dirty="0"/>
              <a:t>PV forecast: </a:t>
            </a:r>
          </a:p>
          <a:p>
            <a:r>
              <a:rPr lang="en-US" sz="1100" dirty="0"/>
              <a:t>200 kWh</a:t>
            </a:r>
          </a:p>
          <a:p>
            <a:endParaRPr lang="en-US" sz="1100" dirty="0"/>
          </a:p>
          <a:p>
            <a:r>
              <a:rPr lang="en-US" sz="1100" dirty="0"/>
              <a:t>Consumption:</a:t>
            </a:r>
          </a:p>
          <a:p>
            <a:r>
              <a:rPr lang="en-US" sz="1100" dirty="0"/>
              <a:t>400 kWh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883C82B-A589-4FA2-8772-95807CB226B5}"/>
              </a:ext>
            </a:extLst>
          </p:cNvPr>
          <p:cNvSpPr/>
          <p:nvPr/>
        </p:nvSpPr>
        <p:spPr>
          <a:xfrm>
            <a:off x="7092933" y="1228670"/>
            <a:ext cx="460549" cy="3489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68E592D-A9B0-4250-9794-68893907FEB6}"/>
              </a:ext>
            </a:extLst>
          </p:cNvPr>
          <p:cNvSpPr/>
          <p:nvPr/>
        </p:nvSpPr>
        <p:spPr>
          <a:xfrm>
            <a:off x="7092933" y="1755498"/>
            <a:ext cx="460549" cy="3489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21AAC87-ECCE-4DCE-90B7-C826FCF988C7}"/>
              </a:ext>
            </a:extLst>
          </p:cNvPr>
          <p:cNvSpPr/>
          <p:nvPr/>
        </p:nvSpPr>
        <p:spPr>
          <a:xfrm>
            <a:off x="7096863" y="2243172"/>
            <a:ext cx="460549" cy="3489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157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939FF63-5700-4FFA-82FC-7C243B188552}"/>
              </a:ext>
            </a:extLst>
          </p:cNvPr>
          <p:cNvSpPr/>
          <p:nvPr/>
        </p:nvSpPr>
        <p:spPr>
          <a:xfrm>
            <a:off x="910453" y="757231"/>
            <a:ext cx="4097286" cy="50895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pic>
        <p:nvPicPr>
          <p:cNvPr id="137" name="Picture 136" descr="Icon&#10;&#10;Description automatically generated with low confidence">
            <a:extLst>
              <a:ext uri="{FF2B5EF4-FFF2-40B4-BE49-F238E27FC236}">
                <a16:creationId xmlns:a16="http://schemas.microsoft.com/office/drawing/2014/main" id="{C34093A9-4A9A-468C-ABA1-009F2864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55552" y="1022851"/>
            <a:ext cx="1463470" cy="91527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DE847769-79CF-43E9-86D5-FC82A3692972}"/>
              </a:ext>
            </a:extLst>
          </p:cNvPr>
          <p:cNvSpPr/>
          <p:nvPr/>
        </p:nvSpPr>
        <p:spPr>
          <a:xfrm>
            <a:off x="2205775" y="942291"/>
            <a:ext cx="1563023" cy="13757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MG1 EMS</a:t>
            </a:r>
          </a:p>
          <a:p>
            <a:pPr algn="ctr"/>
            <a:r>
              <a:rPr lang="en-US" altLang="zh-CN" sz="1200" dirty="0"/>
              <a:t>Optimizer</a:t>
            </a:r>
          </a:p>
        </p:txBody>
      </p:sp>
      <p:pic>
        <p:nvPicPr>
          <p:cNvPr id="139" name="Picture 138" descr="Icon&#10;&#10;Description automatically generated with low confidence">
            <a:extLst>
              <a:ext uri="{FF2B5EF4-FFF2-40B4-BE49-F238E27FC236}">
                <a16:creationId xmlns:a16="http://schemas.microsoft.com/office/drawing/2014/main" id="{8C4E7E65-EA6D-49A2-BA0B-56BEC55E7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55552" y="4428759"/>
            <a:ext cx="1463470" cy="915278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CF728BA-383E-4BC5-8FDB-61ED0ACFDFE0}"/>
              </a:ext>
            </a:extLst>
          </p:cNvPr>
          <p:cNvSpPr/>
          <p:nvPr/>
        </p:nvSpPr>
        <p:spPr>
          <a:xfrm>
            <a:off x="2205775" y="4348199"/>
            <a:ext cx="1563023" cy="13757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MG1 EMS</a:t>
            </a:r>
          </a:p>
          <a:p>
            <a:pPr algn="ctr"/>
            <a:r>
              <a:rPr lang="en-US" altLang="zh-CN" sz="1200" dirty="0"/>
              <a:t>Optimizer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968A06-3D71-4A02-83F6-3B7937076618}"/>
              </a:ext>
            </a:extLst>
          </p:cNvPr>
          <p:cNvCxnSpPr>
            <a:cxnSpLocks/>
          </p:cNvCxnSpPr>
          <p:nvPr/>
        </p:nvCxnSpPr>
        <p:spPr>
          <a:xfrm flipV="1">
            <a:off x="2796787" y="2318085"/>
            <a:ext cx="0" cy="2030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1132B25-8CA6-4C49-92E8-FF1A84F2305D}"/>
              </a:ext>
            </a:extLst>
          </p:cNvPr>
          <p:cNvCxnSpPr>
            <a:cxnSpLocks/>
          </p:cNvCxnSpPr>
          <p:nvPr/>
        </p:nvCxnSpPr>
        <p:spPr>
          <a:xfrm>
            <a:off x="3201256" y="2318085"/>
            <a:ext cx="0" cy="2030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4E3B72-ECC5-4BDD-9E7A-5E72BF5F8A64}"/>
              </a:ext>
            </a:extLst>
          </p:cNvPr>
          <p:cNvSpPr txBox="1"/>
          <p:nvPr/>
        </p:nvSpPr>
        <p:spPr>
          <a:xfrm>
            <a:off x="910453" y="2518165"/>
            <a:ext cx="191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Current exchange quantity: 40 kWh </a:t>
            </a:r>
          </a:p>
          <a:p>
            <a:r>
              <a:rPr lang="en-US" sz="800" dirty="0"/>
              <a:t>Price: 120 $/MWh</a:t>
            </a:r>
            <a:endParaRPr lang="en-AU" sz="8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D6CDA7-4D3C-451D-9368-EF667BABFD55}"/>
              </a:ext>
            </a:extLst>
          </p:cNvPr>
          <p:cNvSpPr/>
          <p:nvPr/>
        </p:nvSpPr>
        <p:spPr>
          <a:xfrm>
            <a:off x="1054849" y="2932513"/>
            <a:ext cx="1527383" cy="11760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AC9672-F2BD-4766-AF20-13342A3E6A22}"/>
              </a:ext>
            </a:extLst>
          </p:cNvPr>
          <p:cNvCxnSpPr>
            <a:cxnSpLocks/>
          </p:cNvCxnSpPr>
          <p:nvPr/>
        </p:nvCxnSpPr>
        <p:spPr>
          <a:xfrm flipV="1">
            <a:off x="1246707" y="4016286"/>
            <a:ext cx="1145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27C02B3-0E6A-4C11-B211-C5ECB572D72F}"/>
              </a:ext>
            </a:extLst>
          </p:cNvPr>
          <p:cNvCxnSpPr>
            <a:cxnSpLocks/>
          </p:cNvCxnSpPr>
          <p:nvPr/>
        </p:nvCxnSpPr>
        <p:spPr>
          <a:xfrm flipH="1" flipV="1">
            <a:off x="1242245" y="3046998"/>
            <a:ext cx="4333" cy="96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21F579-A702-468A-A6AF-57A46DE758F1}"/>
              </a:ext>
            </a:extLst>
          </p:cNvPr>
          <p:cNvSpPr/>
          <p:nvPr/>
        </p:nvSpPr>
        <p:spPr>
          <a:xfrm>
            <a:off x="3431432" y="2932513"/>
            <a:ext cx="1527383" cy="11760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29C513F-6DC2-49FA-BF9F-7BC9A262C438}"/>
              </a:ext>
            </a:extLst>
          </p:cNvPr>
          <p:cNvCxnSpPr>
            <a:cxnSpLocks/>
          </p:cNvCxnSpPr>
          <p:nvPr/>
        </p:nvCxnSpPr>
        <p:spPr>
          <a:xfrm flipV="1">
            <a:off x="3623290" y="4016286"/>
            <a:ext cx="1145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EA4F51-F580-4D35-A7F8-590FE3E44202}"/>
              </a:ext>
            </a:extLst>
          </p:cNvPr>
          <p:cNvCxnSpPr>
            <a:cxnSpLocks/>
          </p:cNvCxnSpPr>
          <p:nvPr/>
        </p:nvCxnSpPr>
        <p:spPr>
          <a:xfrm flipH="1" flipV="1">
            <a:off x="3618828" y="3046998"/>
            <a:ext cx="4333" cy="96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65372DD-C3E2-4852-BE78-2E48583D5103}"/>
              </a:ext>
            </a:extLst>
          </p:cNvPr>
          <p:cNvCxnSpPr/>
          <p:nvPr/>
        </p:nvCxnSpPr>
        <p:spPr>
          <a:xfrm flipV="1">
            <a:off x="1387696" y="3313445"/>
            <a:ext cx="701040" cy="4649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ACAAB002-952A-4869-8CC3-73CB5DB4649C}"/>
              </a:ext>
            </a:extLst>
          </p:cNvPr>
          <p:cNvCxnSpPr>
            <a:cxnSpLocks/>
          </p:cNvCxnSpPr>
          <p:nvPr/>
        </p:nvCxnSpPr>
        <p:spPr>
          <a:xfrm>
            <a:off x="3761411" y="3325244"/>
            <a:ext cx="889338" cy="44304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C64C0DA-82B5-4879-A096-E3D88ED68FDE}"/>
              </a:ext>
            </a:extLst>
          </p:cNvPr>
          <p:cNvSpPr/>
          <p:nvPr/>
        </p:nvSpPr>
        <p:spPr>
          <a:xfrm>
            <a:off x="6707018" y="768676"/>
            <a:ext cx="4097286" cy="50895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C1EF1E-4A98-417A-8B9C-F00519D155AD}"/>
              </a:ext>
            </a:extLst>
          </p:cNvPr>
          <p:cNvSpPr txBox="1"/>
          <p:nvPr/>
        </p:nvSpPr>
        <p:spPr>
          <a:xfrm>
            <a:off x="6707018" y="849645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Result:</a:t>
            </a:r>
            <a:endParaRPr lang="en-AU" sz="1400" dirty="0"/>
          </a:p>
        </p:txBody>
      </p:sp>
      <p:pic>
        <p:nvPicPr>
          <p:cNvPr id="77" name="Picture 76" descr="Chart&#10;&#10;Description automatically generated">
            <a:extLst>
              <a:ext uri="{FF2B5EF4-FFF2-40B4-BE49-F238E27FC236}">
                <a16:creationId xmlns:a16="http://schemas.microsoft.com/office/drawing/2014/main" id="{71F83BED-362D-4DFF-8491-B12DD0BE2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76" y="1963575"/>
            <a:ext cx="3469970" cy="25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1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189</Words>
  <Application>Microsoft Office PowerPoint</Application>
  <PresentationFormat>Widescreen</PresentationFormat>
  <Paragraphs>1009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P1</dc:title>
  <dc:creator>Lalitha Subramanian</dc:creator>
  <cp:lastModifiedBy>Kai Zhang</cp:lastModifiedBy>
  <cp:revision>135</cp:revision>
  <dcterms:created xsi:type="dcterms:W3CDTF">2020-10-15T04:24:57Z</dcterms:created>
  <dcterms:modified xsi:type="dcterms:W3CDTF">2021-11-23T15:12:52Z</dcterms:modified>
</cp:coreProperties>
</file>