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6" r:id="rId1"/>
  </p:sldMasterIdLst>
  <p:notesMasterIdLst>
    <p:notesMasterId r:id="rId16"/>
  </p:notesMasterIdLst>
  <p:sldIdLst>
    <p:sldId id="505" r:id="rId2"/>
    <p:sldId id="277" r:id="rId3"/>
    <p:sldId id="514" r:id="rId4"/>
    <p:sldId id="516" r:id="rId5"/>
    <p:sldId id="519" r:id="rId6"/>
    <p:sldId id="521" r:id="rId7"/>
    <p:sldId id="522" r:id="rId8"/>
    <p:sldId id="524" r:id="rId9"/>
    <p:sldId id="526" r:id="rId10"/>
    <p:sldId id="527" r:id="rId11"/>
    <p:sldId id="528" r:id="rId12"/>
    <p:sldId id="529" r:id="rId13"/>
    <p:sldId id="530" r:id="rId14"/>
    <p:sldId id="525" r:id="rId15"/>
  </p:sldIdLst>
  <p:sldSz cx="9144000" cy="5143500" type="screen16x9"/>
  <p:notesSz cx="6858000" cy="9144000"/>
  <p:embeddedFontLst>
    <p:embeddedFont>
      <p:font typeface="Posterama" panose="020B0604020202020204" charset="0"/>
      <p:regular r:id="rId17"/>
      <p:bold r:id="rId18"/>
      <p:italic r:id="rId19"/>
      <p:boldItalic r:id="rId20"/>
    </p:embeddedFont>
    <p:embeddedFont>
      <p:font typeface="Lilita One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i tam" initials="tt" lastIdx="1" clrIdx="0">
    <p:extLst>
      <p:ext uri="{19B8F6BF-5375-455C-9EA6-DF929625EA0E}">
        <p15:presenceInfo xmlns:p15="http://schemas.microsoft.com/office/powerpoint/2012/main" userId="3eed2a4303e9ea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F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11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4a2b75ace1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24a2b75ace1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4a2b75ace1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24a2b75ace1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24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6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4a2b75ace1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24a2b75ace1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7120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4a2b75ace1_2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24a2b75ace1_2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74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4509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66754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0479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78615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82686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17658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72697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95435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379820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8585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113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40123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31020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25217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42859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6965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53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01742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369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772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6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>
            <a:extLst>
              <a:ext uri="{FF2B5EF4-FFF2-40B4-BE49-F238E27FC236}">
                <a16:creationId xmlns:a16="http://schemas.microsoft.com/office/drawing/2014/main" id="{85216B8E-56B1-A316-09FC-8DCB8DCC44CB}"/>
              </a:ext>
            </a:extLst>
          </p:cNvPr>
          <p:cNvSpPr txBox="1">
            <a:spLocks/>
          </p:cNvSpPr>
          <p:nvPr/>
        </p:nvSpPr>
        <p:spPr>
          <a:xfrm>
            <a:off x="1858154" y="1027020"/>
            <a:ext cx="1639463" cy="584421"/>
          </a:xfrm>
          <a:prstGeom prst="rect">
            <a:avLst/>
          </a:prstGeom>
          <a:solidFill>
            <a:srgbClr val="92D050"/>
          </a:solidFill>
        </p:spPr>
        <p:txBody>
          <a:bodyPr vert="horz" lIns="68580" tIns="34290" rIns="68580" bIns="3429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375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HỌC</a:t>
            </a:r>
            <a:endParaRPr lang="en-US" sz="3375" i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48EC8-371F-456F-027B-4C8D7B9E7758}"/>
              </a:ext>
            </a:extLst>
          </p:cNvPr>
          <p:cNvSpPr txBox="1"/>
          <p:nvPr/>
        </p:nvSpPr>
        <p:spPr>
          <a:xfrm>
            <a:off x="89807" y="3226215"/>
            <a:ext cx="63251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1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100" b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BÁ TOÀN </a:t>
            </a:r>
            <a:r>
              <a:rPr lang="en-US" sz="21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MSSV:2024802010007</a:t>
            </a:r>
            <a:endParaRPr lang="en-US" sz="21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100" b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1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RẦN QUANG HUY</a:t>
            </a:r>
            <a:r>
              <a:rPr lang="vi-VN" sz="21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</a:t>
            </a:r>
            <a:r>
              <a:rPr lang="vi-VN" sz="21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2024802010</a:t>
            </a:r>
            <a:r>
              <a:rPr lang="en-US" sz="21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422</a:t>
            </a:r>
            <a:endParaRPr lang="en-US" sz="21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100" b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 QUỐC HUY MSSV:</a:t>
            </a:r>
            <a:r>
              <a:rPr lang="vi-VN" sz="21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2024802010</a:t>
            </a:r>
            <a:r>
              <a:rPr lang="en-US" sz="21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137</a:t>
            </a:r>
            <a:endParaRPr lang="vi-VN" sz="21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25;p31">
            <a:extLst>
              <a:ext uri="{FF2B5EF4-FFF2-40B4-BE49-F238E27FC236}">
                <a16:creationId xmlns:a16="http://schemas.microsoft.com/office/drawing/2014/main" id="{BDA57E97-35B9-C508-81E6-71AD3772771A}"/>
              </a:ext>
            </a:extLst>
          </p:cNvPr>
          <p:cNvSpPr txBox="1">
            <a:spLocks/>
          </p:cNvSpPr>
          <p:nvPr/>
        </p:nvSpPr>
        <p:spPr>
          <a:xfrm>
            <a:off x="6217597" y="4624325"/>
            <a:ext cx="3679115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vi-VN" sz="15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vi-VN" sz="15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Trần Văn Hữu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026C-2D95-87DE-2013-12805E04DA84}"/>
              </a:ext>
            </a:extLst>
          </p:cNvPr>
          <p:cNvSpPr txBox="1"/>
          <p:nvPr/>
        </p:nvSpPr>
        <p:spPr>
          <a:xfrm>
            <a:off x="89807" y="1717578"/>
            <a:ext cx="504229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vi-VN" sz="3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 TRIỂN ỨNG DỤNG DI ĐỘNG ĐA NỀN TẢNG</a:t>
            </a:r>
            <a:endParaRPr lang="en-US" sz="3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9E06CFD-1DE7-F4C0-5726-843822C14F9D}"/>
              </a:ext>
            </a:extLst>
          </p:cNvPr>
          <p:cNvSpPr txBox="1">
            <a:spLocks/>
          </p:cNvSpPr>
          <p:nvPr/>
        </p:nvSpPr>
        <p:spPr>
          <a:xfrm>
            <a:off x="1113839" y="2989351"/>
            <a:ext cx="3237208" cy="66701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  <a:defRPr/>
            </a:pPr>
            <a:r>
              <a:rPr lang="en-ZA" sz="1875" dirty="0">
                <a:latin typeface="Posterama"/>
              </a:rPr>
              <a:t>THÀNH VIÊN </a:t>
            </a:r>
            <a:r>
              <a:rPr lang="en-ZA" sz="1875">
                <a:latin typeface="Posterama"/>
              </a:rPr>
              <a:t>NHÓM</a:t>
            </a:r>
            <a:r>
              <a:rPr lang="vi-VN" sz="1875">
                <a:latin typeface="Posterama"/>
              </a:rPr>
              <a:t> </a:t>
            </a:r>
            <a:r>
              <a:rPr lang="en-US" sz="1875" smtClean="0">
                <a:latin typeface="Posterama"/>
              </a:rPr>
              <a:t>14</a:t>
            </a:r>
            <a:endParaRPr lang="en-ZA" sz="1875" dirty="0">
              <a:latin typeface="Posteram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CE01A-68C2-78FF-815D-DC09E4FEDDEE}"/>
              </a:ext>
            </a:extLst>
          </p:cNvPr>
          <p:cNvSpPr txBox="1"/>
          <p:nvPr/>
        </p:nvSpPr>
        <p:spPr>
          <a:xfrm>
            <a:off x="5375079" y="1604078"/>
            <a:ext cx="3679114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vi-VN" sz="3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 DỰNG ỨNG </a:t>
            </a:r>
            <a:r>
              <a:rPr lang="vi-VN" sz="300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 </a:t>
            </a:r>
            <a:r>
              <a:rPr lang="en-US" sz="300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BÁN CAFÉ HT COFFEE</a:t>
            </a:r>
            <a:endParaRPr lang="en-US" sz="3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itle 9">
            <a:extLst>
              <a:ext uri="{FF2B5EF4-FFF2-40B4-BE49-F238E27FC236}">
                <a16:creationId xmlns:a16="http://schemas.microsoft.com/office/drawing/2014/main" id="{E39B42AF-6A7A-19B1-4A0D-70118AFE661C}"/>
              </a:ext>
            </a:extLst>
          </p:cNvPr>
          <p:cNvSpPr txBox="1">
            <a:spLocks/>
          </p:cNvSpPr>
          <p:nvPr/>
        </p:nvSpPr>
        <p:spPr>
          <a:xfrm>
            <a:off x="6302666" y="1027020"/>
            <a:ext cx="1823939" cy="360908"/>
          </a:xfrm>
          <a:prstGeom prst="rect">
            <a:avLst/>
          </a:prstGeom>
          <a:solidFill>
            <a:srgbClr val="FFCC99"/>
          </a:solidFill>
        </p:spPr>
        <p:txBody>
          <a:bodyPr vert="horz" lIns="68580" tIns="34290" rIns="68580" bIns="3429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375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 </a:t>
            </a:r>
            <a:endParaRPr lang="en-US" sz="3375" i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6">
            <a:extLst>
              <a:ext uri="{FF2B5EF4-FFF2-40B4-BE49-F238E27FC236}">
                <a16:creationId xmlns:a16="http://schemas.microsoft.com/office/drawing/2014/main" id="{306739AE-661F-9A3F-9003-DD8CD8232C9C}"/>
              </a:ext>
            </a:extLst>
          </p:cNvPr>
          <p:cNvSpPr txBox="1">
            <a:spLocks/>
          </p:cNvSpPr>
          <p:nvPr/>
        </p:nvSpPr>
        <p:spPr>
          <a:xfrm>
            <a:off x="3044190" y="138482"/>
            <a:ext cx="3265170" cy="4240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000" dirty="0"/>
              <a:t>SƠ ĐỒ USECASE</a:t>
            </a:r>
            <a:endParaRPr lang="en-US" sz="3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92" y="652131"/>
            <a:ext cx="7042689" cy="402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6">
            <a:extLst>
              <a:ext uri="{FF2B5EF4-FFF2-40B4-BE49-F238E27FC236}">
                <a16:creationId xmlns:a16="http://schemas.microsoft.com/office/drawing/2014/main" id="{306739AE-661F-9A3F-9003-DD8CD8232C9C}"/>
              </a:ext>
            </a:extLst>
          </p:cNvPr>
          <p:cNvSpPr txBox="1">
            <a:spLocks/>
          </p:cNvSpPr>
          <p:nvPr/>
        </p:nvSpPr>
        <p:spPr>
          <a:xfrm>
            <a:off x="2785109" y="161342"/>
            <a:ext cx="4508825" cy="4240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000" dirty="0"/>
              <a:t>SƠ ĐỒ TUẦN TỰ </a:t>
            </a:r>
            <a:r>
              <a:rPr lang="vi-VN" sz="3000"/>
              <a:t>ĐẶT </a:t>
            </a:r>
            <a:r>
              <a:rPr lang="en-US" sz="3000" smtClean="0"/>
              <a:t>SẢN PHẨM</a:t>
            </a:r>
            <a:endParaRPr lang="en-US" sz="3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37" y="671206"/>
            <a:ext cx="6235598" cy="42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6">
            <a:extLst>
              <a:ext uri="{FF2B5EF4-FFF2-40B4-BE49-F238E27FC236}">
                <a16:creationId xmlns:a16="http://schemas.microsoft.com/office/drawing/2014/main" id="{306739AE-661F-9A3F-9003-DD8CD8232C9C}"/>
              </a:ext>
            </a:extLst>
          </p:cNvPr>
          <p:cNvSpPr txBox="1">
            <a:spLocks/>
          </p:cNvSpPr>
          <p:nvPr/>
        </p:nvSpPr>
        <p:spPr>
          <a:xfrm>
            <a:off x="2080260" y="184202"/>
            <a:ext cx="5577840" cy="4240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000" dirty="0"/>
              <a:t>SƠ ĐỒ TUẦN </a:t>
            </a:r>
            <a:r>
              <a:rPr lang="vi-VN" sz="3000"/>
              <a:t>TỰ QUẢN LÍ SẢN PHẨM</a:t>
            </a:r>
            <a:endParaRPr lang="en-US" sz="30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47" y="891115"/>
            <a:ext cx="6694465" cy="367315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68" y="991900"/>
            <a:ext cx="477091" cy="5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6">
            <a:extLst>
              <a:ext uri="{FF2B5EF4-FFF2-40B4-BE49-F238E27FC236}">
                <a16:creationId xmlns:a16="http://schemas.microsoft.com/office/drawing/2014/main" id="{306739AE-661F-9A3F-9003-DD8CD8232C9C}"/>
              </a:ext>
            </a:extLst>
          </p:cNvPr>
          <p:cNvSpPr txBox="1">
            <a:spLocks/>
          </p:cNvSpPr>
          <p:nvPr/>
        </p:nvSpPr>
        <p:spPr>
          <a:xfrm>
            <a:off x="1832610" y="245162"/>
            <a:ext cx="5612130" cy="4240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000" dirty="0"/>
              <a:t>SƠ ĐỒ TUẦN </a:t>
            </a:r>
            <a:r>
              <a:rPr lang="vi-VN" sz="3000"/>
              <a:t>TỰ QUẢN LÍ TÀI KHOẢN 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3E04D-FC44-A200-39BB-D6FA3D132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3" t="3733" r="8141" b="7131"/>
          <a:stretch/>
        </p:blipFill>
        <p:spPr bwMode="auto">
          <a:xfrm>
            <a:off x="1010936" y="1162492"/>
            <a:ext cx="7140692" cy="34171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45" y="1162492"/>
            <a:ext cx="540888" cy="5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"/>
          <p:cNvSpPr txBox="1"/>
          <p:nvPr/>
        </p:nvSpPr>
        <p:spPr>
          <a:xfrm>
            <a:off x="764721" y="1636746"/>
            <a:ext cx="355613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500" b="0" i="0" u="none" strike="noStrike" cap="none" dirty="0">
                <a:solidFill>
                  <a:srgbClr val="F26628"/>
                </a:solidFill>
                <a:latin typeface="+mj-lt"/>
                <a:ea typeface="Lilita One"/>
                <a:cs typeface="Lilita One"/>
                <a:sym typeface="Lilita One"/>
              </a:rPr>
              <a:t>CHƯƠNG 4</a:t>
            </a:r>
            <a:endParaRPr sz="700" dirty="0">
              <a:latin typeface="+mj-lt"/>
            </a:endParaRPr>
          </a:p>
        </p:txBody>
      </p:sp>
      <p:sp>
        <p:nvSpPr>
          <p:cNvPr id="537" name="Google Shape;537;p44"/>
          <p:cNvSpPr txBox="1"/>
          <p:nvPr/>
        </p:nvSpPr>
        <p:spPr>
          <a:xfrm>
            <a:off x="977373" y="2467743"/>
            <a:ext cx="288273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smtClean="0">
                <a:solidFill>
                  <a:srgbClr val="FFFFFF"/>
                </a:solidFill>
                <a:latin typeface="+mj-lt"/>
                <a:ea typeface="Lilita One"/>
                <a:cs typeface="Lilita One"/>
                <a:sym typeface="Lilita One"/>
              </a:rPr>
              <a:t>DEMO</a:t>
            </a:r>
            <a:endParaRPr lang="vi-V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971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DBAA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"/>
          <p:cNvSpPr txBox="1"/>
          <p:nvPr/>
        </p:nvSpPr>
        <p:spPr>
          <a:xfrm>
            <a:off x="3119699" y="1697924"/>
            <a:ext cx="355613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500" b="0" i="0" u="none" strike="noStrike" cap="none" dirty="0">
                <a:solidFill>
                  <a:srgbClr val="F26628"/>
                </a:solidFill>
                <a:latin typeface="+mj-lt"/>
                <a:ea typeface="Lilita One"/>
                <a:cs typeface="Lilita One"/>
                <a:sym typeface="Lilita One"/>
              </a:rPr>
              <a:t>CHƯƠNG 1</a:t>
            </a:r>
            <a:endParaRPr sz="700" dirty="0">
              <a:latin typeface="+mj-lt"/>
            </a:endParaRPr>
          </a:p>
        </p:txBody>
      </p:sp>
      <p:sp>
        <p:nvSpPr>
          <p:cNvPr id="537" name="Google Shape;537;p44"/>
          <p:cNvSpPr txBox="1"/>
          <p:nvPr/>
        </p:nvSpPr>
        <p:spPr>
          <a:xfrm>
            <a:off x="3119699" y="2552051"/>
            <a:ext cx="39915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0" i="0" u="none" strike="noStrike" cap="none" dirty="0">
                <a:solidFill>
                  <a:srgbClr val="FFFFFF"/>
                </a:solidFill>
                <a:latin typeface="+mj-lt"/>
                <a:ea typeface="Lilita One"/>
                <a:cs typeface="Lilita One"/>
                <a:sym typeface="Lilita One"/>
              </a:rPr>
              <a:t>TỔNG QUAN VỀ ĐỀ TÀI</a:t>
            </a:r>
            <a:endParaRPr sz="2800" dirty="0">
              <a:latin typeface="+mj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6">
            <a:extLst>
              <a:ext uri="{FF2B5EF4-FFF2-40B4-BE49-F238E27FC236}">
                <a16:creationId xmlns:a16="http://schemas.microsoft.com/office/drawing/2014/main" id="{306739AE-661F-9A3F-9003-DD8CD8232C9C}"/>
              </a:ext>
            </a:extLst>
          </p:cNvPr>
          <p:cNvSpPr txBox="1">
            <a:spLocks/>
          </p:cNvSpPr>
          <p:nvPr/>
        </p:nvSpPr>
        <p:spPr>
          <a:xfrm>
            <a:off x="1565910" y="145597"/>
            <a:ext cx="6336030" cy="4240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000" dirty="0"/>
              <a:t>CHƯƠNG 1: TỔNG QUAN VỀ ĐỀ TÀI</a:t>
            </a:r>
            <a:endParaRPr lang="en-US" sz="3000" dirty="0"/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9A78997E-9177-4D64-3444-560A124FA292}"/>
              </a:ext>
            </a:extLst>
          </p:cNvPr>
          <p:cNvSpPr txBox="1">
            <a:spLocks/>
          </p:cNvSpPr>
          <p:nvPr/>
        </p:nvSpPr>
        <p:spPr>
          <a:xfrm>
            <a:off x="243840" y="769725"/>
            <a:ext cx="8793479" cy="395457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800" b="1"/>
              <a:t>Khảo sát và phân tích nhu cầu người dùng:</a:t>
            </a:r>
            <a:r>
              <a:rPr lang="vi-VN" sz="1800"/>
              <a:t> Tiến hành khảo sát để hiểu rõ nhu cầu mua sắm và phân tích các yêu cầu, tính năng quan trọng.</a:t>
            </a:r>
          </a:p>
          <a:p>
            <a:r>
              <a:rPr lang="vi-VN" sz="1800" b="1"/>
              <a:t>Xác định tính năng quan trọng:</a:t>
            </a:r>
            <a:r>
              <a:rPr lang="vi-VN" sz="1800"/>
              <a:t> Xác định các tính năng chính như tìm kiếm sản phẩm, chat, thanh toán an toàn, và đánh giá sản phẩm.</a:t>
            </a:r>
          </a:p>
          <a:p>
            <a:r>
              <a:rPr lang="vi-VN" sz="1800" b="1" smtClean="0"/>
              <a:t>Thiết </a:t>
            </a:r>
            <a:r>
              <a:rPr lang="vi-VN" sz="1800" b="1"/>
              <a:t>kế giao diện người dùng:</a:t>
            </a:r>
            <a:r>
              <a:rPr lang="vi-VN" sz="1800"/>
              <a:t> Thiết kế giao diện thân thiện, dễ sử dụng, tuân thủ nguyên tắc </a:t>
            </a:r>
            <a:r>
              <a:rPr lang="vi-VN" sz="1800"/>
              <a:t>UX/UI</a:t>
            </a:r>
            <a:r>
              <a:rPr lang="vi-VN" sz="1800" smtClean="0"/>
              <a:t>.</a:t>
            </a:r>
            <a:endParaRPr lang="en-US" sz="1800" smtClean="0"/>
          </a:p>
          <a:p>
            <a:r>
              <a:rPr lang="vi-VN" sz="1800" b="1"/>
              <a:t>Tích hợp phương thức thanh toán:</a:t>
            </a:r>
            <a:r>
              <a:rPr lang="vi-VN" sz="1800"/>
              <a:t> Tích hợp các phương thức thanh toán an toàn và hiệu quả để quá trình thanh toán suôn sẻ và bảo mật.</a:t>
            </a:r>
          </a:p>
          <a:p>
            <a:r>
              <a:rPr lang="vi-VN" sz="1800" b="1"/>
              <a:t>Phát triển chính sách bảo mật:</a:t>
            </a:r>
            <a:r>
              <a:rPr lang="vi-VN" sz="1800"/>
              <a:t> Phát triển chính sách và biện pháp bảo mật để tuân thủ quy định và bảo vệ thông tin cá nhân.</a:t>
            </a:r>
          </a:p>
          <a:p>
            <a:r>
              <a:rPr lang="vi-VN" sz="1800" b="1"/>
              <a:t>Triển khai và thu thập phản hồi:</a:t>
            </a:r>
            <a:r>
              <a:rPr lang="vi-VN" sz="1800"/>
              <a:t> Triển khai ứng dụng trên nhóm người dùng thực tế, thu thập phản hồi, đánh giá hiệu suất, và thực hiện các điều chỉnh cần thiết.</a:t>
            </a:r>
          </a:p>
          <a:p>
            <a:endParaRPr lang="vi-VN" sz="1800"/>
          </a:p>
          <a:p>
            <a:pPr marL="76200" algn="just">
              <a:lnSpc>
                <a:spcPct val="150000"/>
              </a:lnSpc>
            </a:pPr>
            <a:endParaRPr lang="vi-V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"/>
          <p:cNvSpPr txBox="1"/>
          <p:nvPr/>
        </p:nvSpPr>
        <p:spPr>
          <a:xfrm>
            <a:off x="893950" y="1790073"/>
            <a:ext cx="355613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500" b="0" i="0" u="none" strike="noStrike" cap="none" dirty="0">
                <a:solidFill>
                  <a:srgbClr val="F26628"/>
                </a:solidFill>
                <a:latin typeface="+mj-lt"/>
                <a:ea typeface="Lilita One"/>
                <a:cs typeface="Lilita One"/>
                <a:sym typeface="Lilita One"/>
              </a:rPr>
              <a:t>CHƯƠNG 2</a:t>
            </a:r>
            <a:endParaRPr sz="700" dirty="0">
              <a:latin typeface="+mj-lt"/>
            </a:endParaRPr>
          </a:p>
        </p:txBody>
      </p:sp>
      <p:sp>
        <p:nvSpPr>
          <p:cNvPr id="537" name="Google Shape;537;p44"/>
          <p:cNvSpPr txBox="1"/>
          <p:nvPr/>
        </p:nvSpPr>
        <p:spPr>
          <a:xfrm>
            <a:off x="893950" y="2644200"/>
            <a:ext cx="442481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0" i="0" u="none" strike="noStrike" cap="none" dirty="0">
                <a:solidFill>
                  <a:srgbClr val="FFFFFF"/>
                </a:solidFill>
                <a:latin typeface="+mj-lt"/>
                <a:ea typeface="Lilita One"/>
                <a:cs typeface="Lilita One"/>
                <a:sym typeface="Lilita One"/>
              </a:rPr>
              <a:t>TỔNG </a:t>
            </a:r>
            <a:r>
              <a:rPr lang="vi-VN" sz="2800" b="0" i="0" u="none" strike="noStrike" cap="none">
                <a:solidFill>
                  <a:srgbClr val="FFFFFF"/>
                </a:solidFill>
                <a:latin typeface="+mj-lt"/>
                <a:ea typeface="Lilita One"/>
                <a:cs typeface="Lilita One"/>
                <a:sym typeface="Lilita One"/>
              </a:rPr>
              <a:t>QUAN LÝ THUYẾT</a:t>
            </a:r>
            <a:endParaRPr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1585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025B-14C5-32E1-1A53-4B8131E4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779" y="0"/>
            <a:ext cx="6150060" cy="5727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it-IT" sz="25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TỔNG QUAN VỀ VISUAL STUDIO CODE</a:t>
            </a:r>
            <a:r>
              <a:rPr lang="en-US" sz="25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/>
            </a:r>
            <a:br>
              <a:rPr lang="en-US" sz="25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</a:br>
            <a:endParaRPr lang="en-US" sz="2500" dirty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37496-1151-DBDF-7449-55866AB2554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63910" y="839421"/>
            <a:ext cx="7746173" cy="4058643"/>
          </a:xfrm>
        </p:spPr>
        <p:txBody>
          <a:bodyPr>
            <a:noAutofit/>
          </a:bodyPr>
          <a:lstStyle/>
          <a:p>
            <a:pPr marL="13970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C++, Java, Python, JavaScript, TypeScript, C#, PHP, Ruby, ...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Debugger, linting,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debugging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debugger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Git, SVN, Mercurial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025B-14C5-32E1-1A53-4B8131E4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154" y="0"/>
            <a:ext cx="4180367" cy="684364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it-IT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React Native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37496-1151-DBDF-7449-55866AB2554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70609" y="591328"/>
            <a:ext cx="7796943" cy="4214587"/>
          </a:xfrm>
        </p:spPr>
        <p:txBody>
          <a:bodyPr>
            <a:noAutofit/>
          </a:bodyPr>
          <a:lstStyle/>
          <a:p>
            <a:pPr marL="139700" indent="0">
              <a:buNone/>
            </a:pPr>
            <a:r>
              <a:rPr lang="vi-V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 nổi bật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đa nền tảng: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 trên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Sử dụng nguyên lý của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Tái sử dụng mã: Thành phần UI dùng chung trên các nền tảng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 năng giống như bản địa: Sử dụng các thành phần UI bản địa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trợ tính năng thiết bị: API cho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GPS,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accelerometer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 đồng hỗ trợ: Cộng đồng mã nguồn mở lớn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025B-14C5-32E1-1A53-4B8131E4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579" y="0"/>
            <a:ext cx="4526581" cy="5727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it-IT" sz="2500" b="1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TỔNG QUAN VỀ FIREBASE</a:t>
            </a:r>
            <a:endParaRPr lang="en-US" sz="2500" b="1" dirty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37496-1151-DBDF-7449-55866AB2554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20617" y="662212"/>
            <a:ext cx="7781615" cy="4221675"/>
          </a:xfrm>
        </p:spPr>
        <p:txBody>
          <a:bodyPr>
            <a:noAutofit/>
          </a:bodyPr>
          <a:lstStyle/>
          <a:p>
            <a:pPr marL="13970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Cơ sở dữ liệu </a:t>
            </a: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với định dạng JSON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Hỗ trợ nhiều phương thức xác thực (</a:t>
            </a: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đăng nhập mạng xã hội)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Hosting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Lưu trữ </a:t>
            </a: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ứng dụng với CDN, SSL và công cụ triển khai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Chạy mã phía </a:t>
            </a: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khi có sự kiện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Lưu trữ tệp với mã hóa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Phân tích và báo cáo hoạt động người dùng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Crashlytics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Báo cáo lỗi và phân tích sự cố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hợp: Kết nối với </a:t>
            </a: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AdMob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ML, ...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"/>
          <p:cNvSpPr txBox="1"/>
          <p:nvPr/>
        </p:nvSpPr>
        <p:spPr>
          <a:xfrm>
            <a:off x="893950" y="1790073"/>
            <a:ext cx="355613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500" b="0" i="0" u="none" strike="noStrike" cap="none" dirty="0">
                <a:solidFill>
                  <a:srgbClr val="F26628"/>
                </a:solidFill>
                <a:latin typeface="+mj-lt"/>
                <a:ea typeface="Lilita One"/>
                <a:cs typeface="Lilita One"/>
                <a:sym typeface="Lilita One"/>
              </a:rPr>
              <a:t>CHƯƠNG 3</a:t>
            </a:r>
            <a:endParaRPr sz="700" dirty="0">
              <a:latin typeface="+mj-lt"/>
            </a:endParaRPr>
          </a:p>
        </p:txBody>
      </p:sp>
      <p:sp>
        <p:nvSpPr>
          <p:cNvPr id="537" name="Google Shape;537;p44"/>
          <p:cNvSpPr txBox="1"/>
          <p:nvPr/>
        </p:nvSpPr>
        <p:spPr>
          <a:xfrm>
            <a:off x="893950" y="2644200"/>
            <a:ext cx="442481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0" i="0" u="none" strike="noStrike" cap="none" dirty="0">
                <a:solidFill>
                  <a:srgbClr val="FFFFFF"/>
                </a:solidFill>
                <a:latin typeface="+mj-lt"/>
                <a:ea typeface="Lilita One"/>
                <a:cs typeface="Lilita One"/>
                <a:sym typeface="Lilita One"/>
              </a:rPr>
              <a:t>PHÂN TÍCH THIẾT KẾ HỆ THỐNG</a:t>
            </a:r>
            <a:endParaRPr lang="vi-V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06759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6">
            <a:extLst>
              <a:ext uri="{FF2B5EF4-FFF2-40B4-BE49-F238E27FC236}">
                <a16:creationId xmlns:a16="http://schemas.microsoft.com/office/drawing/2014/main" id="{306739AE-661F-9A3F-9003-DD8CD8232C9C}"/>
              </a:ext>
            </a:extLst>
          </p:cNvPr>
          <p:cNvSpPr txBox="1">
            <a:spLocks/>
          </p:cNvSpPr>
          <p:nvPr/>
        </p:nvSpPr>
        <p:spPr>
          <a:xfrm>
            <a:off x="3044190" y="138482"/>
            <a:ext cx="3265170" cy="4240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000" dirty="0"/>
              <a:t>MÔ TẢ HỆ THỐNG</a:t>
            </a:r>
            <a:endParaRPr lang="en-US" sz="3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34" y="710965"/>
            <a:ext cx="5425910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195</TotalTime>
  <Words>597</Words>
  <Application>Microsoft Office PowerPoint</Application>
  <PresentationFormat>On-screen Show (16:9)</PresentationFormat>
  <Paragraphs>56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Times New Roman</vt:lpstr>
      <vt:lpstr>Arial</vt:lpstr>
      <vt:lpstr>Posterama</vt:lpstr>
      <vt:lpstr>Lilita One</vt:lpstr>
      <vt:lpstr>Wingdings</vt:lpstr>
      <vt:lpstr>Calibri</vt:lpstr>
      <vt:lpstr>Tahoma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TỔNG QUAN VỀ VISUAL STUDIO CODE </vt:lpstr>
      <vt:lpstr>React Native</vt:lpstr>
      <vt:lpstr>TỔNG QUAN VỀ FIREBASE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PC;TOAN</dc:creator>
  <cp:lastModifiedBy>admin</cp:lastModifiedBy>
  <cp:revision>71</cp:revision>
  <dcterms:modified xsi:type="dcterms:W3CDTF">2024-06-06T06:15:45Z</dcterms:modified>
</cp:coreProperties>
</file>