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7" r:id="rId2"/>
    <p:sldId id="258" r:id="rId3"/>
    <p:sldId id="272" r:id="rId4"/>
    <p:sldId id="267" r:id="rId5"/>
    <p:sldId id="259" r:id="rId6"/>
    <p:sldId id="270" r:id="rId7"/>
    <p:sldId id="274" r:id="rId8"/>
    <p:sldId id="260" r:id="rId9"/>
    <p:sldId id="273" r:id="rId10"/>
    <p:sldId id="261" r:id="rId11"/>
    <p:sldId id="281" r:id="rId12"/>
    <p:sldId id="269" r:id="rId13"/>
    <p:sldId id="282" r:id="rId14"/>
    <p:sldId id="283" r:id="rId15"/>
    <p:sldId id="284" r:id="rId16"/>
    <p:sldId id="285" r:id="rId17"/>
    <p:sldId id="286" r:id="rId18"/>
    <p:sldId id="287" r:id="rId19"/>
    <p:sldId id="278" r:id="rId20"/>
    <p:sldId id="288" r:id="rId21"/>
    <p:sldId id="289" r:id="rId22"/>
    <p:sldId id="290" r:id="rId23"/>
    <p:sldId id="263" r:id="rId24"/>
    <p:sldId id="264" r:id="rId25"/>
    <p:sldId id="265" r:id="rId26"/>
    <p:sldId id="275" r:id="rId27"/>
    <p:sldId id="268" r:id="rId28"/>
    <p:sldId id="271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6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21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4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4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989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9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41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3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2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74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43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94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7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8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82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C5F3F-8A91-4679-89C9-60A5B62FD41F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623A01-7F15-4DE5-945E-770D6D27B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95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DE967-DEA4-44DE-B43A-DF33E681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尊爵不凡炫泡功能完善之</a:t>
            </a:r>
            <a:r>
              <a:rPr lang="zh-TW" altLang="en-US" sz="2000" dirty="0"/>
              <a:t>模擬</a:t>
            </a:r>
            <a:r>
              <a:rPr lang="en-US" altLang="zh-TW" sz="1800" dirty="0"/>
              <a:t>PTT</a:t>
            </a:r>
            <a:r>
              <a:rPr lang="zh-TW" altLang="en-US" dirty="0"/>
              <a:t>聊天室</a:t>
            </a:r>
          </a:p>
        </p:txBody>
      </p:sp>
      <p:pic>
        <p:nvPicPr>
          <p:cNvPr id="9" name="內容版面配置區 8" descr="聊天">
            <a:extLst>
              <a:ext uri="{FF2B5EF4-FFF2-40B4-BE49-F238E27FC236}">
                <a16:creationId xmlns:a16="http://schemas.microsoft.com/office/drawing/2014/main" id="{5D50290C-9887-4A38-AA03-F3A542A08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742" y="1930399"/>
            <a:ext cx="5042516" cy="5042516"/>
          </a:xfrm>
        </p:spPr>
      </p:pic>
    </p:spTree>
    <p:extLst>
      <p:ext uri="{BB962C8B-B14F-4D97-AF65-F5344CB8AC3E}">
        <p14:creationId xmlns:p14="http://schemas.microsoft.com/office/powerpoint/2010/main" val="32795597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37BAE-1882-4683-9CA5-73A036AA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ea"/>
              </a:rPr>
              <a:t>TCP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EFBB7-FEB9-4DBB-AD15-3C743391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sz="4400" dirty="0">
                <a:latin typeface="+mj-ea"/>
                <a:ea typeface="+mj-ea"/>
              </a:rPr>
              <a:t>祝大家電腦網路安全過關</a:t>
            </a:r>
            <a:r>
              <a:rPr lang="en-US" altLang="zh-TW" sz="4400" dirty="0">
                <a:latin typeface="+mj-ea"/>
                <a:ea typeface="+mj-ea"/>
              </a:rPr>
              <a:t>:D</a:t>
            </a:r>
            <a:endParaRPr lang="zh-TW" altLang="en-US" sz="4400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88339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7"/>
            <a:ext cx="9601196" cy="1303867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TCP Client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&amp; Server</a:t>
            </a:r>
            <a:r>
              <a:rPr lang="zh-TW" altLang="en-US" dirty="0">
                <a:latin typeface="+mj-ea"/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191249034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我們的</a:t>
            </a:r>
            <a:r>
              <a:rPr lang="en-US" altLang="zh-TW" dirty="0"/>
              <a:t>TCP Data Format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F0E9853-2BB5-474F-8530-E286C603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255" y="2557463"/>
            <a:ext cx="372748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6312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022" y="975323"/>
            <a:ext cx="4046857" cy="1325373"/>
          </a:xfrm>
        </p:spPr>
        <p:txBody>
          <a:bodyPr anchor="b">
            <a:normAutofit/>
          </a:bodyPr>
          <a:lstStyle/>
          <a:p>
            <a:r>
              <a:rPr lang="en-US" altLang="zh-TW" sz="3200" dirty="0"/>
              <a:t>Server</a:t>
            </a:r>
            <a:r>
              <a:rPr lang="zh-TW" altLang="en-US" sz="3200" dirty="0"/>
              <a:t> 實作 </a:t>
            </a:r>
            <a:br>
              <a:rPr lang="en-US" altLang="zh-TW" sz="3200" dirty="0"/>
            </a:br>
            <a:r>
              <a:rPr lang="zh-TW" altLang="en-US" sz="3200" dirty="0"/>
              <a:t>判斷功能</a:t>
            </a: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FFCCB70A-56CA-4027-A089-02869F68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520" y="847016"/>
            <a:ext cx="8141205" cy="51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1198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AFC2F-F096-4A51-A2C4-96F86263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zh-TW" altLang="en-US" dirty="0"/>
              <a:t>一般訊息傳送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B7FFE1-855C-4D77-9601-D8A1E498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86" y="2553553"/>
            <a:ext cx="719092" cy="7190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EC6FB7-63DE-4B19-931E-30C284602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43" y="2296943"/>
            <a:ext cx="1132057" cy="1132057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19CB7FA-B026-4704-8E2C-E06BC6BE4E1D}"/>
              </a:ext>
            </a:extLst>
          </p:cNvPr>
          <p:cNvCxnSpPr>
            <a:stCxn id="7" idx="2"/>
          </p:cNvCxnSpPr>
          <p:nvPr/>
        </p:nvCxnSpPr>
        <p:spPr>
          <a:xfrm flipH="1">
            <a:off x="2558171" y="3429000"/>
            <a:ext cx="1" cy="273210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C8D4628-28A9-4B2E-87F4-E782E6B7747A}"/>
              </a:ext>
            </a:extLst>
          </p:cNvPr>
          <p:cNvCxnSpPr/>
          <p:nvPr/>
        </p:nvCxnSpPr>
        <p:spPr>
          <a:xfrm flipH="1">
            <a:off x="7207931" y="3429000"/>
            <a:ext cx="1" cy="273210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C5F98CD-347E-49D2-93EE-FC8360AFE3BE}"/>
              </a:ext>
            </a:extLst>
          </p:cNvPr>
          <p:cNvCxnSpPr>
            <a:cxnSpLocks/>
          </p:cNvCxnSpPr>
          <p:nvPr/>
        </p:nvCxnSpPr>
        <p:spPr>
          <a:xfrm>
            <a:off x="2558171" y="3585355"/>
            <a:ext cx="4636645" cy="97570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9E1FA4-6C4D-4793-A364-2CA6C9D3952F}"/>
              </a:ext>
            </a:extLst>
          </p:cNvPr>
          <p:cNvSpPr txBox="1"/>
          <p:nvPr/>
        </p:nvSpPr>
        <p:spPr>
          <a:xfrm rot="730112">
            <a:off x="3641214" y="3666241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&amp;</a:t>
            </a:r>
            <a:r>
              <a:rPr lang="en-US" altLang="zh-TW" b="1" dirty="0" err="1">
                <a:latin typeface="+mj-ea"/>
                <a:ea typeface="+mj-ea"/>
              </a:rPr>
              <a:t>userName</a:t>
            </a:r>
            <a:r>
              <a:rPr lang="en-US" altLang="zh-TW" b="1" dirty="0">
                <a:latin typeface="+mj-ea"/>
                <a:ea typeface="+mj-ea"/>
              </a:rPr>
              <a:t> : message</a:t>
            </a:r>
            <a:endParaRPr lang="zh-TW" altLang="en-US" b="1" dirty="0">
              <a:latin typeface="+mj-ea"/>
              <a:ea typeface="+mj-ea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D327BB-5DDB-4AEF-9C45-116E150F3F2E}"/>
              </a:ext>
            </a:extLst>
          </p:cNvPr>
          <p:cNvCxnSpPr>
            <a:cxnSpLocks/>
          </p:cNvCxnSpPr>
          <p:nvPr/>
        </p:nvCxnSpPr>
        <p:spPr>
          <a:xfrm rot="9887174">
            <a:off x="2551613" y="4806489"/>
            <a:ext cx="4649760" cy="57100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69BEEC-5CA2-473E-83B2-9B842F3AAF16}"/>
              </a:ext>
            </a:extLst>
          </p:cNvPr>
          <p:cNvSpPr txBox="1"/>
          <p:nvPr/>
        </p:nvSpPr>
        <p:spPr>
          <a:xfrm rot="21087947">
            <a:off x="4158860" y="465988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+mj-ea"/>
                <a:ea typeface="+mj-ea"/>
              </a:rPr>
              <a:t>allMsg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F85AFE61-D3F3-4B74-8D8F-C8636DAB4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621" y="3930429"/>
            <a:ext cx="1151915" cy="1151915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7D96EF5-DA94-442D-B678-74633A4FD685}"/>
              </a:ext>
            </a:extLst>
          </p:cNvPr>
          <p:cNvCxnSpPr>
            <a:cxnSpLocks/>
          </p:cNvCxnSpPr>
          <p:nvPr/>
        </p:nvCxnSpPr>
        <p:spPr>
          <a:xfrm>
            <a:off x="7306322" y="4622451"/>
            <a:ext cx="2081299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4B22B4C-CECF-4401-8E57-73B6FAEFCBDC}"/>
              </a:ext>
            </a:extLst>
          </p:cNvPr>
          <p:cNvSpPr txBox="1"/>
          <p:nvPr/>
        </p:nvSpPr>
        <p:spPr>
          <a:xfrm>
            <a:off x="7306322" y="3585355"/>
            <a:ext cx="278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message -&gt; </a:t>
            </a:r>
            <a:r>
              <a:rPr lang="en-US" altLang="zh-TW" b="1" dirty="0">
                <a:solidFill>
                  <a:srgbClr val="00B050"/>
                </a:solidFill>
                <a:latin typeface="+mj-ea"/>
                <a:ea typeface="+mj-ea"/>
              </a:rPr>
              <a:t>vector</a:t>
            </a:r>
            <a:r>
              <a:rPr lang="en-US" altLang="zh-TW" b="1" dirty="0">
                <a:latin typeface="+mj-ea"/>
                <a:ea typeface="+mj-ea"/>
              </a:rPr>
              <a:t> msg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27FA27E-2C58-4B70-A2B2-03C65870D738}"/>
              </a:ext>
            </a:extLst>
          </p:cNvPr>
          <p:cNvSpPr txBox="1"/>
          <p:nvPr/>
        </p:nvSpPr>
        <p:spPr>
          <a:xfrm>
            <a:off x="7306322" y="5091990"/>
            <a:ext cx="278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message &lt;- </a:t>
            </a:r>
            <a:r>
              <a:rPr lang="en-US" altLang="zh-TW" b="1" dirty="0">
                <a:solidFill>
                  <a:srgbClr val="00B050"/>
                </a:solidFill>
                <a:latin typeface="+mj-ea"/>
                <a:ea typeface="+mj-ea"/>
              </a:rPr>
              <a:t>vector</a:t>
            </a:r>
            <a:r>
              <a:rPr lang="en-US" altLang="zh-TW" b="1" dirty="0">
                <a:latin typeface="+mj-ea"/>
                <a:ea typeface="+mj-ea"/>
              </a:rPr>
              <a:t> msg</a:t>
            </a:r>
            <a:endParaRPr lang="zh-TW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25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572" y="1615742"/>
            <a:ext cx="4046857" cy="720465"/>
          </a:xfrm>
        </p:spPr>
        <p:txBody>
          <a:bodyPr anchor="b">
            <a:normAutofit/>
          </a:bodyPr>
          <a:lstStyle/>
          <a:p>
            <a:r>
              <a:rPr lang="en-US" altLang="zh-TW" sz="3200" dirty="0"/>
              <a:t>Client</a:t>
            </a:r>
            <a:r>
              <a:rPr lang="zh-TW" altLang="en-US" sz="3200" dirty="0"/>
              <a:t> 實作 傳送功能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2B8A6E5-8ED8-46C7-9685-DD07E664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5A528E-B358-4914-8EF5-B8A96349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02" y="2709114"/>
            <a:ext cx="8296220" cy="21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1551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7" y="1025652"/>
            <a:ext cx="4046857" cy="1325373"/>
          </a:xfrm>
        </p:spPr>
        <p:txBody>
          <a:bodyPr anchor="b">
            <a:normAutofit/>
          </a:bodyPr>
          <a:lstStyle/>
          <a:p>
            <a:r>
              <a:rPr lang="en-US" altLang="zh-TW" sz="3200" dirty="0"/>
              <a:t>Server</a:t>
            </a:r>
            <a:r>
              <a:rPr lang="zh-TW" altLang="en-US" sz="3200" dirty="0"/>
              <a:t> 實作 </a:t>
            </a:r>
            <a:br>
              <a:rPr lang="en-US" altLang="zh-TW" sz="3200" dirty="0"/>
            </a:br>
            <a:r>
              <a:rPr lang="zh-TW" altLang="en-US" sz="3200" dirty="0"/>
              <a:t>傳送一般訊息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D7634B8-D584-4675-B1D6-B7BB525A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F41E56-E249-4D18-B44E-E9E08A87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45" y="845019"/>
            <a:ext cx="7786690" cy="50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450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AFC2F-F096-4A51-A2C4-96F86263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zh-TW" altLang="en-US" dirty="0"/>
              <a:t>私人訊息傳送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B7FFE1-855C-4D77-9601-D8A1E498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86" y="2553553"/>
            <a:ext cx="719092" cy="7190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EC6FB7-63DE-4B19-931E-30C284602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43" y="2296943"/>
            <a:ext cx="1132057" cy="1132057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19CB7FA-B026-4704-8E2C-E06BC6BE4E1D}"/>
              </a:ext>
            </a:extLst>
          </p:cNvPr>
          <p:cNvCxnSpPr>
            <a:stCxn id="7" idx="2"/>
          </p:cNvCxnSpPr>
          <p:nvPr/>
        </p:nvCxnSpPr>
        <p:spPr>
          <a:xfrm flipH="1">
            <a:off x="2558171" y="3429000"/>
            <a:ext cx="1" cy="273210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C8D4628-28A9-4B2E-87F4-E782E6B7747A}"/>
              </a:ext>
            </a:extLst>
          </p:cNvPr>
          <p:cNvCxnSpPr/>
          <p:nvPr/>
        </p:nvCxnSpPr>
        <p:spPr>
          <a:xfrm flipH="1">
            <a:off x="7207931" y="3429000"/>
            <a:ext cx="1" cy="273210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C5F98CD-347E-49D2-93EE-FC8360AFE3BE}"/>
              </a:ext>
            </a:extLst>
          </p:cNvPr>
          <p:cNvCxnSpPr>
            <a:cxnSpLocks/>
          </p:cNvCxnSpPr>
          <p:nvPr/>
        </p:nvCxnSpPr>
        <p:spPr>
          <a:xfrm>
            <a:off x="2558171" y="3585355"/>
            <a:ext cx="4636645" cy="97570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9E1FA4-6C4D-4793-A364-2CA6C9D3952F}"/>
              </a:ext>
            </a:extLst>
          </p:cNvPr>
          <p:cNvSpPr txBox="1"/>
          <p:nvPr/>
        </p:nvSpPr>
        <p:spPr>
          <a:xfrm rot="730112">
            <a:off x="3292721" y="3666241"/>
            <a:ext cx="338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j-ea"/>
              </a:rPr>
              <a:t>/</a:t>
            </a:r>
            <a:r>
              <a:rPr lang="en-US" altLang="zh-TW" b="1" dirty="0" err="1">
                <a:latin typeface="+mj-ea"/>
              </a:rPr>
              <a:t>toWho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/</a:t>
            </a:r>
            <a:r>
              <a:rPr lang="en-US" altLang="zh-TW" b="1" dirty="0" err="1">
                <a:latin typeface="+mj-ea"/>
              </a:rPr>
              <a:t>userName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/</a:t>
            </a:r>
            <a:r>
              <a:rPr lang="en-US" altLang="zh-TW" b="1" dirty="0">
                <a:latin typeface="+mj-ea"/>
              </a:rPr>
              <a:t>message</a:t>
            </a:r>
            <a:endParaRPr lang="zh-TW" altLang="en-US" b="1" dirty="0">
              <a:latin typeface="+mj-ea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D327BB-5DDB-4AEF-9C45-116E150F3F2E}"/>
              </a:ext>
            </a:extLst>
          </p:cNvPr>
          <p:cNvCxnSpPr>
            <a:cxnSpLocks/>
          </p:cNvCxnSpPr>
          <p:nvPr/>
        </p:nvCxnSpPr>
        <p:spPr>
          <a:xfrm rot="9887174">
            <a:off x="2551613" y="4806489"/>
            <a:ext cx="4649760" cy="57100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69BEEC-5CA2-473E-83B2-9B842F3AAF16}"/>
              </a:ext>
            </a:extLst>
          </p:cNvPr>
          <p:cNvSpPr txBox="1"/>
          <p:nvPr/>
        </p:nvSpPr>
        <p:spPr>
          <a:xfrm rot="21087947">
            <a:off x="2887998" y="4648913"/>
            <a:ext cx="34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+mj-ea"/>
              </a:rPr>
              <a:t>toWho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-&gt;</a:t>
            </a:r>
            <a:r>
              <a:rPr lang="en-US" altLang="zh-TW" b="1" dirty="0" err="1">
                <a:latin typeface="+mj-ea"/>
              </a:rPr>
              <a:t>userName:message</a:t>
            </a:r>
            <a:endParaRPr lang="zh-TW" altLang="en-US" b="1" dirty="0">
              <a:latin typeface="+mj-ea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F85AFE61-D3F3-4B74-8D8F-C8636DAB4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621" y="3930429"/>
            <a:ext cx="1151915" cy="1151915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7D96EF5-DA94-442D-B678-74633A4FD685}"/>
              </a:ext>
            </a:extLst>
          </p:cNvPr>
          <p:cNvCxnSpPr>
            <a:cxnSpLocks/>
          </p:cNvCxnSpPr>
          <p:nvPr/>
        </p:nvCxnSpPr>
        <p:spPr>
          <a:xfrm>
            <a:off x="7306322" y="4622451"/>
            <a:ext cx="2081299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4B22B4C-CECF-4401-8E57-73B6FAEFCBDC}"/>
              </a:ext>
            </a:extLst>
          </p:cNvPr>
          <p:cNvSpPr txBox="1"/>
          <p:nvPr/>
        </p:nvSpPr>
        <p:spPr>
          <a:xfrm>
            <a:off x="7645157" y="3256924"/>
            <a:ext cx="3484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j-ea"/>
              </a:rPr>
              <a:t>/</a:t>
            </a:r>
            <a:r>
              <a:rPr lang="en-US" altLang="zh-TW" b="1" dirty="0" err="1">
                <a:latin typeface="+mj-ea"/>
              </a:rPr>
              <a:t>toWho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/</a:t>
            </a:r>
            <a:r>
              <a:rPr lang="en-US" altLang="zh-TW" b="1" dirty="0" err="1">
                <a:latin typeface="+mj-ea"/>
              </a:rPr>
              <a:t>userName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/</a:t>
            </a:r>
            <a:r>
              <a:rPr lang="en-US" altLang="zh-TW" b="1" dirty="0">
                <a:latin typeface="+mj-ea"/>
              </a:rPr>
              <a:t>message</a:t>
            </a:r>
            <a:endParaRPr lang="zh-TW" altLang="en-US" b="1" dirty="0">
              <a:latin typeface="+mj-ea"/>
            </a:endParaRPr>
          </a:p>
          <a:p>
            <a:r>
              <a:rPr lang="en-US" altLang="zh-TW" b="1" dirty="0">
                <a:latin typeface="+mj-ea"/>
                <a:ea typeface="+mj-ea"/>
              </a:rPr>
              <a:t> -&gt; </a:t>
            </a:r>
            <a:r>
              <a:rPr lang="en-US" altLang="zh-TW" b="1" dirty="0">
                <a:solidFill>
                  <a:srgbClr val="00B050"/>
                </a:solidFill>
                <a:latin typeface="+mj-ea"/>
                <a:ea typeface="+mj-ea"/>
              </a:rPr>
              <a:t>vector</a:t>
            </a:r>
            <a:r>
              <a:rPr lang="en-US" altLang="zh-TW" b="1" dirty="0">
                <a:latin typeface="+mj-ea"/>
                <a:ea typeface="+mj-ea"/>
              </a:rPr>
              <a:t> </a:t>
            </a:r>
            <a:r>
              <a:rPr lang="en-US" altLang="zh-TW" b="1" dirty="0" err="1">
                <a:latin typeface="+mj-ea"/>
                <a:ea typeface="+mj-ea"/>
              </a:rPr>
              <a:t>privateMsgs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FC8F58C-0CB4-465C-84DA-EB0B5472D2FB}"/>
              </a:ext>
            </a:extLst>
          </p:cNvPr>
          <p:cNvSpPr txBox="1"/>
          <p:nvPr/>
        </p:nvSpPr>
        <p:spPr>
          <a:xfrm>
            <a:off x="7306322" y="5091990"/>
            <a:ext cx="367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message &lt;- </a:t>
            </a:r>
            <a:r>
              <a:rPr lang="en-US" altLang="zh-TW" b="1" dirty="0">
                <a:solidFill>
                  <a:srgbClr val="00B050"/>
                </a:solidFill>
                <a:latin typeface="+mj-ea"/>
                <a:ea typeface="+mj-ea"/>
              </a:rPr>
              <a:t>vector</a:t>
            </a:r>
            <a:r>
              <a:rPr lang="en-US" altLang="zh-TW" b="1" dirty="0">
                <a:latin typeface="+mj-ea"/>
                <a:ea typeface="+mj-ea"/>
              </a:rPr>
              <a:t> </a:t>
            </a:r>
            <a:r>
              <a:rPr lang="en-US" altLang="zh-TW" b="1" dirty="0" err="1">
                <a:latin typeface="+mj-ea"/>
              </a:rPr>
              <a:t>privateMsgs</a:t>
            </a:r>
            <a:endParaRPr lang="en-US" altLang="zh-TW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06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705" y="1615742"/>
            <a:ext cx="4914590" cy="720465"/>
          </a:xfrm>
        </p:spPr>
        <p:txBody>
          <a:bodyPr anchor="b">
            <a:normAutofit fontScale="90000"/>
          </a:bodyPr>
          <a:lstStyle/>
          <a:p>
            <a:r>
              <a:rPr lang="en-US" altLang="zh-TW" sz="3200" dirty="0"/>
              <a:t>Client</a:t>
            </a:r>
            <a:r>
              <a:rPr lang="zh-TW" altLang="en-US" sz="3200" dirty="0"/>
              <a:t> 實作 私人訊息傳送功能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2B8A6E5-8ED8-46C7-9685-DD07E664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3344F8-68CC-4A8A-9C86-8A66D58C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73" y="2740208"/>
            <a:ext cx="9317277" cy="20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90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7" y="978027"/>
            <a:ext cx="11693758" cy="1325373"/>
          </a:xfrm>
        </p:spPr>
        <p:txBody>
          <a:bodyPr anchor="b">
            <a:normAutofit/>
          </a:bodyPr>
          <a:lstStyle/>
          <a:p>
            <a:r>
              <a:rPr lang="en-US" altLang="zh-TW" sz="3200" dirty="0"/>
              <a:t>Server</a:t>
            </a:r>
            <a:r>
              <a:rPr lang="zh-TW" altLang="en-US" sz="3200" dirty="0"/>
              <a:t> 實作  觀看私人訊息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D7634B8-D584-4675-B1D6-B7BB525A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363116-BCC0-401F-8A62-700BA681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6" y="2668587"/>
            <a:ext cx="8391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147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7297-52A6-486C-AE36-F587AEE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8E3095-D9ED-406D-AA21-43A3CCA4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4000" dirty="0"/>
              <a:t>DEMO</a:t>
            </a:r>
          </a:p>
          <a:p>
            <a:r>
              <a:rPr lang="zh-TW" altLang="en-US" sz="4000" dirty="0"/>
              <a:t>動機</a:t>
            </a:r>
            <a:endParaRPr lang="en-US" altLang="zh-TW" sz="4000" dirty="0"/>
          </a:p>
          <a:p>
            <a:r>
              <a:rPr lang="zh-TW" altLang="en-US" sz="4000" dirty="0"/>
              <a:t>專題架構</a:t>
            </a:r>
            <a:r>
              <a:rPr lang="en-US" altLang="zh-TW" sz="4000" dirty="0"/>
              <a:t>----</a:t>
            </a:r>
            <a:r>
              <a:rPr lang="en-US" altLang="zh-TW" sz="3000" dirty="0"/>
              <a:t>UML</a:t>
            </a:r>
          </a:p>
          <a:p>
            <a:r>
              <a:rPr lang="en-US" altLang="zh-TW" sz="4000" dirty="0"/>
              <a:t>TCP</a:t>
            </a:r>
            <a:r>
              <a:rPr lang="zh-TW" altLang="en-US" sz="4000" dirty="0"/>
              <a:t>、</a:t>
            </a:r>
            <a:r>
              <a:rPr lang="en-US" altLang="zh-TW" sz="4000" dirty="0"/>
              <a:t>TCP</a:t>
            </a:r>
            <a:r>
              <a:rPr lang="zh-TW" altLang="en-US" sz="4000" dirty="0"/>
              <a:t> </a:t>
            </a:r>
            <a:r>
              <a:rPr lang="en-US" altLang="zh-TW" sz="4000" dirty="0"/>
              <a:t>Format</a:t>
            </a:r>
          </a:p>
          <a:p>
            <a:r>
              <a:rPr lang="en-US" altLang="zh-TW" sz="4000" dirty="0"/>
              <a:t>Code----</a:t>
            </a:r>
            <a:r>
              <a:rPr lang="zh-TW" altLang="en-US" sz="3000" dirty="0"/>
              <a:t>封裝、繼承、多型</a:t>
            </a:r>
            <a:endParaRPr lang="en-US" altLang="zh-TW" sz="3000" dirty="0"/>
          </a:p>
          <a:p>
            <a:r>
              <a:rPr lang="zh-TW" altLang="en-US" sz="4000" dirty="0"/>
              <a:t>製作難題</a:t>
            </a:r>
            <a:endParaRPr lang="en-US" altLang="zh-TW" sz="4000" dirty="0"/>
          </a:p>
          <a:p>
            <a:r>
              <a:rPr lang="zh-TW" altLang="en-US" sz="4000" dirty="0"/>
              <a:t>工作分配</a:t>
            </a:r>
            <a:endParaRPr lang="en-US" altLang="zh-TW" sz="40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218822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AFC2F-F096-4A51-A2C4-96F86263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zh-TW" altLang="en-US" dirty="0"/>
              <a:t>修改個人簽名訊息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B7FFE1-855C-4D77-9601-D8A1E498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86" y="2553553"/>
            <a:ext cx="719092" cy="7190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EC6FB7-63DE-4B19-931E-30C284602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43" y="2296943"/>
            <a:ext cx="1132057" cy="1132057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19CB7FA-B026-4704-8E2C-E06BC6BE4E1D}"/>
              </a:ext>
            </a:extLst>
          </p:cNvPr>
          <p:cNvCxnSpPr>
            <a:stCxn id="7" idx="2"/>
          </p:cNvCxnSpPr>
          <p:nvPr/>
        </p:nvCxnSpPr>
        <p:spPr>
          <a:xfrm flipH="1">
            <a:off x="2558171" y="3429000"/>
            <a:ext cx="1" cy="273210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C8D4628-28A9-4B2E-87F4-E782E6B7747A}"/>
              </a:ext>
            </a:extLst>
          </p:cNvPr>
          <p:cNvCxnSpPr/>
          <p:nvPr/>
        </p:nvCxnSpPr>
        <p:spPr>
          <a:xfrm flipH="1">
            <a:off x="7207931" y="3429000"/>
            <a:ext cx="1" cy="273210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C5F98CD-347E-49D2-93EE-FC8360AFE3BE}"/>
              </a:ext>
            </a:extLst>
          </p:cNvPr>
          <p:cNvCxnSpPr>
            <a:cxnSpLocks/>
          </p:cNvCxnSpPr>
          <p:nvPr/>
        </p:nvCxnSpPr>
        <p:spPr>
          <a:xfrm>
            <a:off x="2558171" y="3585355"/>
            <a:ext cx="4636645" cy="97570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9E1FA4-6C4D-4793-A364-2CA6C9D3952F}"/>
              </a:ext>
            </a:extLst>
          </p:cNvPr>
          <p:cNvSpPr txBox="1"/>
          <p:nvPr/>
        </p:nvSpPr>
        <p:spPr>
          <a:xfrm rot="730112">
            <a:off x="3880863" y="366624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j-ea"/>
              </a:rPr>
              <a:t>*</a:t>
            </a:r>
            <a:r>
              <a:rPr lang="en-US" altLang="zh-TW" b="1" dirty="0" err="1">
                <a:latin typeface="+mj-ea"/>
              </a:rPr>
              <a:t>userName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/</a:t>
            </a:r>
            <a:r>
              <a:rPr lang="en-US" altLang="zh-TW" b="1" dirty="0">
                <a:latin typeface="+mj-ea"/>
              </a:rPr>
              <a:t>status</a:t>
            </a:r>
            <a:endParaRPr lang="zh-TW" altLang="en-US" b="1" dirty="0">
              <a:latin typeface="+mj-ea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D327BB-5DDB-4AEF-9C45-116E150F3F2E}"/>
              </a:ext>
            </a:extLst>
          </p:cNvPr>
          <p:cNvCxnSpPr>
            <a:cxnSpLocks/>
          </p:cNvCxnSpPr>
          <p:nvPr/>
        </p:nvCxnSpPr>
        <p:spPr>
          <a:xfrm rot="9887174">
            <a:off x="2551613" y="4806489"/>
            <a:ext cx="4649760" cy="57100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69BEEC-5CA2-473E-83B2-9B842F3AAF16}"/>
              </a:ext>
            </a:extLst>
          </p:cNvPr>
          <p:cNvSpPr txBox="1"/>
          <p:nvPr/>
        </p:nvSpPr>
        <p:spPr>
          <a:xfrm rot="21087947">
            <a:off x="4113175" y="465988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+mj-ea"/>
              </a:rPr>
              <a:t>success</a:t>
            </a:r>
            <a:endParaRPr lang="zh-TW" altLang="en-US" b="1" dirty="0">
              <a:latin typeface="+mj-ea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F85AFE61-D3F3-4B74-8D8F-C8636DAB4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621" y="3930429"/>
            <a:ext cx="1151915" cy="1151915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7D96EF5-DA94-442D-B678-74633A4FD685}"/>
              </a:ext>
            </a:extLst>
          </p:cNvPr>
          <p:cNvCxnSpPr>
            <a:cxnSpLocks/>
          </p:cNvCxnSpPr>
          <p:nvPr/>
        </p:nvCxnSpPr>
        <p:spPr>
          <a:xfrm>
            <a:off x="7306322" y="4622451"/>
            <a:ext cx="2081299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4B22B4C-CECF-4401-8E57-73B6FAEFCBDC}"/>
              </a:ext>
            </a:extLst>
          </p:cNvPr>
          <p:cNvSpPr txBox="1"/>
          <p:nvPr/>
        </p:nvSpPr>
        <p:spPr>
          <a:xfrm>
            <a:off x="7234165" y="3460891"/>
            <a:ext cx="46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+mj-ea"/>
                <a:ea typeface="+mj-ea"/>
              </a:rPr>
              <a:t>userName:status</a:t>
            </a:r>
            <a:r>
              <a:rPr lang="en-US" altLang="zh-TW" b="1" dirty="0">
                <a:latin typeface="+mj-ea"/>
                <a:ea typeface="+mj-ea"/>
              </a:rPr>
              <a:t>-&gt;</a:t>
            </a:r>
            <a:r>
              <a:rPr lang="en-US" altLang="zh-TW" b="1" dirty="0">
                <a:solidFill>
                  <a:srgbClr val="00B050"/>
                </a:solidFill>
                <a:latin typeface="+mj-ea"/>
                <a:ea typeface="+mj-ea"/>
              </a:rPr>
              <a:t>vector </a:t>
            </a:r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userStatus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893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707" y="1615742"/>
            <a:ext cx="5690586" cy="720465"/>
          </a:xfrm>
        </p:spPr>
        <p:txBody>
          <a:bodyPr anchor="b">
            <a:normAutofit/>
          </a:bodyPr>
          <a:lstStyle/>
          <a:p>
            <a:r>
              <a:rPr lang="en-US" altLang="zh-TW" sz="3200" dirty="0"/>
              <a:t>Client</a:t>
            </a:r>
            <a:r>
              <a:rPr lang="zh-TW" altLang="en-US" sz="3200" dirty="0"/>
              <a:t> 實作修改個人簽名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2B8A6E5-8ED8-46C7-9685-DD07E664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808EE4-39B8-4A3E-A3EE-36DB7110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07" y="2696163"/>
            <a:ext cx="9051209" cy="21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1087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7" y="1025652"/>
            <a:ext cx="4046857" cy="1325373"/>
          </a:xfrm>
        </p:spPr>
        <p:txBody>
          <a:bodyPr anchor="b">
            <a:normAutofit/>
          </a:bodyPr>
          <a:lstStyle/>
          <a:p>
            <a:r>
              <a:rPr lang="en-US" altLang="zh-TW" sz="3200" dirty="0"/>
              <a:t>Server</a:t>
            </a:r>
            <a:r>
              <a:rPr lang="zh-TW" altLang="en-US" sz="3200" dirty="0"/>
              <a:t> 實作 </a:t>
            </a:r>
            <a:br>
              <a:rPr lang="en-US" altLang="zh-TW" sz="3200" dirty="0"/>
            </a:br>
            <a:r>
              <a:rPr lang="zh-TW" altLang="en-US" sz="3200" dirty="0"/>
              <a:t>設定個簽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D7634B8-D584-4675-B1D6-B7BB525A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805625-6FC2-45EA-86CE-D24C5704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247775"/>
            <a:ext cx="7639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8297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37BAE-1882-4683-9CA5-73A036AA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封裝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EFBB7-FEB9-4DBB-AD15-3C743391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TCPChatRoom.h</a:t>
            </a:r>
            <a:r>
              <a:rPr lang="en-US" altLang="zh-TW" dirty="0"/>
              <a:t>----- TCPChatRoom.cpp</a:t>
            </a:r>
          </a:p>
          <a:p>
            <a:r>
              <a:rPr lang="en-US" altLang="zh-TW" dirty="0"/>
              <a:t>Server.h-----Server.cpp</a:t>
            </a:r>
          </a:p>
          <a:p>
            <a:r>
              <a:rPr lang="en-US" altLang="zh-TW" dirty="0"/>
              <a:t>Allmember-h-----Allmember.cpp</a:t>
            </a:r>
          </a:p>
          <a:p>
            <a:r>
              <a:rPr lang="en-US" altLang="zh-TW" dirty="0"/>
              <a:t>Instruction.h-----Instruction.cpp</a:t>
            </a:r>
          </a:p>
          <a:p>
            <a:r>
              <a:rPr lang="en-US" altLang="zh-TW" dirty="0"/>
              <a:t>Personality.h-----Personality.cpp</a:t>
            </a:r>
          </a:p>
          <a:p>
            <a:r>
              <a:rPr lang="en-US" altLang="zh-TW" dirty="0"/>
              <a:t>Client.h-----Client.cpp</a:t>
            </a:r>
          </a:p>
          <a:p>
            <a:r>
              <a:rPr lang="en-US" altLang="zh-TW" dirty="0"/>
              <a:t>Main.cpp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1470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37BAE-1882-4683-9CA5-73A036AA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繼承</a:t>
            </a:r>
          </a:p>
        </p:txBody>
      </p:sp>
      <p:pic>
        <p:nvPicPr>
          <p:cNvPr id="5" name="內容版面配置區 4" descr="伺服器">
            <a:extLst>
              <a:ext uri="{FF2B5EF4-FFF2-40B4-BE49-F238E27FC236}">
                <a16:creationId xmlns:a16="http://schemas.microsoft.com/office/drawing/2014/main" id="{CC35886A-E838-46E9-A56E-351D45D6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5528" y="2499726"/>
            <a:ext cx="702156" cy="702156"/>
          </a:xfrm>
        </p:spPr>
      </p:pic>
      <p:pic>
        <p:nvPicPr>
          <p:cNvPr id="7" name="圖形 6" descr="演講">
            <a:extLst>
              <a:ext uri="{FF2B5EF4-FFF2-40B4-BE49-F238E27FC236}">
                <a16:creationId xmlns:a16="http://schemas.microsoft.com/office/drawing/2014/main" id="{47C037B3-3F0C-483C-9AD5-1608A165B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160" y="4972401"/>
            <a:ext cx="702156" cy="702156"/>
          </a:xfrm>
          <a:prstGeom prst="rect">
            <a:avLst/>
          </a:prstGeom>
        </p:spPr>
      </p:pic>
      <p:pic>
        <p:nvPicPr>
          <p:cNvPr id="9" name="圖形 8" descr="打開的資料夾​​">
            <a:extLst>
              <a:ext uri="{FF2B5EF4-FFF2-40B4-BE49-F238E27FC236}">
                <a16:creationId xmlns:a16="http://schemas.microsoft.com/office/drawing/2014/main" id="{363861F6-F1D0-40D0-8580-381A4E790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720" y="4007196"/>
            <a:ext cx="702156" cy="702156"/>
          </a:xfrm>
          <a:prstGeom prst="rect">
            <a:avLst/>
          </a:prstGeom>
        </p:spPr>
      </p:pic>
      <p:pic>
        <p:nvPicPr>
          <p:cNvPr id="10" name="圖形 9" descr="打開的資料夾​​">
            <a:extLst>
              <a:ext uri="{FF2B5EF4-FFF2-40B4-BE49-F238E27FC236}">
                <a16:creationId xmlns:a16="http://schemas.microsoft.com/office/drawing/2014/main" id="{44ABB570-E62C-4ED0-BF3E-DB66B2406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720" y="2850804"/>
            <a:ext cx="702156" cy="702156"/>
          </a:xfrm>
          <a:prstGeom prst="rect">
            <a:avLst/>
          </a:prstGeom>
        </p:spPr>
      </p:pic>
      <p:pic>
        <p:nvPicPr>
          <p:cNvPr id="11" name="圖形 10" descr="演講">
            <a:extLst>
              <a:ext uri="{FF2B5EF4-FFF2-40B4-BE49-F238E27FC236}">
                <a16:creationId xmlns:a16="http://schemas.microsoft.com/office/drawing/2014/main" id="{26D49673-3C55-449A-B45D-614C09D60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7684" y="4972401"/>
            <a:ext cx="702156" cy="702156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BC12A66-0A9E-4331-99A0-3B509B6529A1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5701238" y="3201882"/>
            <a:ext cx="855368" cy="177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ED8035B-3B6B-4B36-B700-347D347F554B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6556606" y="3201882"/>
            <a:ext cx="702156" cy="177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A027A7B-2340-4E0C-A594-B71E5523CABC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flipH="1" flipV="1">
            <a:off x="4333798" y="4709352"/>
            <a:ext cx="1016362" cy="61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6D73DB5-103F-4E52-ADB3-D6D7A1B5145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4333798" y="3552960"/>
            <a:ext cx="0" cy="45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935401F-B145-4417-BE0A-DF1B047BB25A}"/>
              </a:ext>
            </a:extLst>
          </p:cNvPr>
          <p:cNvSpPr txBox="1"/>
          <p:nvPr/>
        </p:nvSpPr>
        <p:spPr>
          <a:xfrm>
            <a:off x="2264565" y="2956560"/>
            <a:ext cx="153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Allmember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F4E69A0-7150-4EED-9722-792CB18B1B22}"/>
              </a:ext>
            </a:extLst>
          </p:cNvPr>
          <p:cNvSpPr txBox="1"/>
          <p:nvPr/>
        </p:nvSpPr>
        <p:spPr>
          <a:xfrm>
            <a:off x="2296161" y="4117621"/>
            <a:ext cx="153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Personality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E5B7C4B-C6E0-4430-8F53-003409740EE7}"/>
              </a:ext>
            </a:extLst>
          </p:cNvPr>
          <p:cNvSpPr txBox="1"/>
          <p:nvPr/>
        </p:nvSpPr>
        <p:spPr>
          <a:xfrm>
            <a:off x="5108958" y="5703618"/>
            <a:ext cx="118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CAD1387-E10A-4448-9A04-63BAE1DFDA36}"/>
              </a:ext>
            </a:extLst>
          </p:cNvPr>
          <p:cNvSpPr txBox="1"/>
          <p:nvPr/>
        </p:nvSpPr>
        <p:spPr>
          <a:xfrm>
            <a:off x="6666482" y="5703618"/>
            <a:ext cx="118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CB463DB-91F4-4A67-9B12-EA6EA592739D}"/>
              </a:ext>
            </a:extLst>
          </p:cNvPr>
          <p:cNvSpPr txBox="1"/>
          <p:nvPr/>
        </p:nvSpPr>
        <p:spPr>
          <a:xfrm>
            <a:off x="7146641" y="2773303"/>
            <a:ext cx="118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TCP</a:t>
            </a:r>
            <a:endParaRPr lang="zh-TW" altLang="en-US" sz="2400" dirty="0"/>
          </a:p>
        </p:txBody>
      </p:sp>
      <p:pic>
        <p:nvPicPr>
          <p:cNvPr id="40" name="圖形 39" descr="打開的資料夾​​">
            <a:extLst>
              <a:ext uri="{FF2B5EF4-FFF2-40B4-BE49-F238E27FC236}">
                <a16:creationId xmlns:a16="http://schemas.microsoft.com/office/drawing/2014/main" id="{0ED08D26-95F9-41A1-98EB-6DFF6E054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8473" y="4007196"/>
            <a:ext cx="702156" cy="702156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FA68CA7-0387-414B-A01B-182C3FD3CA48}"/>
              </a:ext>
            </a:extLst>
          </p:cNvPr>
          <p:cNvCxnSpPr>
            <a:stCxn id="7" idx="0"/>
            <a:endCxn id="40" idx="2"/>
          </p:cNvCxnSpPr>
          <p:nvPr/>
        </p:nvCxnSpPr>
        <p:spPr>
          <a:xfrm flipH="1" flipV="1">
            <a:off x="5359551" y="4709352"/>
            <a:ext cx="341687" cy="26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55617E7-1E35-48D9-8F32-52BC476AA075}"/>
              </a:ext>
            </a:extLst>
          </p:cNvPr>
          <p:cNvSpPr txBox="1"/>
          <p:nvPr/>
        </p:nvSpPr>
        <p:spPr>
          <a:xfrm>
            <a:off x="4555230" y="3617921"/>
            <a:ext cx="160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Instruction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03999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37BAE-1882-4683-9CA5-73A036AA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多型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BC5241F-2536-4FD7-AC03-A866E75C552C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5229483" y="4427367"/>
            <a:ext cx="866515" cy="10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D867E52-76F3-4EAF-B005-0EF66CBD9853}"/>
              </a:ext>
            </a:extLst>
          </p:cNvPr>
          <p:cNvCxnSpPr>
            <a:cxnSpLocks/>
            <a:stCxn id="24" idx="1"/>
            <a:endCxn id="19" idx="2"/>
          </p:cNvCxnSpPr>
          <p:nvPr/>
        </p:nvCxnSpPr>
        <p:spPr>
          <a:xfrm flipH="1" flipV="1">
            <a:off x="6095998" y="4427367"/>
            <a:ext cx="866517" cy="10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BFC6CC-3DEB-4B73-9735-2F5E0F7E7880}"/>
              </a:ext>
            </a:extLst>
          </p:cNvPr>
          <p:cNvSpPr txBox="1"/>
          <p:nvPr/>
        </p:nvSpPr>
        <p:spPr>
          <a:xfrm>
            <a:off x="2157274" y="5235481"/>
            <a:ext cx="186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Client::start()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C99201-0142-4B83-8282-6650A4D19C76}"/>
              </a:ext>
            </a:extLst>
          </p:cNvPr>
          <p:cNvSpPr txBox="1"/>
          <p:nvPr/>
        </p:nvSpPr>
        <p:spPr>
          <a:xfrm>
            <a:off x="8450627" y="5235482"/>
            <a:ext cx="190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Server::start()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32C12D-FEFB-4560-B360-0C1FA963B02A}"/>
              </a:ext>
            </a:extLst>
          </p:cNvPr>
          <p:cNvSpPr txBox="1"/>
          <p:nvPr/>
        </p:nvSpPr>
        <p:spPr>
          <a:xfrm>
            <a:off x="5308848" y="2675346"/>
            <a:ext cx="162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TCP::start()</a:t>
            </a:r>
            <a:endParaRPr lang="zh-TW" altLang="en-US" sz="24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74915EDA-B301-455A-BB0C-80358F9D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20" y="3137011"/>
            <a:ext cx="1290356" cy="129035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B9FCCE9-8E4B-4309-8C82-64663D7D1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15" y="4818511"/>
            <a:ext cx="1295609" cy="129560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14FFF1AB-2226-4C8A-A1E9-54407900D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33" y="4864491"/>
            <a:ext cx="1203650" cy="12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7499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37BAE-1882-4683-9CA5-73A036AA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多型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BC5241F-2536-4FD7-AC03-A866E75C552C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3948370" y="3856275"/>
            <a:ext cx="2421950" cy="98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D867E52-76F3-4EAF-B005-0EF66CBD9853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6370320" y="3856275"/>
            <a:ext cx="3190747" cy="81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AAA3CF6A-ECDD-444D-BD26-F1645A629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3"/>
          <a:stretch/>
        </p:blipFill>
        <p:spPr>
          <a:xfrm>
            <a:off x="7538720" y="4675741"/>
            <a:ext cx="4044694" cy="15811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666855D-C02F-4D12-BC92-DB1472601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570" y="2465625"/>
            <a:ext cx="4381500" cy="139065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646B11D-6B98-4776-9AE2-39EBE0C805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8"/>
          <a:stretch/>
        </p:blipFill>
        <p:spPr>
          <a:xfrm>
            <a:off x="608586" y="4837665"/>
            <a:ext cx="6679567" cy="14192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90DF08F-81B6-478C-A649-0D78C2EB8FB0}"/>
              </a:ext>
            </a:extLst>
          </p:cNvPr>
          <p:cNvSpPr/>
          <p:nvPr/>
        </p:nvSpPr>
        <p:spPr>
          <a:xfrm>
            <a:off x="751840" y="5466080"/>
            <a:ext cx="424688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65D9AC-87A8-4D79-961E-F274BA766656}"/>
              </a:ext>
            </a:extLst>
          </p:cNvPr>
          <p:cNvSpPr/>
          <p:nvPr/>
        </p:nvSpPr>
        <p:spPr>
          <a:xfrm>
            <a:off x="7437627" y="5536481"/>
            <a:ext cx="424688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FA7664-BEFA-4217-8AD0-8DAD77BC2EE8}"/>
              </a:ext>
            </a:extLst>
          </p:cNvPr>
          <p:cNvSpPr/>
          <p:nvPr/>
        </p:nvSpPr>
        <p:spPr>
          <a:xfrm>
            <a:off x="4545390" y="3606880"/>
            <a:ext cx="424688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86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37BAE-1882-4683-9CA5-73A036AA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製作難題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EFBB7-FEB9-4DBB-AD15-3C743391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一次只能傳一個</a:t>
            </a:r>
            <a:r>
              <a:rPr lang="en-US" altLang="zh-TW" dirty="0"/>
              <a:t>char*</a:t>
            </a:r>
            <a:r>
              <a:rPr lang="zh-TW" altLang="en-US" dirty="0"/>
              <a:t>，造成字串處理負擔加重</a:t>
            </a:r>
            <a:endParaRPr lang="en-US" altLang="zh-TW" dirty="0"/>
          </a:p>
          <a:p>
            <a:r>
              <a:rPr lang="zh-TW" altLang="en-US" dirty="0"/>
              <a:t>伺服器的資料結構複雜</a:t>
            </a:r>
            <a:endParaRPr lang="en-US" altLang="zh-TW" dirty="0"/>
          </a:p>
          <a:p>
            <a:r>
              <a:rPr lang="zh-TW" altLang="en-US" dirty="0"/>
              <a:t>若要達成同步更新資料，需使用多執行序來設計程式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543993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07359-9727-4B8B-97A9-E3271E5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2054B-4971-446C-AB25-7391FAD8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99753"/>
            <a:ext cx="3366770" cy="1297535"/>
          </a:xfrm>
        </p:spPr>
        <p:txBody>
          <a:bodyPr vert="horz">
            <a:noAutofit/>
          </a:bodyPr>
          <a:lstStyle/>
          <a:p>
            <a:pPr marL="457200" lvl="1" indent="0" algn="ctr">
              <a:buNone/>
            </a:pPr>
            <a:r>
              <a:rPr lang="zh-TW" altLang="en-US" sz="1800" dirty="0"/>
              <a:t>阿翔多重分身</a:t>
            </a:r>
            <a:endParaRPr lang="en-US" altLang="zh-TW" sz="1800" dirty="0"/>
          </a:p>
          <a:p>
            <a:pPr marL="457200" lvl="1" indent="0" algn="ctr">
              <a:buNone/>
            </a:pPr>
            <a:r>
              <a:rPr lang="en-US" altLang="zh-TW" sz="1800" dirty="0"/>
              <a:t>(A1065501)</a:t>
            </a:r>
          </a:p>
          <a:p>
            <a:pPr marL="457200" lvl="1" indent="0" algn="ctr">
              <a:buNone/>
            </a:pPr>
            <a:r>
              <a:rPr lang="en-US" altLang="zh-TW" sz="1800" dirty="0"/>
              <a:t>TCP</a:t>
            </a:r>
            <a:r>
              <a:rPr lang="zh-TW" altLang="en-US" sz="1800" dirty="0"/>
              <a:t>連線、字串處理</a:t>
            </a:r>
            <a:endParaRPr lang="en-US" altLang="zh-TW" sz="1800" dirty="0"/>
          </a:p>
        </p:txBody>
      </p:sp>
      <p:pic>
        <p:nvPicPr>
          <p:cNvPr id="1026" name="Picture 2" descr="https://cdn.discordapp.com/avatars/421552408779423744/ed485526b0d1e38ab679880774bc4d67.png?size=256">
            <a:extLst>
              <a:ext uri="{FF2B5EF4-FFF2-40B4-BE49-F238E27FC236}">
                <a16:creationId xmlns:a16="http://schemas.microsoft.com/office/drawing/2014/main" id="{839DBAA3-C372-4DD9-BD15-22605EEE7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62" y="2986902"/>
            <a:ext cx="980126" cy="9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8F29DB-6B9D-48E6-A5F9-0FECEA95D49F}"/>
              </a:ext>
            </a:extLst>
          </p:cNvPr>
          <p:cNvSpPr/>
          <p:nvPr/>
        </p:nvSpPr>
        <p:spPr>
          <a:xfrm>
            <a:off x="2539652" y="4003397"/>
            <a:ext cx="3444240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TW" altLang="en-US" dirty="0"/>
              <a:t>ㄎㄌ多重分身</a:t>
            </a:r>
            <a:endParaRPr lang="en-US" altLang="zh-TW" dirty="0"/>
          </a:p>
          <a:p>
            <a:pPr lvl="1" algn="ctr">
              <a:lnSpc>
                <a:spcPct val="150000"/>
              </a:lnSpc>
            </a:pPr>
            <a:r>
              <a:rPr lang="en-US" altLang="zh-TW" dirty="0"/>
              <a:t>(A1065514)</a:t>
            </a:r>
          </a:p>
          <a:p>
            <a:pPr lvl="1" algn="ctr">
              <a:lnSpc>
                <a:spcPct val="150000"/>
              </a:lnSpc>
            </a:pPr>
            <a:r>
              <a:rPr lang="en-US" altLang="zh-TW" dirty="0"/>
              <a:t>TCP</a:t>
            </a:r>
            <a:r>
              <a:rPr lang="zh-TW" altLang="en-US" dirty="0"/>
              <a:t>連線、字串處理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D8CAF-0823-49AB-BDC7-0E24DF3D4A42}"/>
              </a:ext>
            </a:extLst>
          </p:cNvPr>
          <p:cNvSpPr/>
          <p:nvPr/>
        </p:nvSpPr>
        <p:spPr>
          <a:xfrm>
            <a:off x="4977975" y="4003397"/>
            <a:ext cx="4054477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TW" altLang="en-US" dirty="0"/>
              <a:t>阿潘多重分身</a:t>
            </a:r>
            <a:endParaRPr lang="en-US" altLang="zh-TW" dirty="0"/>
          </a:p>
          <a:p>
            <a:pPr lvl="1" algn="ctr">
              <a:lnSpc>
                <a:spcPct val="150000"/>
              </a:lnSpc>
            </a:pPr>
            <a:r>
              <a:rPr lang="en-US" altLang="zh-TW" dirty="0"/>
              <a:t>(A1065529)</a:t>
            </a:r>
          </a:p>
          <a:p>
            <a:pPr lvl="1" algn="ctr">
              <a:lnSpc>
                <a:spcPct val="150000"/>
              </a:lnSpc>
            </a:pPr>
            <a:r>
              <a:rPr lang="en-US" altLang="zh-TW" dirty="0"/>
              <a:t>UI</a:t>
            </a:r>
            <a:r>
              <a:rPr lang="zh-TW" altLang="en-US" dirty="0"/>
              <a:t>、會員系統、控制介面</a:t>
            </a:r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84B164-5045-426A-A76E-345BE940CA5A}"/>
              </a:ext>
            </a:extLst>
          </p:cNvPr>
          <p:cNvSpPr/>
          <p:nvPr/>
        </p:nvSpPr>
        <p:spPr>
          <a:xfrm>
            <a:off x="8147953" y="4003397"/>
            <a:ext cx="3593297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TW" altLang="en-US" dirty="0"/>
              <a:t>阿蓉多重分身</a:t>
            </a:r>
            <a:endParaRPr lang="en-US" altLang="zh-TW" dirty="0"/>
          </a:p>
          <a:p>
            <a:pPr lvl="1" algn="ctr">
              <a:lnSpc>
                <a:spcPct val="150000"/>
              </a:lnSpc>
            </a:pPr>
            <a:r>
              <a:rPr lang="en-US" altLang="zh-TW" dirty="0"/>
              <a:t>(A1065535)</a:t>
            </a:r>
          </a:p>
          <a:p>
            <a:pPr lvl="1" algn="ctr">
              <a:lnSpc>
                <a:spcPct val="150000"/>
              </a:lnSpc>
            </a:pPr>
            <a:r>
              <a:rPr lang="en-US" altLang="zh-TW" dirty="0"/>
              <a:t>UI</a:t>
            </a:r>
            <a:r>
              <a:rPr lang="zh-TW" altLang="en-US" dirty="0"/>
              <a:t>、會員系統、控制介面</a:t>
            </a:r>
          </a:p>
        </p:txBody>
      </p:sp>
      <p:pic>
        <p:nvPicPr>
          <p:cNvPr id="11" name="Picture 2" descr="https://cdn.discordapp.com/avatars/421552408779423744/ed485526b0d1e38ab679880774bc4d67.png?size=256">
            <a:extLst>
              <a:ext uri="{FF2B5EF4-FFF2-40B4-BE49-F238E27FC236}">
                <a16:creationId xmlns:a16="http://schemas.microsoft.com/office/drawing/2014/main" id="{0DA96889-64C1-4C3A-838B-7DC7A0029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72" y="2986902"/>
            <a:ext cx="980126" cy="9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.discordapp.com/avatars/421552408779423744/ed485526b0d1e38ab679880774bc4d67.png?size=256">
            <a:extLst>
              <a:ext uri="{FF2B5EF4-FFF2-40B4-BE49-F238E27FC236}">
                <a16:creationId xmlns:a16="http://schemas.microsoft.com/office/drawing/2014/main" id="{AF2773CE-FAD8-4D07-8AD2-7A8CCFF9E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08" y="2986902"/>
            <a:ext cx="980126" cy="9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discordapp.com/avatars/421552408779423744/ed485526b0d1e38ab679880774bc4d67.png?size=256">
            <a:extLst>
              <a:ext uri="{FF2B5EF4-FFF2-40B4-BE49-F238E27FC236}">
                <a16:creationId xmlns:a16="http://schemas.microsoft.com/office/drawing/2014/main" id="{50C0C32F-77BF-47FE-8BA4-86DF797D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391" y="2986902"/>
            <a:ext cx="980126" cy="9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F16B9D6-B3BA-462F-A850-AA4AEE356F3F}"/>
              </a:ext>
            </a:extLst>
          </p:cNvPr>
          <p:cNvCxnSpPr/>
          <p:nvPr/>
        </p:nvCxnSpPr>
        <p:spPr>
          <a:xfrm>
            <a:off x="3178206" y="3204845"/>
            <a:ext cx="0" cy="19175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66F8C1D-E3EB-4A55-BA72-9846DE4F28CA}"/>
              </a:ext>
            </a:extLst>
          </p:cNvPr>
          <p:cNvCxnSpPr/>
          <p:nvPr/>
        </p:nvCxnSpPr>
        <p:spPr>
          <a:xfrm>
            <a:off x="5779364" y="3204845"/>
            <a:ext cx="0" cy="19175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BBB3F93-B9A0-4E72-95A3-F968C1A977DF}"/>
              </a:ext>
            </a:extLst>
          </p:cNvPr>
          <p:cNvCxnSpPr/>
          <p:nvPr/>
        </p:nvCxnSpPr>
        <p:spPr>
          <a:xfrm>
            <a:off x="8717873" y="3204845"/>
            <a:ext cx="0" cy="19175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10935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EFBB7-FEB9-4DBB-AD15-3C743391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"/>
            <a:ext cx="10515600" cy="604379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7200" dirty="0"/>
              <a:t>Thanks For Listening</a:t>
            </a:r>
          </a:p>
          <a:p>
            <a:pPr marL="0" indent="0" algn="ctr">
              <a:buNone/>
            </a:pPr>
            <a:r>
              <a:rPr lang="zh-TW" altLang="en-US" dirty="0"/>
              <a:t>阿嘿嘿哈嘿嘿哈哈</a:t>
            </a:r>
          </a:p>
        </p:txBody>
      </p:sp>
    </p:spTree>
    <p:extLst>
      <p:ext uri="{BB962C8B-B14F-4D97-AF65-F5344CB8AC3E}">
        <p14:creationId xmlns:p14="http://schemas.microsoft.com/office/powerpoint/2010/main" val="64698262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6565D-2679-4DFE-A8B6-37D0EB4F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7F6E0-E6A6-469F-8D36-04D60AF5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+mj-ea"/>
                <a:ea typeface="+mj-ea"/>
              </a:rPr>
              <a:t>發想主題的過程中，我們認為生在一個科技發達的時代，社交媒體已經成為生活中不可或缺的一部份，像是</a:t>
            </a:r>
            <a:r>
              <a:rPr lang="en-US" altLang="zh-TW" sz="3200" dirty="0">
                <a:latin typeface="+mj-ea"/>
                <a:ea typeface="+mj-ea"/>
              </a:rPr>
              <a:t>Line</a:t>
            </a:r>
            <a:r>
              <a:rPr lang="zh-TW" altLang="en-US" sz="3200" dirty="0">
                <a:latin typeface="+mj-ea"/>
                <a:ea typeface="+mj-ea"/>
              </a:rPr>
              <a:t>、</a:t>
            </a:r>
            <a:r>
              <a:rPr lang="en-US" altLang="zh-TW" sz="3200" dirty="0">
                <a:latin typeface="+mj-ea"/>
                <a:ea typeface="+mj-ea"/>
              </a:rPr>
              <a:t>Discord</a:t>
            </a:r>
            <a:r>
              <a:rPr lang="zh-TW" altLang="en-US" sz="3200" dirty="0">
                <a:latin typeface="+mj-ea"/>
                <a:ea typeface="+mj-ea"/>
              </a:rPr>
              <a:t>等，如果能嘗試自己寫出一個連線互傳訊息的程式，應該是個不錯的主題吧</a:t>
            </a:r>
            <a:r>
              <a:rPr lang="en-US" altLang="zh-TW" sz="3200" dirty="0">
                <a:latin typeface="+mj-ea"/>
                <a:ea typeface="+mj-ea"/>
              </a:rPr>
              <a:t>:D</a:t>
            </a: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7897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7F6E0-E6A6-469F-8D36-04D60AF5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7200" dirty="0">
                <a:latin typeface="+mj-ea"/>
                <a:ea typeface="+mj-ea"/>
              </a:rPr>
              <a:t>作品介紹</a:t>
            </a:r>
          </a:p>
        </p:txBody>
      </p:sp>
    </p:spTree>
    <p:extLst>
      <p:ext uri="{BB962C8B-B14F-4D97-AF65-F5344CB8AC3E}">
        <p14:creationId xmlns:p14="http://schemas.microsoft.com/office/powerpoint/2010/main" val="41607287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UML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1454151-92B4-403E-85C4-8F4532563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374" y="695802"/>
            <a:ext cx="4778273" cy="556734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D114775-9B7B-4DD8-9890-0FBAA059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20" y="2363496"/>
            <a:ext cx="1551278" cy="18938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14B952-F6DC-4BBB-8844-AC3F696D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10" y="2363496"/>
            <a:ext cx="2203874" cy="37987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EC925E0-CFC1-44E9-94A7-CF4A0F50D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091" y="695802"/>
            <a:ext cx="1921660" cy="10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41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2717E-BB94-4487-88E3-DB02F08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UML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BE3395A-D227-4D55-B3E4-8D37FBB0C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3653" y="805868"/>
            <a:ext cx="4102580" cy="540682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1289441-FD28-4014-B5D7-082A04CB9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09" y="4333912"/>
            <a:ext cx="1464815" cy="17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406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2021C-62F7-485C-89AB-628A4AA1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E2EE8B-4E2C-4BE2-B4EE-04F67384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6" y="1357630"/>
            <a:ext cx="9782175" cy="46101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3F8740-1359-42A9-9102-9700BE57D0AA}"/>
              </a:ext>
            </a:extLst>
          </p:cNvPr>
          <p:cNvSpPr/>
          <p:nvPr/>
        </p:nvSpPr>
        <p:spPr>
          <a:xfrm>
            <a:off x="4731288" y="2792443"/>
            <a:ext cx="3089429" cy="26189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EB6F2D-A39F-48FB-A12C-994AAFB2EC2E}"/>
              </a:ext>
            </a:extLst>
          </p:cNvPr>
          <p:cNvSpPr/>
          <p:nvPr/>
        </p:nvSpPr>
        <p:spPr>
          <a:xfrm>
            <a:off x="4794911" y="3752198"/>
            <a:ext cx="3089429" cy="26189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20931E-6662-4CA1-8EAB-DA0E149073A5}"/>
              </a:ext>
            </a:extLst>
          </p:cNvPr>
          <p:cNvSpPr/>
          <p:nvPr/>
        </p:nvSpPr>
        <p:spPr>
          <a:xfrm>
            <a:off x="4794911" y="3298054"/>
            <a:ext cx="2785841" cy="23615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518FEA-7980-4F41-BE8D-6E4717CD13D6}"/>
              </a:ext>
            </a:extLst>
          </p:cNvPr>
          <p:cNvSpPr/>
          <p:nvPr/>
        </p:nvSpPr>
        <p:spPr>
          <a:xfrm>
            <a:off x="4731287" y="3995918"/>
            <a:ext cx="3089429" cy="26189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03139C-7ECF-454C-95A0-7CF34FAAC17D}"/>
              </a:ext>
            </a:extLst>
          </p:cNvPr>
          <p:cNvSpPr/>
          <p:nvPr/>
        </p:nvSpPr>
        <p:spPr>
          <a:xfrm>
            <a:off x="2193754" y="5209035"/>
            <a:ext cx="3089429" cy="26189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F06C9D-E0E0-49B1-9DD0-3C125D459308}"/>
              </a:ext>
            </a:extLst>
          </p:cNvPr>
          <p:cNvSpPr/>
          <p:nvPr/>
        </p:nvSpPr>
        <p:spPr>
          <a:xfrm>
            <a:off x="7717655" y="5209035"/>
            <a:ext cx="3089429" cy="26189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3C7765-6B28-4C4B-9192-19011B4FF414}"/>
              </a:ext>
            </a:extLst>
          </p:cNvPr>
          <p:cNvSpPr/>
          <p:nvPr/>
        </p:nvSpPr>
        <p:spPr>
          <a:xfrm>
            <a:off x="2944704" y="1519713"/>
            <a:ext cx="6486253" cy="549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TCP Connect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E3069-3F10-46C6-889E-B0A31FCE54C8}"/>
              </a:ext>
            </a:extLst>
          </p:cNvPr>
          <p:cNvSpPr/>
          <p:nvPr/>
        </p:nvSpPr>
        <p:spPr>
          <a:xfrm>
            <a:off x="3032874" y="2613959"/>
            <a:ext cx="6486253" cy="549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send</a:t>
            </a:r>
            <a:endParaRPr lang="zh-TW" altLang="en-US" sz="20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BF9047-89BA-4782-8AD9-60FA1D2CE64A}"/>
              </a:ext>
            </a:extLst>
          </p:cNvPr>
          <p:cNvSpPr/>
          <p:nvPr/>
        </p:nvSpPr>
        <p:spPr>
          <a:xfrm>
            <a:off x="3032873" y="3551004"/>
            <a:ext cx="6486253" cy="549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recv</a:t>
            </a:r>
            <a:endParaRPr lang="zh-TW" altLang="en-US" sz="20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261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2021C-62F7-485C-89AB-628A4AA1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endParaRPr lang="zh-TW" altLang="en-US" dirty="0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41FF00EB-1A04-4F5A-A9AB-8343C196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371610"/>
            <a:ext cx="50101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83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2021C-62F7-485C-89AB-628A4AA1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TCP</a:t>
            </a:r>
            <a:endParaRPr lang="zh-TW" altLang="en-US" dirty="0">
              <a:latin typeface="+mj-ea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9DF03F4-2BFF-44BE-8B68-9686C130D1AC}"/>
              </a:ext>
            </a:extLst>
          </p:cNvPr>
          <p:cNvSpPr txBox="1"/>
          <p:nvPr/>
        </p:nvSpPr>
        <p:spPr>
          <a:xfrm>
            <a:off x="1384916" y="2974019"/>
            <a:ext cx="951168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400" dirty="0">
                <a:latin typeface="+mj-ea"/>
                <a:ea typeface="+mj-ea"/>
              </a:rPr>
              <a:t>484</a:t>
            </a:r>
            <a:r>
              <a:rPr lang="zh-TW" altLang="en-US" sz="4400" dirty="0">
                <a:latin typeface="+mj-ea"/>
                <a:ea typeface="+mj-ea"/>
              </a:rPr>
              <a:t>覺得很熟悉</a:t>
            </a:r>
            <a:r>
              <a:rPr lang="en-US" altLang="zh-TW" sz="4400" dirty="0">
                <a:latin typeface="+mj-ea"/>
                <a:ea typeface="+mj-ea"/>
              </a:rPr>
              <a:t>R?</a:t>
            </a:r>
          </a:p>
        </p:txBody>
      </p:sp>
    </p:spTree>
    <p:extLst>
      <p:ext uri="{BB962C8B-B14F-4D97-AF65-F5344CB8AC3E}">
        <p14:creationId xmlns:p14="http://schemas.microsoft.com/office/powerpoint/2010/main" val="345763410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334</TotalTime>
  <Words>382</Words>
  <Application>Microsoft Office PowerPoint</Application>
  <PresentationFormat>寬螢幕</PresentationFormat>
  <Paragraphs>86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微軟正黑體</vt:lpstr>
      <vt:lpstr>Arial</vt:lpstr>
      <vt:lpstr>Arial Rounded MT Bold</vt:lpstr>
      <vt:lpstr>Garamond</vt:lpstr>
      <vt:lpstr>有機</vt:lpstr>
      <vt:lpstr>尊爵不凡炫泡功能完善之模擬PTT聊天室</vt:lpstr>
      <vt:lpstr>Content</vt:lpstr>
      <vt:lpstr>動機</vt:lpstr>
      <vt:lpstr>PowerPoint 簡報</vt:lpstr>
      <vt:lpstr>UML</vt:lpstr>
      <vt:lpstr>UML</vt:lpstr>
      <vt:lpstr>TCP</vt:lpstr>
      <vt:lpstr>TCP</vt:lpstr>
      <vt:lpstr>TCP</vt:lpstr>
      <vt:lpstr>TCP</vt:lpstr>
      <vt:lpstr>TCP Client &amp; Server實作</vt:lpstr>
      <vt:lpstr>我們的TCP Data Format</vt:lpstr>
      <vt:lpstr>Server 實作  判斷功能</vt:lpstr>
      <vt:lpstr>一般訊息傳送</vt:lpstr>
      <vt:lpstr>Client 實作 傳送功能</vt:lpstr>
      <vt:lpstr>Server 實作  傳送一般訊息</vt:lpstr>
      <vt:lpstr>私人訊息傳送</vt:lpstr>
      <vt:lpstr>Client 實作 私人訊息傳送功能</vt:lpstr>
      <vt:lpstr>Server 實作  觀看私人訊息</vt:lpstr>
      <vt:lpstr>修改個人簽名訊息</vt:lpstr>
      <vt:lpstr>Client 實作修改個人簽名</vt:lpstr>
      <vt:lpstr>Server 實作  設定個簽</vt:lpstr>
      <vt:lpstr>封裝</vt:lpstr>
      <vt:lpstr>繼承</vt:lpstr>
      <vt:lpstr>多型</vt:lpstr>
      <vt:lpstr>多型</vt:lpstr>
      <vt:lpstr>製作難題</vt:lpstr>
      <vt:lpstr>工作分配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主題：尊爵不凡炫泡功能完善之聊天室</dc:title>
  <dc:creator>sheep5168947@outlook.com</dc:creator>
  <cp:lastModifiedBy>凱崙 黃</cp:lastModifiedBy>
  <cp:revision>49</cp:revision>
  <dcterms:created xsi:type="dcterms:W3CDTF">2019-01-17T06:26:20Z</dcterms:created>
  <dcterms:modified xsi:type="dcterms:W3CDTF">2019-01-18T07:37:04Z</dcterms:modified>
</cp:coreProperties>
</file>