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9975" cy="213883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0727640" y="500472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941480" y="500472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0727640" y="1148364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9941480" y="11483640"/>
            <a:ext cx="877464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13800" y="853200"/>
            <a:ext cx="27251280" cy="1655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5477480" y="1148364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1380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5477480" y="5004720"/>
            <a:ext cx="1329840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13800" y="11483640"/>
            <a:ext cx="27251280" cy="5916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30279240" cy="21387600"/>
          </a:xfrm>
          <a:prstGeom prst="rect">
            <a:avLst/>
          </a:prstGeom>
          <a:noFill/>
          <a:ln w="6480">
            <a:solidFill>
              <a:schemeClr val="tx1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210837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17881560"/>
            <a:ext cx="30272760" cy="100800"/>
          </a:xfrm>
          <a:prstGeom prst="rect">
            <a:avLst/>
          </a:prstGeom>
          <a:solidFill>
            <a:srgbClr val="697d9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Bild 4" descr=""/>
          <p:cNvPicPr/>
          <p:nvPr/>
        </p:nvPicPr>
        <p:blipFill>
          <a:blip r:embed="rId2"/>
          <a:stretch/>
        </p:blipFill>
        <p:spPr>
          <a:xfrm>
            <a:off x="1025640" y="18719640"/>
            <a:ext cx="5068800" cy="1708920"/>
          </a:xfrm>
          <a:prstGeom prst="rect">
            <a:avLst/>
          </a:prstGeom>
          <a:ln>
            <a:noFill/>
          </a:ln>
        </p:spPr>
      </p:pic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513800" y="853200"/>
            <a:ext cx="27251280" cy="3571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513800" y="5004720"/>
            <a:ext cx="27251280" cy="1240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969600" y="18414000"/>
            <a:ext cx="15121800" cy="13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72000" rIns="72000" tIns="72000" bIns="72000">
            <a:norm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Lucida Sans"/>
                <a:ea typeface="MS PGothic"/>
              </a:rPr>
              <a:t>Experiments in Formal Verification of Scala Code</a:t>
            </a:r>
            <a:endParaRPr b="0" lang="en-US" sz="4800" spc="-1" strike="noStrike">
              <a:latin typeface="Arial"/>
            </a:endParaRPr>
          </a:p>
        </p:txBody>
      </p:sp>
      <p:graphicFrame>
        <p:nvGraphicFramePr>
          <p:cNvPr id="43" name="Table 2"/>
          <p:cNvGraphicFramePr/>
          <p:nvPr/>
        </p:nvGraphicFramePr>
        <p:xfrm>
          <a:off x="22453560" y="18414000"/>
          <a:ext cx="7201080" cy="2171520"/>
        </p:xfrm>
        <a:graphic>
          <a:graphicData uri="http://schemas.openxmlformats.org/drawingml/2006/table">
            <a:tbl>
              <a:tblPr/>
              <a:tblGrid>
                <a:gridCol w="2487240"/>
                <a:gridCol w="4714200"/>
              </a:tblGrid>
              <a:tr h="104004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Graduate(s):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Ramon Boss</a:t>
                      </a:r>
                      <a:br/>
                      <a:r>
                        <a:rPr b="0" lang="en-US" sz="32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Anna Doukmak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65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Professor: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Kai Brünnler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565920"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Expert: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3200" spc="-1" strike="noStrike">
                          <a:solidFill>
                            <a:srgbClr val="697d91"/>
                          </a:solidFill>
                          <a:latin typeface="Lucida Sans"/>
                          <a:ea typeface="MS PGothic"/>
                        </a:rPr>
                        <a:t>Urs Keller</a:t>
                      </a:r>
                      <a:endParaRPr b="0" lang="en-US" sz="3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CustomShape 3"/>
          <p:cNvSpPr/>
          <p:nvPr/>
        </p:nvSpPr>
        <p:spPr>
          <a:xfrm>
            <a:off x="6969600" y="19956960"/>
            <a:ext cx="1512180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66760" indent="-266040" algn="ctr">
              <a:lnSpc>
                <a:spcPct val="100000"/>
              </a:lnSpc>
              <a:buClr>
                <a:srgbClr val="faa500"/>
              </a:buClr>
              <a:buSzPct val="80000"/>
              <a:buFont typeface="Lucida Grande"/>
              <a:buChar char="▶"/>
            </a:pPr>
            <a:r>
              <a:rPr b="0" lang="en-US" sz="3200" spc="-1" strike="noStrike">
                <a:solidFill>
                  <a:srgbClr val="697d91"/>
                </a:solidFill>
                <a:latin typeface="Lucida Sans"/>
                <a:ea typeface="MS PGothic"/>
              </a:rPr>
              <a:t>Bachelor Thesis 2019</a:t>
            </a:r>
            <a:r>
              <a:rPr b="0" lang="en-US" sz="3200" spc="-1" strike="noStrike">
                <a:solidFill>
                  <a:srgbClr val="697d91"/>
                </a:solidFill>
                <a:latin typeface="Lucida Sans"/>
                <a:ea typeface="MS PGothic"/>
              </a:rPr>
              <a:t>	</a:t>
            </a:r>
            <a:r>
              <a:rPr b="0" lang="en-US" sz="3200" spc="-1" strike="noStrike">
                <a:solidFill>
                  <a:srgbClr val="697d91"/>
                </a:solidFill>
                <a:latin typeface="Lucida Sans"/>
                <a:ea typeface="MS PGothic"/>
              </a:rPr>
              <a:t> Degree Programme  Computer Science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98920" y="896760"/>
            <a:ext cx="8845200" cy="41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697d91"/>
                </a:solidFill>
                <a:latin typeface="Lucida Sans"/>
                <a:ea typeface="MS PGothic"/>
              </a:rPr>
              <a:t>Goal</a:t>
            </a: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In this thesis we experiments in formal verification and try to verify a Scala code. We verify a fragment of Bitcoin-S-Core, the Scala implementation of the Bitcoin protocol, using the verification framework Stainless.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0356560" y="875520"/>
            <a:ext cx="8845200" cy="17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697d91"/>
                </a:solidFill>
                <a:latin typeface="Lucida Sans"/>
                <a:ea typeface="MS PGothic"/>
              </a:rPr>
              <a:t>Results</a:t>
            </a: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During the work we found a bug in Bitcoin-S-Core in the function checking the transaction correctness. Its implementation didn’t allow transactions that reference two or more outputs of the same previous transaction. We fixed it and made a pull request which has been merged by developers of the Bitcoin-S project.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Furthermore, we verified the coin addition with zero. For this purpose we extracted two classes and rewrote their code.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0698480" y="13624560"/>
            <a:ext cx="8686800" cy="2743200"/>
          </a:xfrm>
          <a:prstGeom prst="rect">
            <a:avLst/>
          </a:prstGeom>
          <a:solidFill>
            <a:srgbClr val="697d91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7"/>
          <p:cNvSpPr/>
          <p:nvPr/>
        </p:nvSpPr>
        <p:spPr>
          <a:xfrm>
            <a:off x="10667160" y="1001160"/>
            <a:ext cx="8845200" cy="79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3600" spc="-1" strike="noStrike">
                <a:solidFill>
                  <a:srgbClr val="697d91"/>
                </a:solidFill>
                <a:latin typeface="Lucida Sans"/>
                <a:ea typeface="MS PGothic"/>
              </a:rPr>
              <a:t>Bitcoin-S-Core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Firstly, we identify a property which we want to verify: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Clr>
                <a:srgbClr val="faa500"/>
              </a:buClr>
              <a:buSzPct val="8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a non-coinbase transaction cannot generate new coins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We should transform the code to functional so that Stainless can accept it.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Our research has shown that the code implementing this property has many dependencies. Thus, a large part of the code must be rewritten what needs a lot of time and capacity.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So, we turn our analysis to the other functionality: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Clr>
                <a:srgbClr val="faa500"/>
              </a:buClr>
              <a:buSzPct val="80000"/>
              <a:buFont typeface="Wingdings" charset="2"/>
              <a:buChar char=""/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coin addition with zero results in the same value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To verify this functionality we rewrites the code needed for the coin addition and defines the formal specification with Stainless  functions </a:t>
            </a:r>
            <a:r>
              <a:rPr b="0" i="1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require</a:t>
            </a: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 and </a:t>
            </a:r>
            <a:r>
              <a:rPr b="0" i="1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ensuring</a:t>
            </a: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def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+(c: CurrencyUnit): CurrencyUnit 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require(c.satoshis.underlying == Int64.zero)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Satoshis(satoshis.underlying +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c.satoshis.underlying)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} ensuring(res =&gt; res.satoshis ==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.satoshis)</a:t>
            </a: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933840" y="6158880"/>
            <a:ext cx="8845200" cy="1056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US" sz="4400" spc="-1" strike="noStrike">
                <a:solidFill>
                  <a:srgbClr val="697d91"/>
                </a:solidFill>
                <a:latin typeface="Lucida Sans"/>
                <a:ea typeface="MS PGothic"/>
              </a:rPr>
              <a:t>Components</a:t>
            </a: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4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Formal verification is a method to check the correctness of a program based on the formal specification. All possible inputs can be explored using a verification tool.</a:t>
            </a: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600" spc="-1" strike="noStrike">
                <a:solidFill>
                  <a:srgbClr val="697d91"/>
                </a:solidFill>
                <a:latin typeface="Lucida Sans"/>
                <a:ea typeface="MS PGothic"/>
              </a:rPr>
              <a:t>Stainless</a:t>
            </a: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As a verification tool we take the framework Stainless. The framework: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Blip>
                <a:blip r:embed="rId1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takes as an input a Scala code written according to the functional paradigm allowing some imperative features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Blip>
                <a:blip r:embed="rId2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explores all possible inputs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Blip>
                <a:blip r:embed="rId3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reports inputs for which a program fails 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Blip>
                <a:blip r:embed="rId4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gives counterexamples which violate a given specification</a:t>
            </a:r>
            <a:endParaRPr b="0" lang="en-US" sz="3200" spc="-1" strike="noStrike">
              <a:latin typeface="Arial"/>
            </a:endParaRPr>
          </a:p>
          <a:p>
            <a:pPr marL="365760" indent="-365760" algn="just">
              <a:lnSpc>
                <a:spcPct val="100000"/>
              </a:lnSpc>
              <a:buBlip>
                <a:blip r:embed="rId5"/>
              </a:buBlip>
            </a:pPr>
            <a:r>
              <a:rPr b="0" lang="en-US" sz="3200" spc="-1" strike="noStrike">
                <a:solidFill>
                  <a:srgbClr val="000000"/>
                </a:solidFill>
                <a:latin typeface="Lucida Sans"/>
                <a:ea typeface="MS PGothic"/>
              </a:rPr>
              <a:t>or confirms the correctness of a program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20446560" y="7240320"/>
            <a:ext cx="8709480" cy="34747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7"/>
          <a:stretch/>
        </p:blipFill>
        <p:spPr>
          <a:xfrm>
            <a:off x="20479680" y="13499280"/>
            <a:ext cx="8696880" cy="292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LibreOffice/6.0.7.3$Linux_X86_64 LibreOffice_project/00m0$Build-3</Application>
  <Words>52</Words>
  <Paragraphs>17</Paragraphs>
  <Company>Bern University of Applied Sciences - Engineering and 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2014-04-01T09:39:32Z</dcterms:created>
  <dc:creator>staff BFH-TI</dc:creator>
  <dc:description/>
  <dc:language>d | f | e</dc:language>
  <cp:lastModifiedBy/>
  <cp:lastPrinted>2014-04-10T14:38:53Z</cp:lastPrinted>
  <dcterms:modified xsi:type="dcterms:W3CDTF">2019-05-30T14:36:27Z</dcterms:modified>
  <cp:revision>43</cp:revision>
  <dc:subject>Thesis at a glance</dc:subject>
  <dc:title>Poster BSc exhibition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BfhIntranetDocumentType">
    <vt:lpwstr>241;#Vorlage|de1a6d3c-ac6a-4b34-8edd-308eb81066db</vt:lpwstr>
  </property>
  <property fmtid="{D5CDD505-2E9C-101B-9397-08002B2CF9AE}" pid="4" name="BfhIntranetDocumentTypeText">
    <vt:lpwstr>Vorlage|de1a6d3c-ac6a-4b34-8edd-308eb81066db</vt:lpwstr>
  </property>
  <property fmtid="{D5CDD505-2E9C-101B-9397-08002B2CF9AE}" pid="5" name="Company">
    <vt:lpwstr>Bern University of Applied Sciences - Engineering and computer science</vt:lpwstr>
  </property>
  <property fmtid="{D5CDD505-2E9C-101B-9397-08002B2CF9AE}" pid="6" name="HiddenSlides">
    <vt:i4>0</vt:i4>
  </property>
  <property fmtid="{D5CDD505-2E9C-101B-9397-08002B2CF9AE}" pid="7" name="HyperlinkBase">
    <vt:lpwstr>http://www.ti.bfh.ch/en.html</vt:lpwstr>
  </property>
  <property fmtid="{D5CDD505-2E9C-101B-9397-08002B2CF9AE}" pid="8" name="HyperlinksChanged">
    <vt:bool>0</vt:bool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Manager">
    <vt:lpwstr>kfh1</vt:lpwstr>
  </property>
  <property fmtid="{D5CDD505-2E9C-101B-9397-08002B2CF9AE}" pid="12" name="Notes">
    <vt:i4>0</vt:i4>
  </property>
  <property fmtid="{D5CDD505-2E9C-101B-9397-08002B2CF9AE}" pid="13" name="PresentationFormat">
    <vt:lpwstr>Benutzerdefiniert</vt:lpwstr>
  </property>
  <property fmtid="{D5CDD505-2E9C-101B-9397-08002B2CF9AE}" pid="14" name="ScaleCrop">
    <vt:bool>0</vt:bool>
  </property>
  <property fmtid="{D5CDD505-2E9C-101B-9397-08002B2CF9AE}" pid="15" name="ShareDoc">
    <vt:bool>0</vt:bool>
  </property>
  <property fmtid="{D5CDD505-2E9C-101B-9397-08002B2CF9AE}" pid="16" name="Slides">
    <vt:i4>1</vt:i4>
  </property>
  <property fmtid="{D5CDD505-2E9C-101B-9397-08002B2CF9AE}" pid="17" name="TaxCatchAll">
    <vt:lpwstr>241;#Vorlage|de1a6d3c-ac6a-4b34-8edd-308eb81066db</vt:lpwstr>
  </property>
</Properties>
</file>