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213883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72764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94148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072764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994148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3800" y="853200"/>
            <a:ext cx="27251280" cy="1655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30279240" cy="2138760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210837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78815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Bild 4"/>
          <p:cNvPicPr/>
          <p:nvPr/>
        </p:nvPicPr>
        <p:blipFill>
          <a:blip r:embed="rId14"/>
          <a:stretch/>
        </p:blipFill>
        <p:spPr>
          <a:xfrm>
            <a:off x="1025640" y="18719640"/>
            <a:ext cx="5068800" cy="1708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969600" y="18414000"/>
            <a:ext cx="1512180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Lucida Sans"/>
                <a:ea typeface="MS PGothic"/>
              </a:rPr>
              <a:t>Experiments in Formal Verification of Scala Code</a:t>
            </a:r>
            <a:endParaRPr lang="en-US" sz="4800" b="0" strike="noStrike" spc="-1">
              <a:latin typeface="Arial"/>
            </a:endParaRPr>
          </a:p>
        </p:txBody>
      </p:sp>
      <p:graphicFrame>
        <p:nvGraphicFramePr>
          <p:cNvPr id="43" name="Table 2"/>
          <p:cNvGraphicFramePr/>
          <p:nvPr>
            <p:extLst>
              <p:ext uri="{D42A27DB-BD31-4B8C-83A1-F6EECF244321}">
                <p14:modId xmlns:p14="http://schemas.microsoft.com/office/powerpoint/2010/main" val="874410851"/>
              </p:ext>
            </p:extLst>
          </p:nvPr>
        </p:nvGraphicFramePr>
        <p:xfrm>
          <a:off x="22453560" y="18682940"/>
          <a:ext cx="7201440" cy="1645920"/>
        </p:xfrm>
        <a:graphic>
          <a:graphicData uri="http://schemas.openxmlformats.org/drawingml/2006/table">
            <a:tbl>
              <a:tblPr/>
              <a:tblGrid>
                <a:gridCol w="24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0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Graduate(s):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Ramon Boss</a:t>
                      </a:r>
                      <a:br/>
                      <a:r>
                        <a:rPr lang="en-US" sz="32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Anna Doukmak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9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Professor: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Kai </a:t>
                      </a:r>
                      <a:r>
                        <a:rPr lang="en-US" sz="3200" b="0" strike="noStrike" spc="-1" dirty="0" err="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Brünnler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3"/>
          <p:cNvSpPr/>
          <p:nvPr/>
        </p:nvSpPr>
        <p:spPr>
          <a:xfrm>
            <a:off x="6969600" y="19956960"/>
            <a:ext cx="151218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00000"/>
              </a:lnSpc>
              <a:buClr>
                <a:srgbClr val="FAA500"/>
              </a:buClr>
              <a:buSzPct val="80000"/>
            </a:pPr>
            <a:r>
              <a:rPr lang="en-US" sz="32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Bachelor Thesis 2019	 Degree Program Computer Science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98920" y="896760"/>
            <a:ext cx="8845200" cy="4562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Goal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In this thesis we experiment in formal verification and try to verify Scala code.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verify a fragment of Bitcoin-S. Bitcoin-S is a Scala implementation of the Bitcoin protocol.</a:t>
            </a: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To verify the code we use Stainless.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0356560" y="875520"/>
            <a:ext cx="884520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Results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During the work we found a bug in Bitcoin-S in the function checking the correctness of a transaction. Its implementation didn’t allow transactions that reference two or more outputs of the same previous transaction. We fixed it and made a pull request which has been merged by developers of the Bitcoin-S project.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Furthermore, we verified the coin addition with zero. For this purpose we extracted two classes and rewrote their code.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endParaRPr lang="en-US" sz="3200" b="0" strike="noStrike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Here the output of the verified code</a:t>
            </a:r>
            <a:r>
              <a:rPr lang="en-US" sz="3200" spc="-1" dirty="0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667160" y="12509899"/>
            <a:ext cx="8845200" cy="3987652"/>
          </a:xfrm>
          <a:prstGeom prst="rect">
            <a:avLst/>
          </a:prstGeom>
          <a:solidFill>
            <a:srgbClr val="697D9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0667160" y="1001160"/>
            <a:ext cx="8845200" cy="79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Bitcoin-S</a:t>
            </a: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First, the property we want to verify:</a:t>
            </a:r>
          </a:p>
          <a:p>
            <a:pPr marL="457200" indent="-457200" algn="just"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a non-</a:t>
            </a:r>
            <a:r>
              <a:rPr lang="en-US" sz="3200" spc="-1" dirty="0" err="1">
                <a:solidFill>
                  <a:srgbClr val="000000"/>
                </a:solidFill>
                <a:latin typeface="Lucida Sans"/>
                <a:ea typeface="MS PGothic"/>
              </a:rPr>
              <a:t>coinbase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 transaction cannot generate new coins</a:t>
            </a:r>
          </a:p>
          <a:p>
            <a:pPr algn="just"/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We 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transform the code to functional code so Stainless can verify it.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Our research has shown that the code implementing this property has many dependencies. Thus, a large part of the code must be rewritten which needs a lot of time.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So, we turn our analysis to another functionality of Bitcoin-S: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coin addition with zero results in the same value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To verify this functionality we rewrite the code needed for the addition and define the formal specification with Stainless  functions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require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ensuring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r>
              <a:rPr lang="en-US" sz="2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en-US" sz="28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+(c: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{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require(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.zero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satoshis.underlying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+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c.satoshis.underlying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dirty="0"/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 ensuring(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res =&gt;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res.satoshis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.satoshis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933840" y="6158880"/>
            <a:ext cx="8845200" cy="10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Components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Formal verification is a method to check the correctness of a program based on the formal specification. Using a verification tool, all possible inputs can be explored, in contrast to unit testing, where the inputs must be specified separately.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Stainless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use Stainless as our verification tool.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It takes Scala code, written in functional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style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allowing some imperative features, as input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Explores all possible inputs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Reports inputs for which a program fails 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Gives counterexamples which violate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the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specification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chemeClr val="accent3">
                  <a:lumMod val="75000"/>
                </a:schemeClr>
              </a:buClr>
              <a:buSzPct val="90000"/>
              <a:buFont typeface="Arial Nova Cond" panose="020B0506020202020204" pitchFamily="34" charset="0"/>
              <a:buChar char="►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or confirms the correctness of a program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0446560" y="6514182"/>
            <a:ext cx="8709480" cy="34747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20446560" y="13390440"/>
            <a:ext cx="8755200" cy="30589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Arial</vt:lpstr>
      <vt:lpstr>Arial Nova Cond</vt:lpstr>
      <vt:lpstr>DejaVu Sans</vt:lpstr>
      <vt:lpstr>DejaVu Sans Mono</vt:lpstr>
      <vt:lpstr>Lucida Sans</vt:lpstr>
      <vt:lpstr>Symbol</vt:lpstr>
      <vt:lpstr>Wingdings</vt:lpstr>
      <vt:lpstr>Office Theme</vt:lpstr>
      <vt:lpstr>PowerPoint Presentation</vt:lpstr>
    </vt:vector>
  </TitlesOfParts>
  <Company>Bern University of Applied Sciences - Engineering and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dc:description/>
  <cp:lastModifiedBy>le</cp:lastModifiedBy>
  <cp:revision>57</cp:revision>
  <cp:lastPrinted>2014-04-10T14:38:53Z</cp:lastPrinted>
  <dcterms:created xsi:type="dcterms:W3CDTF">2014-04-01T09:39:32Z</dcterms:created>
  <dcterms:modified xsi:type="dcterms:W3CDTF">2019-05-30T13:54:40Z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ocumentTypeText">
    <vt:lpwstr>Vorlage|de1a6d3c-ac6a-4b34-8edd-308eb81066db</vt:lpwstr>
  </property>
  <property fmtid="{D5CDD505-2E9C-101B-9397-08002B2CF9AE}" pid="5" name="Company">
    <vt:lpwstr>Bern University of Applied Sciences - Engineering and computer science</vt:lpwstr>
  </property>
  <property fmtid="{D5CDD505-2E9C-101B-9397-08002B2CF9AE}" pid="6" name="HiddenSlides">
    <vt:i4>0</vt:i4>
  </property>
  <property fmtid="{D5CDD505-2E9C-101B-9397-08002B2CF9AE}" pid="7" name="HyperlinkBase">
    <vt:lpwstr>http://www.ti.bfh.ch/en.html</vt:lpwstr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Manager">
    <vt:lpwstr>kfh1</vt:lpwstr>
  </property>
  <property fmtid="{D5CDD505-2E9C-101B-9397-08002B2CF9AE}" pid="12" name="Notes">
    <vt:i4>0</vt:i4>
  </property>
  <property fmtid="{D5CDD505-2E9C-101B-9397-08002B2CF9AE}" pid="13" name="PresentationFormat">
    <vt:lpwstr>Benutzerdefiniert</vt:lpwstr>
  </property>
  <property fmtid="{D5CDD505-2E9C-101B-9397-08002B2CF9AE}" pid="14" name="ScaleCrop">
    <vt:bool>false</vt:bool>
  </property>
  <property fmtid="{D5CDD505-2E9C-101B-9397-08002B2CF9AE}" pid="15" name="ShareDoc">
    <vt:bool>false</vt:bool>
  </property>
  <property fmtid="{D5CDD505-2E9C-101B-9397-08002B2CF9AE}" pid="16" name="Slides">
    <vt:i4>1</vt:i4>
  </property>
  <property fmtid="{D5CDD505-2E9C-101B-9397-08002B2CF9AE}" pid="17" name="TaxCatchAll">
    <vt:lpwstr>241;#Vorlage|de1a6d3c-ac6a-4b34-8edd-308eb81066db</vt:lpwstr>
  </property>
</Properties>
</file>