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84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01346-076E-C29C-9CEC-5E762137E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8269CA-705B-B846-6D97-6B6E03D47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880755-4E80-3135-DEAE-0FE490511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9EC0-4083-4B72-97A0-CF13B1AB0041}" type="datetimeFigureOut">
              <a:rPr lang="zh-CN" altLang="en-US" smtClean="0"/>
              <a:t>2025/4/11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750946-7B67-4CEB-735B-37DD72E81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647B40-2F37-A2C1-13F2-22D13B7E7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3CF0-A594-4EA1-829F-AF31394BD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24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08ADF-EDA0-2E80-87AE-8120CF4C6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5ED50C-1945-4D30-04D9-9B3B28214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4095C9-81B1-7DD1-A4ED-E53E6C9DC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9EC0-4083-4B72-97A0-CF13B1AB0041}" type="datetimeFigureOut">
              <a:rPr lang="zh-CN" altLang="en-US" smtClean="0"/>
              <a:t>2025/4/11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7B3A3B-F585-0AFD-BFB1-DE526F1FE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58E70-7AF5-4E09-5366-DE78B667B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3CF0-A594-4EA1-829F-AF31394BD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01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55C6C18-3AB3-67C0-6BC4-8AFE45BC6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B0F625-4A1C-53D8-E61E-9C2340B5F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118222-3BED-F7B1-C57F-99281C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9EC0-4083-4B72-97A0-CF13B1AB0041}" type="datetimeFigureOut">
              <a:rPr lang="zh-CN" altLang="en-US" smtClean="0"/>
              <a:t>2025/4/11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1A64FF-A888-6A56-CCC8-57FC82FD8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59F36B-6599-2F41-9D24-293BB34BB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3CF0-A594-4EA1-829F-AF31394BD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82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70A64-B785-9B0D-B5B5-04778E773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10B3B2-123C-E0A9-758B-8B6403F06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98A4E8-48A2-271D-C61F-FCCAE995E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9EC0-4083-4B72-97A0-CF13B1AB0041}" type="datetimeFigureOut">
              <a:rPr lang="zh-CN" altLang="en-US" smtClean="0"/>
              <a:t>2025/4/11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5CC6A3-8F29-9353-FD73-C1FFD467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9D782C-54FF-740D-C656-16C40CB4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3CF0-A594-4EA1-829F-AF31394BD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953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B314A7-977F-A117-71FA-0C5D1A02B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4CF851-EBC0-ED66-A80B-748E0A4B9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096A2F-81BB-D7C9-5301-2A6B27B57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9EC0-4083-4B72-97A0-CF13B1AB0041}" type="datetimeFigureOut">
              <a:rPr lang="zh-CN" altLang="en-US" smtClean="0"/>
              <a:t>2025/4/11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48EFEC-F5B9-A8AA-143B-DD2650C04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486F3D-C953-3773-FC24-B0D52396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3CF0-A594-4EA1-829F-AF31394BD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75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EC5F5F-B8D4-8A83-F3A5-B7158F72A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233812-A6AE-4786-9E30-A5C5A6547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3A11F8-DBEF-BBEA-5092-F980A7D20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0736FB-0FEB-A1A7-ECFD-76B13DABD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9EC0-4083-4B72-97A0-CF13B1AB0041}" type="datetimeFigureOut">
              <a:rPr lang="zh-CN" altLang="en-US" smtClean="0"/>
              <a:t>2025/4/11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AF40D7-67FF-19E0-B2A1-5767D120E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7670D5-C687-D2C8-0608-3D43596D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3CF0-A594-4EA1-829F-AF31394BD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748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077238-443E-4540-AB5D-F1545FAE0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3AC43E-DA7A-7B79-89C6-33A77A2F5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3BA1C1-ABA6-4B6F-1565-7933924D4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0CFEE8-89A9-AF46-ADF8-092C88F133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48E7E9-8DF7-D9BF-3673-A03E74076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4DC3873-2C80-CD9B-7988-C7B4C1D62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9EC0-4083-4B72-97A0-CF13B1AB0041}" type="datetimeFigureOut">
              <a:rPr lang="zh-CN" altLang="en-US" smtClean="0"/>
              <a:t>2025/4/11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D25D9E-EB8A-FDD3-0033-FC4A5926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4C2D09-0BA2-C321-105D-50DB996E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3CF0-A594-4EA1-829F-AF31394BD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88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1B0D4-C448-6731-D963-83FC8FAFC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1D7111-4BCB-EDA0-93B2-E4EDD3277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9EC0-4083-4B72-97A0-CF13B1AB0041}" type="datetimeFigureOut">
              <a:rPr lang="zh-CN" altLang="en-US" smtClean="0"/>
              <a:t>2025/4/11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78C4B3-B046-CBB4-93D5-1C8AA09C4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315A3A-248D-ED7F-5C19-99AAC210C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3CF0-A594-4EA1-829F-AF31394BD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737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4F511B-B921-FA22-FE38-309B63DE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9EC0-4083-4B72-97A0-CF13B1AB0041}" type="datetimeFigureOut">
              <a:rPr lang="zh-CN" altLang="en-US" smtClean="0"/>
              <a:t>2025/4/11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D8F3A1-B41F-C192-97D3-11BF5638C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D28DA2-C177-397F-602C-F5AE292CE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3CF0-A594-4EA1-829F-AF31394BD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092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2572B-FC28-741D-143E-1C64D427A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508A68-1E0A-DFF9-CE20-5239A84E9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65A942-B85F-CC38-5982-7F4FE5B5D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553D04-443F-4A81-C267-B96696CBF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9EC0-4083-4B72-97A0-CF13B1AB0041}" type="datetimeFigureOut">
              <a:rPr lang="zh-CN" altLang="en-US" smtClean="0"/>
              <a:t>2025/4/11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3CEF75-9635-5096-88FC-E15AC7B4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400F6F-0EEC-D1A4-80DB-F36116B5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3CF0-A594-4EA1-829F-AF31394BD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770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F94F24-A364-989B-8A59-0B7FC20D2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EE5427-FBBD-2911-AC56-980BC2B0B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52880D0-ACB3-6201-4D7C-60AF7021B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0A48E0-25E8-265B-D283-E6C5A003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19EC0-4083-4B72-97A0-CF13B1AB0041}" type="datetimeFigureOut">
              <a:rPr lang="zh-CN" altLang="en-US" smtClean="0"/>
              <a:t>2025/4/11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87CC3B-790C-0B38-9E8D-B46887685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13D162-1852-B0B9-5AD2-33C1BB21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53CF0-A594-4EA1-829F-AF31394BD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736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35EF7B-4FFC-C093-17C9-639FCD1DE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812C17-E636-58D9-B102-0DDC01C23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F4D138-F1A7-02BE-AA0F-2EFC0D0A6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19EC0-4083-4B72-97A0-CF13B1AB0041}" type="datetimeFigureOut">
              <a:rPr lang="zh-CN" altLang="en-US" smtClean="0"/>
              <a:t>2025/4/11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583B1B-ED85-5565-D974-EF3C21F8A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FE0146-38AB-FE11-EA7E-E0CBCEF369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53CF0-A594-4EA1-829F-AF31394BD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34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D5515-D730-1560-6EF1-7CEEFA793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Powering Personalized Recommendation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9A6136-FB0E-4517-9856-F7CA27F35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Precision Marketing in E-Commerce</a:t>
            </a:r>
          </a:p>
          <a:p>
            <a:endParaRPr lang="en-US" altLang="zh-CN" dirty="0"/>
          </a:p>
          <a:p>
            <a:pPr marL="914400" lvl="1" indent="-457200">
              <a:buAutoNum type="arabicPeriod"/>
            </a:pPr>
            <a:r>
              <a:rPr lang="en-US" altLang="zh-CN" dirty="0"/>
              <a:t>Analyze browsing/purchase data</a:t>
            </a:r>
          </a:p>
          <a:p>
            <a:pPr marL="914400" lvl="1" indent="-457200">
              <a:buAutoNum type="arabicPeriod"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2. Dynamic user segmentation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3. Case: 78.8% conversion boost(Luo, 2024)</a:t>
            </a:r>
          </a:p>
        </p:txBody>
      </p:sp>
      <p:pic>
        <p:nvPicPr>
          <p:cNvPr id="1026" name="Picture 2" descr="购物车 的图像结果">
            <a:extLst>
              <a:ext uri="{FF2B5EF4-FFF2-40B4-BE49-F238E27FC236}">
                <a16:creationId xmlns:a16="http://schemas.microsoft.com/office/drawing/2014/main" id="{0EECCA47-EBEF-43FD-2D13-65D7108B8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1995488"/>
            <a:ext cx="275272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786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310E1-1AC5-4AB7-95AB-3E69ECE68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Powering Personalized Recommendation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C9A0F4-185B-6A42-E792-D68325FBB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Customized Solutions Across Industries</a:t>
            </a:r>
          </a:p>
          <a:p>
            <a:endParaRPr lang="en-US" altLang="zh-CN" dirty="0"/>
          </a:p>
          <a:p>
            <a:pPr marL="914400" lvl="1" indent="-457200">
              <a:buAutoNum type="arabicPeriod"/>
            </a:pPr>
            <a:r>
              <a:rPr lang="en-US" altLang="zh-CN" dirty="0"/>
              <a:t>Education: Adaptive learning</a:t>
            </a:r>
          </a:p>
          <a:p>
            <a:pPr marL="914400" lvl="2" indent="0">
              <a:buNone/>
            </a:pPr>
            <a:r>
              <a:rPr lang="en-US" altLang="zh-CN" dirty="0"/>
              <a:t>(</a:t>
            </a:r>
            <a:r>
              <a:rPr lang="en-US" altLang="zh-CN" dirty="0" err="1"/>
              <a:t>Thimmanna</a:t>
            </a:r>
            <a:r>
              <a:rPr lang="en-US" altLang="zh-CN" dirty="0"/>
              <a:t> et al., 2024)</a:t>
            </a:r>
          </a:p>
          <a:p>
            <a:pPr marL="914400" lvl="2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2.   Healthcare: Gene-based care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	(</a:t>
            </a:r>
            <a:r>
              <a:rPr lang="en-US" altLang="zh-CN" sz="2000" dirty="0" err="1"/>
              <a:t>Estape</a:t>
            </a:r>
            <a:r>
              <a:rPr lang="en-US" altLang="zh-CN" sz="2000" dirty="0"/>
              <a:t> et al., 2016)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pic>
        <p:nvPicPr>
          <p:cNvPr id="2050" name="Picture 2" descr="将人群分为好几类 的图像结果">
            <a:extLst>
              <a:ext uri="{FF2B5EF4-FFF2-40B4-BE49-F238E27FC236}">
                <a16:creationId xmlns:a16="http://schemas.microsoft.com/office/drawing/2014/main" id="{D4FFBB67-352F-E592-F883-F6BC3F9C7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950" y="2293144"/>
            <a:ext cx="33718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700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E13E3-3DF1-DE4E-E234-02E7E8A9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Tech Barrier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6DA44-584B-6BA5-DA6B-3044B64F9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Algorithmic Complexity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IMPA algorithm complexity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High-dimension IoT delays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Time-sensitive decision risks</a:t>
            </a:r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(</a:t>
            </a:r>
            <a:r>
              <a:rPr lang="en-US" altLang="zh-CN" dirty="0" err="1"/>
              <a:t>Alrayes</a:t>
            </a:r>
            <a:r>
              <a:rPr lang="en-US" altLang="zh-CN" dirty="0"/>
              <a:t> et al., 2025)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61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45279-A23C-6E78-2966-3EFCBDD0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Tech Barrier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1B44EF-AC7D-7FDA-EDCD-86CCBF570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Prohibitive Deployment Costs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PPSLOA-HDBDE demands GPUs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Edge deployment ×3-5 cost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Energy consumption alerts(</a:t>
            </a:r>
            <a:r>
              <a:rPr lang="en-US" altLang="zh-CN" dirty="0" err="1"/>
              <a:t>Alrayes</a:t>
            </a:r>
            <a:r>
              <a:rPr lang="en-US" altLang="zh-CN" dirty="0"/>
              <a:t> et al., 2025)</a:t>
            </a:r>
            <a:endParaRPr lang="zh-CN" altLang="en-US" dirty="0"/>
          </a:p>
        </p:txBody>
      </p:sp>
      <p:pic>
        <p:nvPicPr>
          <p:cNvPr id="3074" name="Picture 2" descr="gpu 的图像结果">
            <a:extLst>
              <a:ext uri="{FF2B5EF4-FFF2-40B4-BE49-F238E27FC236}">
                <a16:creationId xmlns:a16="http://schemas.microsoft.com/office/drawing/2014/main" id="{CD23D937-5C8C-2F01-48D9-367345588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838" y="1825625"/>
            <a:ext cx="39909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138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9AA85-D8A5-04BE-7796-C033CD2B5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Efficiency-Aware Breakthroughs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1CE3FF-1425-CFE0-F0BE-FFDBB8E15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MobileNetV3: 60% cost cut</a:t>
            </a:r>
          </a:p>
          <a:p>
            <a:endParaRPr lang="en-US" altLang="zh-CN" dirty="0"/>
          </a:p>
          <a:p>
            <a:r>
              <a:rPr lang="en-US" altLang="zh-CN" dirty="0"/>
              <a:t>Federated edge training</a:t>
            </a:r>
          </a:p>
          <a:p>
            <a:endParaRPr lang="en-US" altLang="zh-CN" dirty="0"/>
          </a:p>
          <a:p>
            <a:r>
              <a:rPr lang="en-US" altLang="zh-CN" dirty="0"/>
              <a:t>Cloud dependency ↓80%(</a:t>
            </a:r>
            <a:r>
              <a:rPr lang="en-US" altLang="zh-CN" dirty="0" err="1"/>
              <a:t>Alrayes</a:t>
            </a:r>
            <a:r>
              <a:rPr lang="en-US" altLang="zh-CN" dirty="0"/>
              <a:t> et al., 2025)</a:t>
            </a:r>
            <a:endParaRPr lang="zh-CN" altLang="en-US" dirty="0"/>
          </a:p>
        </p:txBody>
      </p:sp>
      <p:sp>
        <p:nvSpPr>
          <p:cNvPr id="5" name="图形 57" descr="箭头: 轻微弯曲 纯色填充">
            <a:extLst>
              <a:ext uri="{FF2B5EF4-FFF2-40B4-BE49-F238E27FC236}">
                <a16:creationId xmlns:a16="http://schemas.microsoft.com/office/drawing/2014/main" id="{78B38400-BFE3-898B-02F4-BCF58F29C4AF}"/>
              </a:ext>
            </a:extLst>
          </p:cNvPr>
          <p:cNvSpPr/>
          <p:nvPr/>
        </p:nvSpPr>
        <p:spPr>
          <a:xfrm rot="3220089">
            <a:off x="8038976" y="2876139"/>
            <a:ext cx="3511937" cy="851647"/>
          </a:xfrm>
          <a:custGeom>
            <a:avLst/>
            <a:gdLst>
              <a:gd name="connsiteX0" fmla="*/ 838200 w 838226"/>
              <a:gd name="connsiteY0" fmla="*/ 228600 h 457200"/>
              <a:gd name="connsiteX1" fmla="*/ 609600 w 838226"/>
              <a:gd name="connsiteY1" fmla="*/ 0 h 457200"/>
              <a:gd name="connsiteX2" fmla="*/ 609600 w 838226"/>
              <a:gd name="connsiteY2" fmla="*/ 142875 h 457200"/>
              <a:gd name="connsiteX3" fmla="*/ 0 w 838226"/>
              <a:gd name="connsiteY3" fmla="*/ 142875 h 457200"/>
              <a:gd name="connsiteX4" fmla="*/ 609600 w 838226"/>
              <a:gd name="connsiteY4" fmla="*/ 361950 h 457200"/>
              <a:gd name="connsiteX5" fmla="*/ 609600 w 838226"/>
              <a:gd name="connsiteY5" fmla="*/ 457200 h 457200"/>
              <a:gd name="connsiteX6" fmla="*/ 838200 w 838226"/>
              <a:gd name="connsiteY6" fmla="*/ 2286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226" h="457200">
                <a:moveTo>
                  <a:pt x="838200" y="228600"/>
                </a:moveTo>
                <a:cubicBezTo>
                  <a:pt x="841058" y="228600"/>
                  <a:pt x="609600" y="0"/>
                  <a:pt x="609600" y="0"/>
                </a:cubicBezTo>
                <a:lnTo>
                  <a:pt x="609600" y="142875"/>
                </a:lnTo>
                <a:cubicBezTo>
                  <a:pt x="458153" y="211455"/>
                  <a:pt x="0" y="142875"/>
                  <a:pt x="0" y="142875"/>
                </a:cubicBezTo>
                <a:cubicBezTo>
                  <a:pt x="0" y="142875"/>
                  <a:pt x="324803" y="391478"/>
                  <a:pt x="609600" y="361950"/>
                </a:cubicBezTo>
                <a:lnTo>
                  <a:pt x="609600" y="457200"/>
                </a:lnTo>
                <a:lnTo>
                  <a:pt x="838200" y="228600"/>
                </a:lnTo>
                <a:close/>
              </a:path>
            </a:pathLst>
          </a:custGeom>
          <a:solidFill>
            <a:srgbClr val="00B050">
              <a:alpha val="30000"/>
            </a:srgbClr>
          </a:solidFill>
          <a:ln w="605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5305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129</Words>
  <Application>Microsoft Office PowerPoint</Application>
  <PresentationFormat>宽屏</PresentationFormat>
  <Paragraphs>40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Powering Personalized Recommendation</vt:lpstr>
      <vt:lpstr>Powering Personalized Recommendation</vt:lpstr>
      <vt:lpstr> Tech Barrier</vt:lpstr>
      <vt:lpstr> Tech Barrier</vt:lpstr>
      <vt:lpstr>Efficiency-Aware Breakthroughs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浩宇 胡</dc:creator>
  <cp:lastModifiedBy>浩宇 胡</cp:lastModifiedBy>
  <cp:revision>1</cp:revision>
  <dcterms:created xsi:type="dcterms:W3CDTF">2025-04-11T06:28:42Z</dcterms:created>
  <dcterms:modified xsi:type="dcterms:W3CDTF">2025-04-11T07:53:27Z</dcterms:modified>
</cp:coreProperties>
</file>