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5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1EF90-91FA-FE17-692A-86C93187F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43F13-41A6-F71B-867F-885C82F70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900CE-3F7C-932D-34CB-80D2EDAC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858E7-AE52-A752-022B-0261FF0E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19537-C1FD-A851-1E11-19586DBE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999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E3731-043B-0B82-F6D0-EAB0F1B7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F3300A-EC6C-9B4D-EF16-31FBC8FB7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82474-4A51-F3C5-14B4-1F23D530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B14BC3-FF1F-F7A9-8F32-D8260668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3E079A-1EED-EA64-F2E2-57C7FC08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65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195669-4461-E546-B26B-36AD96CBF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47BE1E-62C3-4B47-7337-30D7D89B0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E591C-EEEF-8EE0-CE0B-B1F6C05F4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31554D-7C8E-B852-6B7E-F355D622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B70B3F-B40F-1FB1-D678-156B6CC4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08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E5CCC-3A99-D1ED-6E6F-978972B5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98F60-5D39-E058-5DFA-5622AD3A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8E9966-7A68-9AC6-5644-3F6AB04B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F0119-03B1-F647-6B42-2E256AD47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3631FC-836C-0045-5E3D-47852C93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25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E58B3-A727-4210-E75A-D39C398A3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99F3DC-3CEA-F928-EA95-0B22CA777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1EA403-AD18-6A00-F33B-892E3495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043DC-C2EB-D87B-C5E3-633612E1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FB7B2-1E4E-F962-29F6-10CEDB59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5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E533C-5531-5C20-5ACC-B386BAFF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C52E4-508D-4782-B621-090EFF03A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093FC0-7236-4863-566B-80A9FBD71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C849CB-FC43-D6C6-4A77-71EAEBED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BB2A58-8ECC-85AD-9A3D-E63CCD55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D19F0-9E3F-9DE7-0766-014E9A29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9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60FED-7F97-392B-9B1B-341F977D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CFF627-C5A1-F32A-EA8B-7996D854B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78639C6-C1F7-BA72-8856-7C9125283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AB54FB-DD05-9F48-C35B-0F6931207F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203D50-D91B-7418-3D7D-342727888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7F6CBD-7571-0629-CA47-A241CD01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D880146-63D2-750E-1508-BBB54F1F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6FA9AC-C12A-68F4-85D1-E6B62E69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4C88DB-E64B-136A-BC3C-72DB48C3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A7B6C9-C5C3-0F55-B9B6-533BFC15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096171-1A82-321E-AE48-BE2D2374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B0890-9271-D636-457F-D382F4A4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53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6F6F60-FDA0-9816-91BD-C95B4DF2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E2586F-5F09-8F48-7BEC-21E1DB937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F0C77-3522-4EF9-1753-CAB01C29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0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D785-606B-C255-07C0-A7C8BE97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9AC84-650A-36A8-00FA-099B1C23E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E05599-928C-BBEB-CA62-06A7A563A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B57999-A0F3-296E-9B4F-A599FEEA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92832-F97C-EF3C-70C6-B7F7DC3C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7EFEBD-FA93-AA4D-7D45-D3C0C2397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59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9FEBB6-DA21-8500-5C98-FCD195638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84F787-2817-CCBD-D8E4-BC9577D41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8CC9FA-0A17-506E-2F91-D5F9CDF4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7ACAEE-108C-F500-4521-7A55A56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ACA52-1F6C-634A-6C09-C31D00704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8B7E1A-E556-CFCD-BF3A-E2473B5E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6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D2D9761-81EC-74E5-BDF6-0B13761B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7CCA2-EF51-36AA-4AEE-5C95FBD9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12790C-B9C8-2A70-114B-D797336A2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C86FE-DE38-4A4D-9D45-309B8DD77532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84F1F6-772C-E4EF-7F28-089F59B2F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8AA8A-2D11-2B2C-86A1-B4D37C3E5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D06C1-9543-417D-A068-C9AD71A20A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23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48916-52C7-BE62-99C4-F6F21378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7E51EE-0A54-590F-803C-CEA8329AD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>
              <a:latin typeface="PingFang SC"/>
            </a:endParaRPr>
          </a:p>
          <a:p>
            <a:r>
              <a:rPr lang="en-US" altLang="zh-CN" dirty="0">
                <a:latin typeface="PingFang SC"/>
              </a:rPr>
              <a:t>Amount of data we generate?</a:t>
            </a:r>
            <a:endParaRPr lang="en-US" altLang="zh-CN" b="0" i="0" dirty="0">
              <a:effectLst/>
              <a:latin typeface="PingFang SC"/>
            </a:endParaRPr>
          </a:p>
          <a:p>
            <a:pPr lvl="1"/>
            <a:r>
              <a:rPr lang="en-US" altLang="zh-CN" b="0" i="0" dirty="0">
                <a:effectLst/>
                <a:latin typeface="PingFang SC"/>
              </a:rPr>
              <a:t>402.74 quintillion bytes/day (Duarte, 2025) 【</a:t>
            </a:r>
            <a:r>
              <a:rPr lang="zh-CN" altLang="en-US" dirty="0">
                <a:latin typeface="PingFang SC"/>
              </a:rPr>
              <a:t>下一页</a:t>
            </a:r>
            <a:r>
              <a:rPr lang="en-US" altLang="zh-CN" b="0" i="0" dirty="0">
                <a:effectLst/>
                <a:latin typeface="PingFang SC"/>
              </a:rPr>
              <a:t>】</a:t>
            </a:r>
          </a:p>
          <a:p>
            <a:endParaRPr lang="en-US" altLang="zh-CN" b="0" i="0" dirty="0">
              <a:effectLst/>
              <a:latin typeface="PingFang SC"/>
            </a:endParaRPr>
          </a:p>
        </p:txBody>
      </p:sp>
      <p:pic>
        <p:nvPicPr>
          <p:cNvPr id="1026" name="Picture 2" descr="大數據（Big Data）全解析：定義、應用與工具- ALPHA Camp">
            <a:extLst>
              <a:ext uri="{FF2B5EF4-FFF2-40B4-BE49-F238E27FC236}">
                <a16:creationId xmlns:a16="http://schemas.microsoft.com/office/drawing/2014/main" id="{4BFDC8FC-DF4D-BE92-D592-7CD9910C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463" y="3429000"/>
            <a:ext cx="5203710" cy="272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981C5-53D4-C7F6-CA2B-5A12A9995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AE810-EFF7-79CF-AF48-5BF0C609E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63C2-5E83-1AA2-2B6F-076855930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690688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PingFang SC"/>
              </a:rPr>
              <a:t>Humans cannot manually analyze terabytes </a:t>
            </a:r>
          </a:p>
          <a:p>
            <a:pPr lvl="1"/>
            <a:r>
              <a:rPr lang="en-US" altLang="zh-CN" dirty="0"/>
              <a:t>Unstructured/ Massive data </a:t>
            </a:r>
            <a:r>
              <a:rPr lang="en-US" altLang="zh-CN" dirty="0">
                <a:latin typeface="PingFang SC"/>
              </a:rPr>
              <a:t>(Ren, 2022).</a:t>
            </a:r>
          </a:p>
          <a:p>
            <a:pPr marL="0" indent="0">
              <a:buNone/>
            </a:pPr>
            <a:endParaRPr lang="en-US" altLang="zh-CN" dirty="0">
              <a:latin typeface="PingFang SC"/>
            </a:endParaRPr>
          </a:p>
          <a:p>
            <a:r>
              <a:rPr lang="en-US" altLang="zh-CN" b="1" i="0" dirty="0">
                <a:effectLst/>
                <a:latin typeface="PingFang SC"/>
              </a:rPr>
              <a:t>Big data </a:t>
            </a:r>
            <a:r>
              <a:rPr lang="en-US" altLang="zh-CN" b="0" i="0" dirty="0">
                <a:effectLst/>
                <a:latin typeface="PingFang SC"/>
              </a:rPr>
              <a:t>enable systematic strategies</a:t>
            </a:r>
          </a:p>
          <a:p>
            <a:pPr lvl="1"/>
            <a:r>
              <a:rPr lang="en-US" altLang="zh-CN" dirty="0"/>
              <a:t>e.g. Data Mining, Machine Learning</a:t>
            </a:r>
            <a:endParaRPr lang="en-US" altLang="zh-CN" b="0" i="0" dirty="0"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1321292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23521-52B1-7EC0-0EAF-7273EE260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A6CF6-40A7-C853-7214-555EB78D3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1104B-7BE0-1D50-4FF7-F713BB362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PingFang SC"/>
              </a:rPr>
              <a:t>Big data offers added benefits:</a:t>
            </a:r>
          </a:p>
          <a:p>
            <a:pPr marL="0" indent="0">
              <a:buNone/>
            </a:pPr>
            <a:endParaRPr lang="en-US" altLang="zh-CN" dirty="0">
              <a:latin typeface="PingFang SC"/>
            </a:endParaRPr>
          </a:p>
          <a:p>
            <a:pPr>
              <a:buFontTx/>
              <a:buChar char="-"/>
            </a:pPr>
            <a:r>
              <a:rPr lang="en-US" altLang="zh-CN" dirty="0">
                <a:latin typeface="PingFang SC"/>
              </a:rPr>
              <a:t>Uncover previously unnoticed patterns </a:t>
            </a:r>
          </a:p>
          <a:p>
            <a:pPr>
              <a:buFontTx/>
              <a:buChar char="-"/>
            </a:pPr>
            <a:r>
              <a:rPr lang="en-US" altLang="zh-CN" dirty="0">
                <a:latin typeface="PingFang SC"/>
              </a:rPr>
              <a:t>Powers personalized recommendation systems</a:t>
            </a:r>
          </a:p>
        </p:txBody>
      </p:sp>
    </p:spTree>
    <p:extLst>
      <p:ext uri="{BB962C8B-B14F-4D97-AF65-F5344CB8AC3E}">
        <p14:creationId xmlns:p14="http://schemas.microsoft.com/office/powerpoint/2010/main" val="37598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92584-73EE-ECF3-D090-F5FF95B6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CFAB8-6FDE-38BD-2A60-94ABEAA4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6E157-3439-4F78-F300-49359A326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28701" cy="4351338"/>
          </a:xfrm>
        </p:spPr>
        <p:txBody>
          <a:bodyPr/>
          <a:lstStyle/>
          <a:p>
            <a:endParaRPr lang="en-US" altLang="zh-CN" dirty="0">
              <a:latin typeface="PingFang SC"/>
            </a:endParaRPr>
          </a:p>
          <a:p>
            <a:r>
              <a:rPr lang="en-US" altLang="zh-CN" dirty="0">
                <a:latin typeface="PingFang SC"/>
              </a:rPr>
              <a:t>Uncovering hidden insights </a:t>
            </a:r>
          </a:p>
          <a:p>
            <a:r>
              <a:rPr lang="en-US" altLang="zh-CN" dirty="0">
                <a:latin typeface="PingFang SC"/>
              </a:rPr>
              <a:t>Enabling intelligent personalization</a:t>
            </a:r>
          </a:p>
          <a:p>
            <a:pPr marL="0" indent="0">
              <a:buNone/>
            </a:pPr>
            <a:endParaRPr lang="en-US" altLang="zh-CN" dirty="0">
              <a:latin typeface="PingFang SC"/>
            </a:endParaRPr>
          </a:p>
          <a:p>
            <a:r>
              <a:rPr lang="en-US" altLang="zh-CN" dirty="0">
                <a:latin typeface="PingFang SC"/>
              </a:rPr>
              <a:t>Indispensable in modern society</a:t>
            </a:r>
          </a:p>
          <a:p>
            <a:pPr marL="0" indent="0">
              <a:buNone/>
            </a:pPr>
            <a:endParaRPr lang="en-US" altLang="zh-CN" b="1" dirty="0">
              <a:latin typeface="PingFang SC"/>
            </a:endParaRPr>
          </a:p>
          <a:p>
            <a:endParaRPr lang="zh-CN" altLang="zh-CN" b="1" dirty="0">
              <a:latin typeface="PingFang SC"/>
            </a:endParaRPr>
          </a:p>
          <a:p>
            <a:pPr marL="0" indent="0">
              <a:buNone/>
            </a:pPr>
            <a:endParaRPr lang="en-US" altLang="zh-CN" dirty="0">
              <a:latin typeface="PingFang SC"/>
            </a:endParaRPr>
          </a:p>
        </p:txBody>
      </p:sp>
      <p:pic>
        <p:nvPicPr>
          <p:cNvPr id="4105" name="Picture 9">
            <a:extLst>
              <a:ext uri="{FF2B5EF4-FFF2-40B4-BE49-F238E27FC236}">
                <a16:creationId xmlns:a16="http://schemas.microsoft.com/office/drawing/2014/main" id="{652DC4F9-C28C-531C-C1C3-9CE8ED227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592" y="1405793"/>
            <a:ext cx="4064478" cy="404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90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7682-463E-9129-3A52-D273D75E0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CF17-671E-BC2D-0747-139F50737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4DC7DD-2F5C-3E83-3A1C-E3AA88B98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0046" cy="4351338"/>
          </a:xfrm>
        </p:spPr>
        <p:txBody>
          <a:bodyPr/>
          <a:lstStyle/>
          <a:p>
            <a:r>
              <a:rPr lang="en-US" altLang="zh-CN" dirty="0">
                <a:latin typeface="PingFang SC"/>
              </a:rPr>
              <a:t>​​Data-driven personalized life enhancement​​</a:t>
            </a:r>
          </a:p>
          <a:p>
            <a:r>
              <a:rPr lang="en-US" altLang="zh-CN" dirty="0">
                <a:latin typeface="PingFang SC"/>
              </a:rPr>
              <a:t>Big data analytics is everywhere</a:t>
            </a:r>
          </a:p>
          <a:p>
            <a:pPr marL="0" indent="0">
              <a:buNone/>
            </a:pPr>
            <a:endParaRPr lang="en-US" altLang="zh-CN" dirty="0">
              <a:latin typeface="PingFang SC"/>
            </a:endParaRPr>
          </a:p>
          <a:p>
            <a:r>
              <a:rPr lang="en-US" altLang="zh-CN" dirty="0">
                <a:latin typeface="PingFang SC"/>
              </a:rPr>
              <a:t>​​Big data's expanding societal role​​</a:t>
            </a:r>
          </a:p>
          <a:p>
            <a:endParaRPr lang="en-US" altLang="zh-CN" dirty="0">
              <a:latin typeface="PingFang SC"/>
            </a:endParaRPr>
          </a:p>
          <a:p>
            <a:endParaRPr lang="en-US" altLang="zh-CN" dirty="0">
              <a:latin typeface="PingFang SC"/>
            </a:endParaRPr>
          </a:p>
          <a:p>
            <a:pPr marL="0" indent="0">
              <a:buNone/>
            </a:pPr>
            <a:endParaRPr lang="en-US" altLang="zh-CN" b="1" dirty="0">
              <a:latin typeface="PingFang SC"/>
            </a:endParaRPr>
          </a:p>
          <a:p>
            <a:endParaRPr lang="zh-CN" altLang="zh-CN" b="1" dirty="0">
              <a:latin typeface="PingFang SC"/>
            </a:endParaRPr>
          </a:p>
          <a:p>
            <a:pPr marL="0" indent="0">
              <a:buNone/>
            </a:pPr>
            <a:endParaRPr lang="en-US" altLang="zh-CN" dirty="0">
              <a:latin typeface="PingFang SC"/>
            </a:endParaRPr>
          </a:p>
        </p:txBody>
      </p:sp>
      <p:pic>
        <p:nvPicPr>
          <p:cNvPr id="5122" name="Picture 2" descr="如何向消费者推荐产品？">
            <a:extLst>
              <a:ext uri="{FF2B5EF4-FFF2-40B4-BE49-F238E27FC236}">
                <a16:creationId xmlns:a16="http://schemas.microsoft.com/office/drawing/2014/main" id="{E88EAEA1-F46E-69BA-363E-40ACE77EE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102" y="1927951"/>
            <a:ext cx="3592843" cy="357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186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93</Words>
  <Application>Microsoft Office PowerPoint</Application>
  <PresentationFormat>宽屏</PresentationFormat>
  <Paragraphs>30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PingFang SC</vt:lpstr>
      <vt:lpstr>等线</vt:lpstr>
      <vt:lpstr>等线 Light</vt:lpstr>
      <vt:lpstr>Arial</vt:lpstr>
      <vt:lpstr>Office 主题​​</vt:lpstr>
      <vt:lpstr>Introduction</vt:lpstr>
      <vt:lpstr>Introduction</vt:lpstr>
      <vt:lpstr>Introduction</vt:lpstr>
      <vt:lpstr>Conclusion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柯宇 朱</dc:creator>
  <cp:lastModifiedBy>柯宇 朱</cp:lastModifiedBy>
  <cp:revision>2</cp:revision>
  <dcterms:created xsi:type="dcterms:W3CDTF">2025-04-09T00:57:26Z</dcterms:created>
  <dcterms:modified xsi:type="dcterms:W3CDTF">2025-04-10T18:59:48Z</dcterms:modified>
</cp:coreProperties>
</file>