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7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B8B8"/>
    <a:srgbClr val="6D5047"/>
    <a:srgbClr val="A8B5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97"/>
    <p:restoredTop sz="94522"/>
  </p:normalViewPr>
  <p:slideViewPr>
    <p:cSldViewPr snapToGrid="0">
      <p:cViewPr>
        <p:scale>
          <a:sx n="110" d="100"/>
          <a:sy n="110" d="100"/>
        </p:scale>
        <p:origin x="1088" y="72"/>
      </p:cViewPr>
      <p:guideLst>
        <p:guide orient="horz" pos="4247"/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720" y="1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886BC-D6FA-432E-8229-C900A3CC2B28}" type="datetimeFigureOut">
              <a:rPr lang="fr-FR" smtClean="0"/>
              <a:t>11/02/2018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61DF1-DA3B-4BE7-996B-D3A5EFCFD6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468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70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5392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Constrained Optimization BY Linear Approximation (COBYLA)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845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284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016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31409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63888" y="2492896"/>
            <a:ext cx="5112568" cy="1362075"/>
          </a:xfrm>
        </p:spPr>
        <p:txBody>
          <a:bodyPr anchor="t">
            <a:normAutofit/>
          </a:bodyPr>
          <a:lstStyle>
            <a:lvl1pPr algn="l">
              <a:defRPr sz="3600" b="1" cap="none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563888" y="3933057"/>
            <a:ext cx="5112568" cy="1296144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B8B8B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7863-930D-42FA-80F6-DDE35BA177D3}" type="datetime1">
              <a:rPr lang="fr-FR" smtClean="0"/>
              <a:t>11/02/2018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 de présentation Télécom ParisTech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0" y="5805263"/>
            <a:ext cx="9144000" cy="10752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 userDrawn="1"/>
        </p:nvSpPr>
        <p:spPr>
          <a:xfrm>
            <a:off x="3527914" y="5445224"/>
            <a:ext cx="1874777" cy="2880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 userDrawn="1"/>
        </p:nvSpPr>
        <p:spPr>
          <a:xfrm>
            <a:off x="5402691" y="5445224"/>
            <a:ext cx="1874777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7277468" y="5445224"/>
            <a:ext cx="1874777" cy="288032"/>
          </a:xfrm>
          <a:prstGeom prst="rect">
            <a:avLst/>
          </a:prstGeom>
          <a:solidFill>
            <a:srgbClr val="6D5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 descr="TELECOM_PARISTECH_IMT_grise_CMJ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628650"/>
            <a:ext cx="1176482" cy="147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969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42686" y="1556793"/>
            <a:ext cx="7211144" cy="403244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910F-76B6-4C2B-BC78-52D9610CF63E}" type="datetime1">
              <a:rPr lang="fr-FR" smtClean="0"/>
              <a:t>11/02/2018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Modèle de présentation Télécom ParisTech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2024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433467"/>
          </a:xfrm>
        </p:spPr>
        <p:txBody>
          <a:bodyPr vert="eaVert"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92696"/>
            <a:ext cx="6019800" cy="5433467"/>
          </a:xfrm>
        </p:spPr>
        <p:txBody>
          <a:bodyPr vert="eaVert"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D158-91E0-4000-980E-7553DFDAF16F}" type="datetime1">
              <a:rPr lang="fr-FR" smtClean="0"/>
              <a:t>11/02/2018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 smtClean="0"/>
              <a:t>Modèle de présentation Télécom ParisTech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134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ge interca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491880" y="2348880"/>
            <a:ext cx="4966320" cy="1251570"/>
          </a:xfrm>
        </p:spPr>
        <p:txBody>
          <a:bodyPr anchor="t"/>
          <a:lstStyle>
            <a:lvl1pPr>
              <a:defRPr>
                <a:solidFill>
                  <a:srgbClr val="6D5047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491880" y="3886200"/>
            <a:ext cx="4968552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B8B8B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527914" y="1844824"/>
            <a:ext cx="1874777" cy="2880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5402691" y="1844824"/>
            <a:ext cx="1874777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7277468" y="1844824"/>
            <a:ext cx="1874777" cy="288032"/>
          </a:xfrm>
          <a:prstGeom prst="rect">
            <a:avLst/>
          </a:prstGeom>
          <a:solidFill>
            <a:srgbClr val="6D5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0" y="361501"/>
            <a:ext cx="2051720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25F4-B268-42E8-A7A4-B8F206EF4EB7}" type="datetime1">
              <a:rPr lang="fr-FR" smtClean="0"/>
              <a:t>11/02/2018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025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25F4-B268-42E8-A7A4-B8F206EF4EB7}" type="datetime1">
              <a:rPr lang="fr-FR" smtClean="0"/>
              <a:t>11/02/2018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841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0148-4D57-42A8-BE77-B1C13CA2346E}" type="datetime1">
              <a:rPr lang="fr-FR" smtClean="0"/>
              <a:t>11/02/2018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21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25F4-B268-42E8-A7A4-B8F206EF4EB7}" type="datetime1">
              <a:rPr lang="fr-FR" smtClean="0"/>
              <a:t>11/02/2018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 de présentation Télécom ParisTech</a:t>
            </a:r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771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25F4-B268-42E8-A7A4-B8F206EF4EB7}" type="datetime1">
              <a:rPr lang="fr-FR" smtClean="0"/>
              <a:t>11/02/2018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 de présentation Télécom ParisTech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1439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25F4-B268-42E8-A7A4-B8F206EF4EB7}" type="datetime1">
              <a:rPr lang="fr-FR" smtClean="0"/>
              <a:t>11/02/2018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 de présentation Télécom ParisTech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511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5656" y="273050"/>
            <a:ext cx="1989857" cy="7796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68760"/>
            <a:ext cx="3008313" cy="48574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3DF0-625E-4FE4-98C6-AC1CB343744C}" type="datetime1">
              <a:rPr lang="fr-FR" smtClean="0"/>
              <a:t>11/02/2018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Modèle de présentation Télécom ParisTech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419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7B8A-39B4-4171-B1E5-50825526ECF3}" type="datetime1">
              <a:rPr lang="fr-FR" smtClean="0"/>
              <a:t>11/02/2018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Modèle de présentation Télécom ParisTech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9441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6384053"/>
            <a:ext cx="1402632" cy="360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14" name="Rectangle 13"/>
          <p:cNvSpPr/>
          <p:nvPr userDrawn="1"/>
        </p:nvSpPr>
        <p:spPr>
          <a:xfrm>
            <a:off x="4067944" y="6384053"/>
            <a:ext cx="367240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66" y="6381328"/>
            <a:ext cx="533086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bg1"/>
                </a:solidFill>
                <a:effectLst/>
              </a:defRPr>
            </a:lvl1pPr>
          </a:lstStyle>
          <a:p>
            <a:fld id="{3A5F5595-61AE-4AA6-B423-33EDBD1DAE12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475656" y="428"/>
            <a:ext cx="7211144" cy="1124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42686" y="1556792"/>
            <a:ext cx="72111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39552" y="6381328"/>
            <a:ext cx="87001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B8EF25F4-B268-42E8-A7A4-B8F206EF4EB7}" type="datetime1">
              <a:rPr lang="fr-FR" smtClean="0"/>
              <a:t>11/02/2018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67943" y="6381328"/>
            <a:ext cx="3674823" cy="360000"/>
          </a:xfrm>
          <a:prstGeom prst="rect">
            <a:avLst/>
          </a:prstGeom>
          <a:noFill/>
        </p:spPr>
        <p:txBody>
          <a:bodyPr vert="horz" lIns="91440" tIns="45720" rIns="14400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Modèle de présentation Télécom </a:t>
            </a:r>
            <a:r>
              <a:rPr lang="fr-FR" err="1" smtClean="0"/>
              <a:t>ParisTech</a:t>
            </a:r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0" y="692696"/>
            <a:ext cx="467544" cy="360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467544" y="692696"/>
            <a:ext cx="467544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935088" y="692696"/>
            <a:ext cx="467544" cy="360040"/>
          </a:xfrm>
          <a:prstGeom prst="rect">
            <a:avLst/>
          </a:prstGeom>
          <a:solidFill>
            <a:srgbClr val="6D5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 userDrawn="1"/>
        </p:nvSpPr>
        <p:spPr>
          <a:xfrm>
            <a:off x="1475656" y="6381328"/>
            <a:ext cx="2520280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smtClean="0"/>
              <a:t>Institut Mines-Télécom</a:t>
            </a:r>
            <a:endParaRPr lang="fr-FR" sz="1000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36" y="6271696"/>
            <a:ext cx="491582" cy="491582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112" y="6286500"/>
            <a:ext cx="455613" cy="45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44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n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spcBef>
          <a:spcPct val="20000"/>
        </a:spcBef>
        <a:buClr>
          <a:srgbClr val="6D5047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─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789710" y="2673016"/>
            <a:ext cx="7595801" cy="1150849"/>
          </a:xfrm>
        </p:spPr>
        <p:txBody>
          <a:bodyPr>
            <a:normAutofit/>
          </a:bodyPr>
          <a:lstStyle/>
          <a:p>
            <a:pPr algn="ctr"/>
            <a:r>
              <a:rPr lang="nb-NO" sz="3200" dirty="0" err="1" smtClean="0"/>
              <a:t>Sparse</a:t>
            </a:r>
            <a:r>
              <a:rPr lang="nb-NO" sz="3200" smtClean="0"/>
              <a:t> </a:t>
            </a:r>
            <a:r>
              <a:rPr lang="nb-NO" sz="3200"/>
              <a:t>Score </a:t>
            </a:r>
            <a:r>
              <a:rPr lang="nb-NO" sz="3200" err="1"/>
              <a:t>Fusion</a:t>
            </a:r>
            <a:r>
              <a:rPr lang="nb-NO" sz="3200"/>
              <a:t> for </a:t>
            </a:r>
            <a:r>
              <a:rPr lang="nb-NO" sz="3200" err="1"/>
              <a:t>Classifying</a:t>
            </a:r>
            <a:r>
              <a:rPr lang="nb-NO" sz="3200"/>
              <a:t> Mate Pairs </a:t>
            </a:r>
            <a:r>
              <a:rPr lang="nb-NO" sz="3200" err="1"/>
              <a:t>of</a:t>
            </a:r>
            <a:r>
              <a:rPr lang="nb-NO" sz="3200"/>
              <a:t> Images</a:t>
            </a:r>
            <a:endParaRPr lang="fr-FR" sz="320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6524423" y="4737346"/>
            <a:ext cx="1759528" cy="498764"/>
          </a:xfrm>
        </p:spPr>
        <p:txBody>
          <a:bodyPr/>
          <a:lstStyle/>
          <a:p>
            <a:r>
              <a:rPr lang="fr-FR" smtClean="0"/>
              <a:t>Kaichen MA</a:t>
            </a:r>
            <a:endParaRPr lang="fr-FR" smtClean="0"/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5383769" y="1013822"/>
            <a:ext cx="3496995" cy="64872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none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2200" i="1" smtClean="0"/>
              <a:t>Challenge MDI343 2017-2018</a:t>
            </a:r>
            <a:r>
              <a:rPr lang="nb-NO" smtClean="0"/>
              <a:t/>
            </a:r>
            <a:br>
              <a:rPr lang="nb-NO" smtClean="0"/>
            </a:b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7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25F4-B268-42E8-A7A4-B8F206EF4EB7}" type="datetime1">
              <a:rPr lang="fr-FR" smtClean="0"/>
              <a:t>11/02/2018</a:t>
            </a:fld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1731817" y="665021"/>
            <a:ext cx="5403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Feature analysis and </a:t>
            </a:r>
            <a:r>
              <a:rPr lang="en-US" sz="2400" b="1" smtClean="0"/>
              <a:t>comparisons</a:t>
            </a:r>
            <a:endParaRPr lang="en-US" sz="2400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79" y="1076617"/>
            <a:ext cx="4001819" cy="3685886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770085" y="1712475"/>
            <a:ext cx="4195624" cy="3170380"/>
            <a:chOff x="4985904" y="2176319"/>
            <a:chExt cx="4195624" cy="3170380"/>
          </a:xfrm>
        </p:grpSpPr>
        <p:grpSp>
          <p:nvGrpSpPr>
            <p:cNvPr id="13" name="Group 12"/>
            <p:cNvGrpSpPr/>
            <p:nvPr/>
          </p:nvGrpSpPr>
          <p:grpSpPr>
            <a:xfrm>
              <a:off x="4985904" y="2176319"/>
              <a:ext cx="4043219" cy="3170380"/>
              <a:chOff x="4985904" y="2176319"/>
              <a:chExt cx="4043219" cy="3170380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85904" y="2251364"/>
                <a:ext cx="1333500" cy="3048000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4"/>
              <a:srcRect b="84137"/>
              <a:stretch/>
            </p:blipFill>
            <p:spPr>
              <a:xfrm>
                <a:off x="6654223" y="2176319"/>
                <a:ext cx="2374900" cy="497609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 rotWithShape="1">
              <a:blip r:embed="rId4"/>
              <a:srcRect t="21200" b="22267"/>
              <a:stretch/>
            </p:blipFill>
            <p:spPr>
              <a:xfrm>
                <a:off x="6654223" y="2860963"/>
                <a:ext cx="2374900" cy="1773382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3501" t="76849"/>
              <a:stretch/>
            </p:blipFill>
            <p:spPr>
              <a:xfrm>
                <a:off x="6640368" y="4620490"/>
                <a:ext cx="2291773" cy="726209"/>
              </a:xfrm>
              <a:prstGeom prst="rect">
                <a:avLst/>
              </a:prstGeom>
            </p:spPr>
          </p:pic>
        </p:grp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5"/>
            <a:srcRect t="11983" b="79989"/>
            <a:stretch/>
          </p:blipFill>
          <p:spPr>
            <a:xfrm>
              <a:off x="6705028" y="2680855"/>
              <a:ext cx="2476500" cy="235528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667323" y="4817023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correlation among algorithms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56909" y="1144120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performance of each algorithm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3" y="5319450"/>
            <a:ext cx="84392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These </a:t>
            </a:r>
            <a:r>
              <a:rPr lang="en-US" sz="1400"/>
              <a:t>pair algorithms are </a:t>
            </a:r>
            <a:r>
              <a:rPr lang="en-US" sz="1400" smtClean="0"/>
              <a:t>relatively correlated: </a:t>
            </a:r>
            <a:r>
              <a:rPr lang="en-US" sz="1400"/>
              <a:t>Algo1 and 2, Algo3 and 4, algo5 and 6, Algo7 and 8, Algo9 and 10, Algo11 and 12, Algo13 and 14</a:t>
            </a:r>
            <a:r>
              <a:rPr lang="en-US" sz="1400" smtClean="0"/>
              <a:t>.</a:t>
            </a:r>
          </a:p>
          <a:p>
            <a:endParaRPr lang="en-US" sz="1000" smtClean="0"/>
          </a:p>
          <a:p>
            <a:r>
              <a:rPr lang="en-US" sz="1400" err="1" smtClean="0"/>
              <a:t>Algo</a:t>
            </a:r>
            <a:r>
              <a:rPr lang="en-US" sz="1400" smtClean="0"/>
              <a:t> </a:t>
            </a:r>
            <a:r>
              <a:rPr lang="en-US" sz="1400"/>
              <a:t>7, 8, 9, 10, 13, 14 display better </a:t>
            </a:r>
            <a:r>
              <a:rPr lang="en-US" sz="1400" smtClean="0"/>
              <a:t>performance than the others.</a:t>
            </a:r>
            <a:endParaRPr lang="en-US" sz="1400"/>
          </a:p>
          <a:p>
            <a:endParaRPr lang="en-US" sz="1400"/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60264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25F4-B268-42E8-A7A4-B8F206EF4EB7}" type="datetime1">
              <a:rPr lang="fr-FR" smtClean="0"/>
              <a:t>11/02/2018</a:t>
            </a:fld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606" y="2456249"/>
            <a:ext cx="4117755" cy="27154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91" y="2414684"/>
            <a:ext cx="4122189" cy="27313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31817" y="665021"/>
            <a:ext cx="5403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Feature analysis and </a:t>
            </a:r>
            <a:r>
              <a:rPr lang="en-US" sz="2400" b="1" smtClean="0"/>
              <a:t>comparisons</a:t>
            </a:r>
            <a:endParaRPr lang="en-US" sz="2400" b="1"/>
          </a:p>
        </p:txBody>
      </p:sp>
      <p:sp>
        <p:nvSpPr>
          <p:cNvPr id="8" name="TextBox 7"/>
          <p:cNvSpPr txBox="1"/>
          <p:nvPr/>
        </p:nvSpPr>
        <p:spPr>
          <a:xfrm>
            <a:off x="645441" y="1648351"/>
            <a:ext cx="3453841" cy="665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Feature importance analysis by logistic regression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56909" y="1699078"/>
            <a:ext cx="3751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Feature </a:t>
            </a:r>
            <a:r>
              <a:rPr lang="en-US"/>
              <a:t>importance analysis </a:t>
            </a:r>
            <a:r>
              <a:rPr lang="en-US" smtClean="0"/>
              <a:t>by extra tree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61936" y="5473413"/>
            <a:ext cx="741916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</a:t>
            </a:r>
            <a:r>
              <a:rPr lang="en-US" sz="1400" smtClean="0"/>
              <a:t>n </a:t>
            </a:r>
            <a:r>
              <a:rPr lang="en-US" sz="1400"/>
              <a:t>global, </a:t>
            </a:r>
            <a:r>
              <a:rPr lang="en-US" sz="1400"/>
              <a:t>t</a:t>
            </a:r>
            <a:r>
              <a:rPr lang="en-US" sz="1400" smtClean="0"/>
              <a:t>he </a:t>
            </a:r>
            <a:r>
              <a:rPr lang="en-US" sz="1400" err="1"/>
              <a:t>algo</a:t>
            </a:r>
            <a:r>
              <a:rPr lang="en-US" sz="1400"/>
              <a:t> 7, 8, 13, 14 are </a:t>
            </a:r>
            <a:r>
              <a:rPr lang="en-US" sz="1400" smtClean="0"/>
              <a:t>relatively </a:t>
            </a:r>
            <a:r>
              <a:rPr lang="en-US" sz="1400"/>
              <a:t>having more weigh than other algorithms</a:t>
            </a:r>
            <a:r>
              <a:rPr lang="en-US" sz="1400" smtClean="0"/>
              <a:t>.</a:t>
            </a:r>
          </a:p>
          <a:p>
            <a:endParaRPr lang="en-US" sz="1000"/>
          </a:p>
          <a:p>
            <a:r>
              <a:rPr lang="en-US" sz="1400"/>
              <a:t>T</a:t>
            </a:r>
            <a:r>
              <a:rPr lang="en-US" sz="1400" smtClean="0"/>
              <a:t>his is </a:t>
            </a:r>
            <a:r>
              <a:rPr lang="en-US" sz="1400"/>
              <a:t>consistent with the </a:t>
            </a:r>
            <a:r>
              <a:rPr lang="en-US" sz="1400" smtClean="0"/>
              <a:t>algorithm's performance analysis.</a:t>
            </a:r>
            <a:endParaRPr lang="en-US" sz="1400"/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00565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25F4-B268-42E8-A7A4-B8F206EF4EB7}" type="datetime1">
              <a:rPr lang="fr-FR" smtClean="0"/>
              <a:t>11/02/2018</a:t>
            </a:fld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1731817" y="665021"/>
            <a:ext cx="5943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Variable </a:t>
            </a:r>
            <a:r>
              <a:rPr lang="en-US" sz="2400" b="1"/>
              <a:t>construction and processing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581117" y="154294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100" dirty="0"/>
              <a:t>Enumerate </a:t>
            </a:r>
            <a:r>
              <a:rPr lang="en-US" sz="2100" dirty="0"/>
              <a:t>all possible combinations among </a:t>
            </a:r>
            <a:r>
              <a:rPr lang="en-US" sz="2100" dirty="0"/>
              <a:t>14 </a:t>
            </a:r>
            <a:r>
              <a:rPr lang="en-US" sz="2100" dirty="0"/>
              <a:t>algorithms </a:t>
            </a:r>
            <a:endParaRPr lang="en-US" sz="21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16384 </a:t>
            </a:r>
            <a:r>
              <a:rPr lang="en-US" sz="1800" dirty="0"/>
              <a:t>combinations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Remove the combinations that </a:t>
            </a:r>
            <a:r>
              <a:rPr lang="en-US" sz="2000" dirty="0" smtClean="0"/>
              <a:t>exceed budgeted time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1024 </a:t>
            </a:r>
            <a:r>
              <a:rPr lang="en-US" sz="1800" dirty="0" smtClean="0"/>
              <a:t>combinations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Remove subsets in </a:t>
            </a:r>
            <a:r>
              <a:rPr lang="en-US" sz="2000" dirty="0"/>
              <a:t>those </a:t>
            </a:r>
            <a:r>
              <a:rPr lang="en-US" sz="2000" dirty="0" smtClean="0"/>
              <a:t>combinations</a:t>
            </a:r>
          </a:p>
          <a:p>
            <a:pPr lvl="1">
              <a:lnSpc>
                <a:spcPct val="150000"/>
              </a:lnSpc>
            </a:pPr>
            <a:r>
              <a:rPr lang="uk-UA" sz="1800" dirty="0" smtClean="0"/>
              <a:t>577</a:t>
            </a:r>
            <a:r>
              <a:rPr lang="fr-FR" sz="1800" dirty="0" smtClean="0"/>
              <a:t> </a:t>
            </a:r>
            <a:r>
              <a:rPr lang="fr-FR" sz="1800" dirty="0" err="1" smtClean="0"/>
              <a:t>combinations</a:t>
            </a:r>
            <a:endParaRPr lang="fr-FR" sz="1800" dirty="0" smtClean="0"/>
          </a:p>
          <a:p>
            <a:pPr>
              <a:lnSpc>
                <a:spcPct val="150000"/>
              </a:lnSpc>
            </a:pPr>
            <a:r>
              <a:rPr lang="fr-FR" sz="2000" dirty="0" err="1" smtClean="0"/>
              <a:t>Calculate</a:t>
            </a:r>
            <a:r>
              <a:rPr lang="fr-FR" sz="2000" dirty="0" smtClean="0"/>
              <a:t> </a:t>
            </a:r>
            <a:r>
              <a:rPr lang="fr-FR" sz="1800" dirty="0"/>
              <a:t>false recognition </a:t>
            </a:r>
            <a:r>
              <a:rPr lang="fr-FR" sz="1800" dirty="0" smtClean="0"/>
              <a:t>rate (</a:t>
            </a:r>
            <a:r>
              <a:rPr lang="fr-FR" sz="2000" dirty="0" smtClean="0"/>
              <a:t>FRR) for </a:t>
            </a:r>
            <a:r>
              <a:rPr lang="fr-FR" sz="2000" dirty="0" err="1"/>
              <a:t>each</a:t>
            </a:r>
            <a:r>
              <a:rPr lang="fr-FR" sz="2000" dirty="0"/>
              <a:t> </a:t>
            </a:r>
            <a:r>
              <a:rPr lang="fr-FR" sz="2000" dirty="0" err="1" smtClean="0"/>
              <a:t>combinations</a:t>
            </a:r>
            <a:endParaRPr lang="fr-FR" sz="2000" dirty="0" smtClean="0"/>
          </a:p>
          <a:p>
            <a:pPr lvl="1">
              <a:lnSpc>
                <a:spcPct val="150000"/>
              </a:lnSpc>
            </a:pPr>
            <a:r>
              <a:rPr lang="fr-FR" sz="1800" dirty="0" err="1" smtClean="0"/>
              <a:t>coefficents</a:t>
            </a:r>
            <a:r>
              <a:rPr lang="fr-FR" sz="1800" dirty="0" smtClean="0"/>
              <a:t> for </a:t>
            </a:r>
            <a:r>
              <a:rPr lang="fr-FR" sz="1800" dirty="0" err="1"/>
              <a:t>these</a:t>
            </a:r>
            <a:r>
              <a:rPr lang="fr-FR" sz="1800" dirty="0"/>
              <a:t> </a:t>
            </a:r>
            <a:r>
              <a:rPr lang="fr-FR" sz="1800" dirty="0" err="1"/>
              <a:t>combinations</a:t>
            </a:r>
            <a:r>
              <a:rPr lang="fr-FR" sz="1800" dirty="0"/>
              <a:t> are </a:t>
            </a:r>
            <a:r>
              <a:rPr lang="fr-FR" sz="1800" dirty="0" err="1"/>
              <a:t>simply</a:t>
            </a:r>
            <a:r>
              <a:rPr lang="fr-FR" sz="1800" dirty="0"/>
              <a:t> </a:t>
            </a:r>
            <a:r>
              <a:rPr lang="fr-FR" sz="1800" dirty="0" err="1"/>
              <a:t>identificly</a:t>
            </a:r>
            <a:r>
              <a:rPr lang="fr-FR" sz="1800" dirty="0"/>
              <a:t> </a:t>
            </a:r>
            <a:r>
              <a:rPr lang="fr-FR" sz="1800" dirty="0" err="1" smtClean="0"/>
              <a:t>given</a:t>
            </a:r>
            <a:r>
              <a:rPr lang="fr-FR" sz="1800" dirty="0" smtClean="0"/>
              <a:t> 1</a:t>
            </a:r>
          </a:p>
          <a:p>
            <a:pPr>
              <a:lnSpc>
                <a:spcPct val="150000"/>
              </a:lnSpc>
            </a:pPr>
            <a:r>
              <a:rPr lang="fr-FR" sz="2000" dirty="0" err="1"/>
              <a:t>A</a:t>
            </a:r>
            <a:r>
              <a:rPr lang="fr-FR" sz="2000" dirty="0" err="1" smtClean="0"/>
              <a:t>lgorithm</a:t>
            </a:r>
            <a:r>
              <a:rPr lang="fr-FR" sz="2000" dirty="0" smtClean="0"/>
              <a:t> </a:t>
            </a:r>
            <a:r>
              <a:rPr lang="fr-FR" sz="2000" dirty="0" err="1"/>
              <a:t>combinations</a:t>
            </a:r>
            <a:r>
              <a:rPr lang="fr-FR" sz="2000" dirty="0"/>
              <a:t> are </a:t>
            </a:r>
            <a:r>
              <a:rPr lang="fr-FR" sz="2000" dirty="0" err="1"/>
              <a:t>filtered</a:t>
            </a:r>
            <a:r>
              <a:rPr lang="fr-FR" sz="2000" dirty="0"/>
              <a:t> </a:t>
            </a:r>
            <a:r>
              <a:rPr lang="fr-FR" sz="2000" dirty="0" err="1"/>
              <a:t>according</a:t>
            </a:r>
            <a:r>
              <a:rPr lang="fr-FR" sz="2000" dirty="0"/>
              <a:t> </a:t>
            </a:r>
            <a:r>
              <a:rPr lang="fr-FR" sz="2000" dirty="0" smtClean="0"/>
              <a:t>to </a:t>
            </a:r>
            <a:r>
              <a:rPr lang="fr-FR" sz="2000" dirty="0" err="1" smtClean="0"/>
              <a:t>their</a:t>
            </a:r>
            <a:r>
              <a:rPr lang="fr-FR" sz="2000" dirty="0" smtClean="0"/>
              <a:t> FRR, </a:t>
            </a:r>
            <a:r>
              <a:rPr lang="fr-FR" sz="2000" dirty="0" err="1"/>
              <a:t>those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10 least </a:t>
            </a:r>
            <a:r>
              <a:rPr lang="fr-FR" sz="2000" dirty="0" err="1"/>
              <a:t>errors</a:t>
            </a:r>
            <a:r>
              <a:rPr lang="fr-FR" sz="2000" dirty="0"/>
              <a:t> are </a:t>
            </a:r>
            <a:r>
              <a:rPr lang="fr-FR" sz="2000" dirty="0" err="1" smtClean="0"/>
              <a:t>selected</a:t>
            </a:r>
            <a:r>
              <a:rPr lang="fr-FR" sz="20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T</a:t>
            </a:r>
            <a:r>
              <a:rPr lang="fr-FR" sz="1800" dirty="0" smtClean="0"/>
              <a:t>he 10 top </a:t>
            </a:r>
            <a:r>
              <a:rPr lang="fr-FR" sz="1800" dirty="0" err="1" smtClean="0"/>
              <a:t>combinations</a:t>
            </a:r>
            <a:r>
              <a:rPr lang="fr-FR" sz="1800" dirty="0" smtClean="0"/>
              <a:t> are all </a:t>
            </a:r>
            <a:r>
              <a:rPr lang="fr-FR" sz="1800" dirty="0" err="1" smtClean="0"/>
              <a:t>among</a:t>
            </a:r>
            <a:r>
              <a:rPr lang="fr-FR" sz="1800" dirty="0" smtClean="0"/>
              <a:t> </a:t>
            </a:r>
            <a:r>
              <a:rPr lang="fr-FR" sz="1800" dirty="0" err="1" smtClean="0"/>
              <a:t>Algo</a:t>
            </a:r>
            <a:r>
              <a:rPr lang="fr-FR" sz="1800" dirty="0" smtClean="0"/>
              <a:t> 7 to 14.</a:t>
            </a:r>
            <a:endParaRPr lang="fr-FR" sz="1800" dirty="0"/>
          </a:p>
          <a:p>
            <a:pPr>
              <a:lnSpc>
                <a:spcPct val="150000"/>
              </a:lnSpc>
            </a:pPr>
            <a:endParaRPr lang="fr-FR" sz="2000" dirty="0" smtClean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264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0276" y="1404392"/>
            <a:ext cx="8022557" cy="4525963"/>
          </a:xfrm>
        </p:spPr>
        <p:txBody>
          <a:bodyPr>
            <a:normAutofit/>
          </a:bodyPr>
          <a:lstStyle/>
          <a:p>
            <a:r>
              <a:rPr lang="en-US" sz="1900" dirty="0"/>
              <a:t>Define a function which </a:t>
            </a:r>
            <a:r>
              <a:rPr lang="en-US" sz="1900" dirty="0" smtClean="0"/>
              <a:t>calculates FRR with fusion matrix M</a:t>
            </a:r>
          </a:p>
          <a:p>
            <a:endParaRPr lang="en-US" sz="1900" dirty="0"/>
          </a:p>
          <a:p>
            <a:endParaRPr lang="en-US" sz="1900" dirty="0" smtClean="0"/>
          </a:p>
          <a:p>
            <a:endParaRPr lang="en-US" sz="1900" dirty="0"/>
          </a:p>
          <a:p>
            <a:endParaRPr lang="en-US" sz="1900" dirty="0" smtClean="0"/>
          </a:p>
          <a:p>
            <a:endParaRPr lang="en-US" sz="1900" dirty="0" smtClean="0"/>
          </a:p>
          <a:p>
            <a:endParaRPr lang="en-US" sz="1900" dirty="0"/>
          </a:p>
          <a:p>
            <a:r>
              <a:rPr lang="en-US" sz="1900" dirty="0" smtClean="0"/>
              <a:t>Use function </a:t>
            </a:r>
            <a:r>
              <a:rPr lang="en-US" sz="1900" i="1" dirty="0" smtClean="0"/>
              <a:t>minimize</a:t>
            </a:r>
            <a:r>
              <a:rPr lang="en-US" sz="1900" dirty="0" smtClean="0"/>
              <a:t> to optimize relative coefficients for selected combinations</a:t>
            </a:r>
          </a:p>
          <a:p>
            <a:endParaRPr lang="en-US" sz="19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25F4-B268-42E8-A7A4-B8F206EF4EB7}" type="datetime1">
              <a:rPr lang="fr-FR" smtClean="0"/>
              <a:t>11/02/2018</a:t>
            </a:fld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1731817" y="665021"/>
            <a:ext cx="6276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Optimization of combination coefficients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82832" y="2061594"/>
            <a:ext cx="3238500" cy="1205373"/>
            <a:chOff x="1731817" y="2771440"/>
            <a:chExt cx="3238500" cy="120537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/>
            <a:srcRect b="86903"/>
            <a:stretch/>
          </p:blipFill>
          <p:spPr>
            <a:xfrm>
              <a:off x="1731817" y="2771440"/>
              <a:ext cx="3238500" cy="88991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/>
            <a:srcRect t="95242"/>
            <a:stretch/>
          </p:blipFill>
          <p:spPr>
            <a:xfrm>
              <a:off x="1731817" y="3653518"/>
              <a:ext cx="3238500" cy="323295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007" y="4743556"/>
            <a:ext cx="78359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6137" y="1459809"/>
            <a:ext cx="8344517" cy="3929610"/>
          </a:xfrm>
        </p:spPr>
        <p:txBody>
          <a:bodyPr>
            <a:normAutofit/>
          </a:bodyPr>
          <a:lstStyle/>
          <a:p>
            <a:r>
              <a:rPr lang="en-US" dirty="0"/>
              <a:t>Calculate </a:t>
            </a:r>
            <a:r>
              <a:rPr lang="en-US" dirty="0" smtClean="0"/>
              <a:t>FRR </a:t>
            </a:r>
            <a:r>
              <a:rPr lang="en-US" dirty="0"/>
              <a:t>with </a:t>
            </a:r>
            <a:r>
              <a:rPr lang="en-US" dirty="0" smtClean="0"/>
              <a:t>optimized coefficients </a:t>
            </a:r>
            <a:r>
              <a:rPr lang="en-US" dirty="0"/>
              <a:t>for </a:t>
            </a:r>
            <a:r>
              <a:rPr lang="en-US"/>
              <a:t>training </a:t>
            </a:r>
            <a:r>
              <a:rPr lang="en-US" smtClean="0"/>
              <a:t>data</a:t>
            </a:r>
            <a:endParaRPr lang="en-US" b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25F4-B268-42E8-A7A4-B8F206EF4EB7}" type="datetime1">
              <a:rPr lang="fr-FR" smtClean="0"/>
              <a:t>11/02/2018</a:t>
            </a:fld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1731817" y="665021"/>
            <a:ext cx="6276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Validation and conclusion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2618" y="5584495"/>
            <a:ext cx="8161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They are generally validated for training data, except the combination </a:t>
            </a:r>
            <a:r>
              <a:rPr lang="en-US" sz="1600" dirty="0" smtClean="0"/>
              <a:t>3, i.e. among </a:t>
            </a:r>
            <a:r>
              <a:rPr lang="en-US" sz="1600" dirty="0" err="1"/>
              <a:t>Algo</a:t>
            </a:r>
            <a:r>
              <a:rPr lang="en-US" sz="1600" dirty="0"/>
              <a:t> 8, 9, 10, 11, 13.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68004" y="2071939"/>
            <a:ext cx="6840458" cy="3334414"/>
            <a:chOff x="968004" y="2071939"/>
            <a:chExt cx="6840458" cy="333441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4480" y="2071939"/>
              <a:ext cx="6573982" cy="331921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/>
            <a:srcRect r="19751"/>
            <a:stretch/>
          </p:blipFill>
          <p:spPr>
            <a:xfrm>
              <a:off x="968004" y="2075027"/>
              <a:ext cx="266476" cy="33313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764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6137" y="1459809"/>
            <a:ext cx="8344517" cy="3097298"/>
          </a:xfrm>
        </p:spPr>
        <p:txBody>
          <a:bodyPr>
            <a:normAutofit/>
          </a:bodyPr>
          <a:lstStyle/>
          <a:p>
            <a:r>
              <a:rPr lang="en-US" dirty="0" smtClean="0"/>
              <a:t>Validate optimized coefficients by test data</a:t>
            </a:r>
            <a:endParaRPr lang="en-US" b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25F4-B268-42E8-A7A4-B8F206EF4EB7}" type="datetime1">
              <a:rPr lang="fr-FR" smtClean="0"/>
              <a:t>11/02/2018</a:t>
            </a:fld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1731817" y="665021"/>
            <a:ext cx="6276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Validation and conclusion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4930608"/>
            <a:ext cx="84762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Consistent with training data, algorithm </a:t>
            </a:r>
            <a:r>
              <a:rPr lang="en-US" sz="1600" dirty="0"/>
              <a:t>combination 3 displays the worst </a:t>
            </a:r>
            <a:r>
              <a:rPr lang="en-US" sz="1600" dirty="0" smtClean="0"/>
              <a:t>performance of classification. </a:t>
            </a:r>
          </a:p>
          <a:p>
            <a:endParaRPr lang="en-US" sz="1600" dirty="0"/>
          </a:p>
          <a:p>
            <a:r>
              <a:rPr lang="en-US" sz="1600" dirty="0" smtClean="0"/>
              <a:t>Combination </a:t>
            </a:r>
            <a:r>
              <a:rPr lang="en-US" sz="1600" dirty="0"/>
              <a:t>4, composed of </a:t>
            </a:r>
            <a:r>
              <a:rPr lang="en-US" sz="1600" dirty="0" err="1"/>
              <a:t>Algo</a:t>
            </a:r>
            <a:r>
              <a:rPr lang="en-US" sz="1600" dirty="0"/>
              <a:t> 7, 9, 10, 11, 14 has the best classification performance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841" y="2141281"/>
            <a:ext cx="35941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1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25F4-B268-42E8-A7A4-B8F206EF4EB7}" type="datetime1">
              <a:rPr lang="fr-FR" smtClean="0"/>
              <a:t>11/02/2018</a:t>
            </a:fld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2141315" y="2939969"/>
            <a:ext cx="4988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Thanks for your attention !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4831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Télécom Bretagne">
  <a:themeElements>
    <a:clrScheme name="Télécom ParisTech">
      <a:dk1>
        <a:sysClr val="windowText" lastClr="000000"/>
      </a:dk1>
      <a:lt1>
        <a:sysClr val="window" lastClr="FFFFFF"/>
      </a:lt1>
      <a:dk2>
        <a:srgbClr val="BF1238"/>
      </a:dk2>
      <a:lt2>
        <a:srgbClr val="B8B8B8"/>
      </a:lt2>
      <a:accent1>
        <a:srgbClr val="001489"/>
      </a:accent1>
      <a:accent2>
        <a:srgbClr val="000000"/>
      </a:accent2>
      <a:accent3>
        <a:srgbClr val="6D5047"/>
      </a:accent3>
      <a:accent4>
        <a:srgbClr val="BF1238"/>
      </a:accent4>
      <a:accent5>
        <a:srgbClr val="BF1238"/>
      </a:accent5>
      <a:accent6>
        <a:srgbClr val="BF1238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341</Words>
  <Application>Microsoft Macintosh PowerPoint</Application>
  <PresentationFormat>On-screen Show (4:3)</PresentationFormat>
  <Paragraphs>64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Courier New</vt:lpstr>
      <vt:lpstr>Wingdings</vt:lpstr>
      <vt:lpstr>Arial</vt:lpstr>
      <vt:lpstr>Modèle Télécom Bretagne</vt:lpstr>
      <vt:lpstr>Sparse Score Fusion for Classifying Mate Pairs of Images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Institut Mines-Télécom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Gilles Charpenel;Implica</dc:creator>
  <cp:lastModifiedBy>Kaichen MA</cp:lastModifiedBy>
  <cp:revision>54</cp:revision>
  <cp:lastPrinted>2018-02-11T22:44:59Z</cp:lastPrinted>
  <dcterms:created xsi:type="dcterms:W3CDTF">2013-01-04T16:51:24Z</dcterms:created>
  <dcterms:modified xsi:type="dcterms:W3CDTF">2018-02-12T12:06:33Z</dcterms:modified>
</cp:coreProperties>
</file>