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64" r:id="rId2"/>
  </p:sldMasterIdLst>
  <p:notesMasterIdLst>
    <p:notesMasterId r:id="rId14"/>
  </p:notesMasterIdLst>
  <p:handoutMasterIdLst>
    <p:handoutMasterId r:id="rId15"/>
  </p:handoutMasterIdLst>
  <p:sldIdLst>
    <p:sldId id="800" r:id="rId3"/>
    <p:sldId id="810" r:id="rId4"/>
    <p:sldId id="801" r:id="rId5"/>
    <p:sldId id="802" r:id="rId6"/>
    <p:sldId id="803" r:id="rId7"/>
    <p:sldId id="804" r:id="rId8"/>
    <p:sldId id="805" r:id="rId9"/>
    <p:sldId id="806" r:id="rId10"/>
    <p:sldId id="807" r:id="rId11"/>
    <p:sldId id="808" r:id="rId12"/>
    <p:sldId id="809" r:id="rId13"/>
  </p:sldIdLst>
  <p:sldSz cx="13817600" cy="7772400"/>
  <p:notesSz cx="6858000" cy="9144000"/>
  <p:defaultTextStyle>
    <a:defPPr>
      <a:defRPr lang="en-US"/>
    </a:defPPr>
    <a:lvl1pPr marL="0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A26"/>
    <a:srgbClr val="DE4D3A"/>
    <a:srgbClr val="142958"/>
    <a:srgbClr val="15274B"/>
    <a:srgbClr val="F16322"/>
    <a:srgbClr val="DDD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316" autoAdjust="0"/>
  </p:normalViewPr>
  <p:slideViewPr>
    <p:cSldViewPr snapToGrid="0" snapToObjects="1">
      <p:cViewPr>
        <p:scale>
          <a:sx n="93" d="100"/>
          <a:sy n="93" d="100"/>
        </p:scale>
        <p:origin x="220" y="-212"/>
      </p:cViewPr>
      <p:guideLst>
        <p:guide orient="horz" pos="2448"/>
        <p:guide pos="43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19064"/>
    </p:cViewPr>
  </p:sorterViewPr>
  <p:notesViewPr>
    <p:cSldViewPr snapToGrid="0" snapToObjects="1">
      <p:cViewPr varScale="1">
        <p:scale>
          <a:sx n="91" d="100"/>
          <a:sy n="91" d="100"/>
        </p:scale>
        <p:origin x="-4280" y="-3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t>4/24/2024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7" y="619125"/>
            <a:ext cx="12736405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ECE ILLINOIS 16:9 TEMPLATE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0627" y="1570071"/>
            <a:ext cx="12736405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7" y="1860825"/>
            <a:ext cx="12736405" cy="3017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54619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5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</p:spPr>
        <p:txBody>
          <a:bodyPr vert="horz"/>
          <a:lstStyle>
            <a:lvl1pPr marL="381995" indent="-381995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</a:t>
            </a:r>
          </a:p>
          <a:p>
            <a:pPr lvl="0"/>
            <a:r>
              <a:rPr lang="en-US" dirty="0"/>
              <a:t>to insert media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7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1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 to insert media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3817600" cy="2038696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2977958"/>
            <a:ext cx="1263124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of section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3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6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2940" y="2695073"/>
            <a:ext cx="13820539" cy="2352030"/>
            <a:chOff x="-1069" y="2880073"/>
            <a:chExt cx="10056262" cy="16764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6"/>
            <a:stretch/>
          </p:blipFill>
          <p:spPr>
            <a:xfrm>
              <a:off x="-1069" y="2881477"/>
              <a:ext cx="2514600" cy="16730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3531" y="2880073"/>
              <a:ext cx="2514600" cy="1676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062" y="2880073"/>
              <a:ext cx="2514600" cy="1676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0593" y="2881978"/>
              <a:ext cx="2514600" cy="1674495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111273"/>
            <a:ext cx="13817597" cy="2673879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3099" y="5528603"/>
            <a:ext cx="13804501" cy="2256549"/>
          </a:xfrm>
          <a:prstGeom prst="rect">
            <a:avLst/>
          </a:prstGeom>
          <a:solidFill>
            <a:srgbClr val="E84A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0" y="5698404"/>
            <a:ext cx="4446031" cy="14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5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xStyles>
    <p:titleStyle>
      <a:lvl1pPr algn="ctr" defTabSz="5093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95" indent="-381995" algn="l" defTabSz="509326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57" indent="-318330" algn="l" defTabSz="509326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318" indent="-254664" algn="l" defTabSz="5093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45" indent="-254664" algn="l" defTabSz="50932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971" indent="-254664" algn="l" defTabSz="509326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29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25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952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27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6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54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8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08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3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6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89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1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7172772"/>
            <a:ext cx="13817600" cy="599627"/>
          </a:xfrm>
          <a:prstGeom prst="rect">
            <a:avLst/>
          </a:prstGeom>
          <a:solidFill>
            <a:srgbClr val="E84A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62"/>
          <a:stretch/>
        </p:blipFill>
        <p:spPr>
          <a:xfrm>
            <a:off x="-2" y="7022370"/>
            <a:ext cx="13817601" cy="253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509" y="7353309"/>
            <a:ext cx="1940310" cy="196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703" b="63560"/>
          <a:stretch/>
        </p:blipFill>
        <p:spPr>
          <a:xfrm>
            <a:off x="499630" y="7239543"/>
            <a:ext cx="368073" cy="424519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3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</p:sldLayoutIdLst>
  <p:hf hdr="0" ftr="0"/>
  <p:txStyles>
    <p:titleStyle>
      <a:lvl1pPr algn="ctr" defTabSz="5093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95" indent="-381995" algn="l" defTabSz="509326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57" indent="-318330" algn="l" defTabSz="509326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318" indent="-254664" algn="l" defTabSz="5093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45" indent="-254664" algn="l" defTabSz="50932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971" indent="-254664" algn="l" defTabSz="509326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29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25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952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27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6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54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8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08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3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6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89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1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7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Audio-Visual Representation Learning: Audio-Visual Correspondence Task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Kai </a:t>
            </a:r>
            <a:r>
              <a:rPr lang="en-US" dirty="0" err="1"/>
              <a:t>Chieh</a:t>
            </a:r>
            <a:r>
              <a:rPr lang="en-US" dirty="0"/>
              <a:t> (Jeff) Chang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ECE 549 Final Project</a:t>
            </a:r>
          </a:p>
        </p:txBody>
      </p:sp>
    </p:spTree>
    <p:extLst>
      <p:ext uri="{BB962C8B-B14F-4D97-AF65-F5344CB8AC3E}">
        <p14:creationId xmlns:p14="http://schemas.microsoft.com/office/powerpoint/2010/main" val="3418494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Pretrain: Flickr-</a:t>
            </a:r>
            <a:r>
              <a:rPr lang="en-US" dirty="0" err="1"/>
              <a:t>SoundNet</a:t>
            </a:r>
            <a:endParaRPr lang="en-US" dirty="0"/>
          </a:p>
          <a:p>
            <a:pPr lvl="1"/>
            <a:r>
              <a:rPr lang="en-US" dirty="0"/>
              <a:t>Find datasets with image frames</a:t>
            </a:r>
          </a:p>
          <a:p>
            <a:pPr lvl="1"/>
            <a:r>
              <a:rPr lang="en-US" dirty="0"/>
              <a:t>Train for longer on better hardware</a:t>
            </a:r>
          </a:p>
          <a:p>
            <a:r>
              <a:rPr lang="en-US" dirty="0"/>
              <a:t>Audio Classification: ESC-50</a:t>
            </a:r>
          </a:p>
          <a:p>
            <a:pPr lvl="1"/>
            <a:r>
              <a:rPr lang="en-US" dirty="0"/>
              <a:t>Mel Spectrogram</a:t>
            </a:r>
          </a:p>
          <a:p>
            <a:pPr lvl="1"/>
            <a:r>
              <a:rPr lang="en-US" dirty="0"/>
              <a:t>Time information</a:t>
            </a:r>
          </a:p>
          <a:p>
            <a:r>
              <a:rPr lang="en-US" dirty="0"/>
              <a:t>Image Classification: ImageNet</a:t>
            </a:r>
          </a:p>
          <a:p>
            <a:pPr lvl="1"/>
            <a:r>
              <a:rPr lang="en-US" dirty="0"/>
              <a:t>Scale up image dataset</a:t>
            </a:r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4696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98754" y="3522799"/>
            <a:ext cx="2820092" cy="72680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003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Method</a:t>
            </a:r>
          </a:p>
          <a:p>
            <a:pPr lvl="1"/>
            <a:r>
              <a:rPr lang="en-US" dirty="0"/>
              <a:t>Architecture</a:t>
            </a:r>
          </a:p>
          <a:p>
            <a:pPr lvl="1"/>
            <a:r>
              <a:rPr lang="en-US" dirty="0"/>
              <a:t>Evaluation Tasks</a:t>
            </a:r>
          </a:p>
          <a:p>
            <a:pPr lvl="1"/>
            <a:r>
              <a:rPr lang="en-US" dirty="0"/>
              <a:t>Dataset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229999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Research typically focuses on audio or images</a:t>
            </a:r>
          </a:p>
          <a:p>
            <a:r>
              <a:rPr lang="en-US" dirty="0"/>
              <a:t>Abundance of videos</a:t>
            </a:r>
          </a:p>
          <a:p>
            <a:r>
              <a:rPr lang="en-US" dirty="0"/>
              <a:t>Mostly unlabeled</a:t>
            </a:r>
          </a:p>
          <a:p>
            <a:r>
              <a:rPr lang="en-US" dirty="0"/>
              <a:t>Audio-Visual Correspondence (AVC)</a:t>
            </a:r>
          </a:p>
          <a:p>
            <a:pPr lvl="1"/>
            <a:r>
              <a:rPr lang="en-US" dirty="0"/>
              <a:t>Pretrain method</a:t>
            </a:r>
          </a:p>
          <a:p>
            <a:pPr lvl="1"/>
            <a:r>
              <a:rPr lang="en-US" dirty="0"/>
              <a:t>Learn correspondence between frame and audio clip</a:t>
            </a:r>
          </a:p>
          <a:p>
            <a:pPr lvl="1"/>
            <a:r>
              <a:rPr lang="en-US" dirty="0"/>
              <a:t>Finetune on audio, image, or even video tasks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r>
              <a:rPr lang="en-US" altLang="zh-TW" sz="4800" dirty="0"/>
              <a:t> Audio-Visual Correspondence (AVC)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161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Binary classification task</a:t>
            </a:r>
          </a:p>
          <a:p>
            <a:pPr lvl="1"/>
            <a:r>
              <a:rPr lang="en-US" dirty="0"/>
              <a:t>0 = no correspondence</a:t>
            </a:r>
          </a:p>
          <a:p>
            <a:pPr lvl="1"/>
            <a:r>
              <a:rPr lang="en-US" dirty="0"/>
              <a:t>1 = correspondence</a:t>
            </a:r>
          </a:p>
          <a:p>
            <a:r>
              <a:rPr lang="en-US" dirty="0"/>
              <a:t>VGG Structure</a:t>
            </a:r>
          </a:p>
          <a:p>
            <a:r>
              <a:rPr lang="en-US" dirty="0" err="1"/>
              <a:t>BatchNorm</a:t>
            </a:r>
            <a:r>
              <a:rPr lang="en-US" dirty="0"/>
              <a:t> and </a:t>
            </a:r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Method: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B2798-9534-0F07-31DD-0B4EFB16B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075" y="644438"/>
            <a:ext cx="3409590" cy="607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9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Audio classification</a:t>
            </a:r>
          </a:p>
          <a:p>
            <a:pPr lvl="1"/>
            <a:r>
              <a:rPr lang="en-US" dirty="0"/>
              <a:t>ESC-50: Environmental sound classification</a:t>
            </a:r>
          </a:p>
          <a:p>
            <a:pPr lvl="2"/>
            <a:r>
              <a:rPr lang="en-US" dirty="0"/>
              <a:t>50 classes</a:t>
            </a:r>
          </a:p>
          <a:p>
            <a:pPr lvl="2"/>
            <a:r>
              <a:rPr lang="en-US" dirty="0"/>
              <a:t>2000 waveforms, 5 seconds each</a:t>
            </a:r>
          </a:p>
          <a:p>
            <a:r>
              <a:rPr lang="en-US" dirty="0"/>
              <a:t>Image classification</a:t>
            </a:r>
          </a:p>
          <a:p>
            <a:pPr lvl="1"/>
            <a:r>
              <a:rPr lang="en-US" dirty="0"/>
              <a:t>ImageNet</a:t>
            </a:r>
          </a:p>
          <a:p>
            <a:pPr lvl="2"/>
            <a:r>
              <a:rPr lang="en-US" dirty="0"/>
              <a:t>1000 classes</a:t>
            </a:r>
          </a:p>
          <a:p>
            <a:pPr lvl="2"/>
            <a:r>
              <a:rPr lang="en-US" dirty="0"/>
              <a:t>50000 images (from validation split)</a:t>
            </a:r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Method: Evaluation Tasks</a:t>
            </a:r>
          </a:p>
        </p:txBody>
      </p:sp>
    </p:spTree>
    <p:extLst>
      <p:ext uri="{BB962C8B-B14F-4D97-AF65-F5344CB8AC3E}">
        <p14:creationId xmlns:p14="http://schemas.microsoft.com/office/powerpoint/2010/main" val="314376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Pretrain: Flickr-</a:t>
            </a:r>
            <a:r>
              <a:rPr lang="en-US" dirty="0" err="1"/>
              <a:t>SoundNet</a:t>
            </a:r>
            <a:endParaRPr lang="en-US" dirty="0"/>
          </a:p>
          <a:p>
            <a:pPr lvl="1"/>
            <a:r>
              <a:rPr lang="en-US" dirty="0"/>
              <a:t>2 million videos</a:t>
            </a:r>
          </a:p>
          <a:p>
            <a:pPr lvl="1"/>
            <a:r>
              <a:rPr lang="en-US" dirty="0"/>
              <a:t>Only found 5000 pairs</a:t>
            </a:r>
          </a:p>
          <a:p>
            <a:r>
              <a:rPr lang="en-US" dirty="0"/>
              <a:t>Audio Classification: ESC-50</a:t>
            </a:r>
          </a:p>
          <a:p>
            <a:pPr lvl="1"/>
            <a:r>
              <a:rPr lang="en-US" dirty="0"/>
              <a:t>2000 waveforms, 5 second each</a:t>
            </a:r>
          </a:p>
          <a:p>
            <a:pPr lvl="1"/>
            <a:r>
              <a:rPr lang="en-US" dirty="0"/>
              <a:t>80:20 split</a:t>
            </a:r>
          </a:p>
          <a:p>
            <a:r>
              <a:rPr lang="en-US" dirty="0"/>
              <a:t>Image Classification: ImageNet</a:t>
            </a:r>
          </a:p>
          <a:p>
            <a:pPr lvl="1"/>
            <a:r>
              <a:rPr lang="en-US" dirty="0"/>
              <a:t>Only use the validation set (50000 images)</a:t>
            </a:r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Method: Dataset</a:t>
            </a:r>
          </a:p>
        </p:txBody>
      </p:sp>
    </p:spTree>
    <p:extLst>
      <p:ext uri="{BB962C8B-B14F-4D97-AF65-F5344CB8AC3E}">
        <p14:creationId xmlns:p14="http://schemas.microsoft.com/office/powerpoint/2010/main" val="201831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Results: Pretrain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2D542-5FF7-2FE5-CAF3-C597AD2C6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916" y="1773298"/>
            <a:ext cx="6186322" cy="4679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A39841-D13D-DCA2-E58E-A90C6FF72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62" y="1762826"/>
            <a:ext cx="6276921" cy="416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1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Results: Audio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1C26E-5328-CE7B-2066-759456A75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84" y="1671246"/>
            <a:ext cx="6759609" cy="4851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444061-256E-B8D5-DF0D-97833FE52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193" y="1779070"/>
            <a:ext cx="6146673" cy="460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0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Results: Image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749E30-3D6A-274A-0D95-11BC2B48E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32" y="1564942"/>
            <a:ext cx="6496276" cy="4735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0A4264-F151-9A9A-969E-AE545A952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131" y="2270134"/>
            <a:ext cx="5680715" cy="323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90225"/>
      </p:ext>
    </p:extLst>
  </p:cSld>
  <p:clrMapOvr>
    <a:masterClrMapping/>
  </p:clrMapOvr>
</p:sld>
</file>

<file path=ppt/theme/theme1.xml><?xml version="1.0" encoding="utf-8"?>
<a:theme xmlns:a="http://schemas.openxmlformats.org/drawingml/2006/main" name="1_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CE-Grainger-Template-16X9.potx" id="{288D3AED-7DEF-492C-8383-28BED872FB96}" vid="{8F2C015B-08DA-4D33-A097-92A25A4914F4}"/>
    </a:ext>
  </a:extLst>
</a:theme>
</file>

<file path=ppt/theme/theme2.xml><?xml version="1.0" encoding="utf-8"?>
<a:theme xmlns:a="http://schemas.openxmlformats.org/drawingml/2006/main" name="Content Slides - Blu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CE-Grainger-Template-16X9.potx" id="{288D3AED-7DEF-492C-8383-28BED872FB96}" vid="{BDEAF2F8-B4E1-4E05-9616-81582DAAA3A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ECE-Grainger-Template-16X9 (1)</Template>
  <TotalTime>22</TotalTime>
  <Words>202</Words>
  <Application>Microsoft Office PowerPoint</Application>
  <PresentationFormat>Custom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OfficinaSansITCStd Book</vt:lpstr>
      <vt:lpstr>Arial</vt:lpstr>
      <vt:lpstr>Arial Narrow</vt:lpstr>
      <vt:lpstr>Calibri</vt:lpstr>
      <vt:lpstr>Wingdings</vt:lpstr>
      <vt:lpstr>1_Cover Slide</vt:lpstr>
      <vt:lpstr>Content Slides - Blue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Chang, Jeff</dc:creator>
  <cp:lastModifiedBy>Chang, Jeff</cp:lastModifiedBy>
  <cp:revision>8</cp:revision>
  <cp:lastPrinted>2016-12-15T22:22:15Z</cp:lastPrinted>
  <dcterms:created xsi:type="dcterms:W3CDTF">2024-04-25T02:05:05Z</dcterms:created>
  <dcterms:modified xsi:type="dcterms:W3CDTF">2024-04-25T02:27:14Z</dcterms:modified>
</cp:coreProperties>
</file>