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3F"/>
    <a:srgbClr val="5C8E26"/>
    <a:srgbClr val="F5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0" dirty="0">
                <a:solidFill>
                  <a:srgbClr val="0070C0"/>
                </a:solidFill>
              </a:rPr>
              <a:t>Total Power Losses @1W</a:t>
            </a:r>
            <a:r>
              <a:rPr lang="en-GB" sz="2400" b="0" baseline="0" dirty="0">
                <a:solidFill>
                  <a:srgbClr val="0070C0"/>
                </a:solidFill>
              </a:rPr>
              <a:t> 15VDC</a:t>
            </a:r>
            <a:endParaRPr lang="en-GB" sz="2400" b="0" dirty="0">
              <a:solidFill>
                <a:srgbClr val="0070C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221428902258762E-2"/>
          <c:y val="0.18388357969732202"/>
          <c:w val="0.69122802986211762"/>
          <c:h val="0.545728854465356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MOSFET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.45365593758327533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44-4DD7-86BF-8982F3A45D0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Sheet1!$H$1</c:f>
              <c:strCache>
                <c:ptCount val="1"/>
                <c:pt idx="0">
                  <c:v>Power (mW)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4-4DD7-86BF-8982F3A45D09}"/>
            </c:ext>
          </c:extLst>
        </c:ser>
        <c:ser>
          <c:idx val="1"/>
          <c:order val="1"/>
          <c:tx>
            <c:strRef>
              <c:f>Sheet1!$G$3</c:f>
              <c:strCache>
                <c:ptCount val="1"/>
                <c:pt idx="0">
                  <c:v>ZVS Snubber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.45365593758327549"/>
                  <c:y val="-6.986167793100579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E44-4DD7-86BF-8982F3A45D0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Sheet1!$H$1</c:f>
              <c:strCache>
                <c:ptCount val="1"/>
                <c:pt idx="0">
                  <c:v>Power (mW)</c:v>
                </c:pt>
              </c:strCache>
            </c:strRef>
          </c:cat>
          <c:val>
            <c:numRef>
              <c:f>Sheet1!$H$3</c:f>
              <c:numCache>
                <c:formatCode>General</c:formatCode>
                <c:ptCount val="1"/>
                <c:pt idx="0">
                  <c:v>15.552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4-4DD7-86BF-8982F3A45D09}"/>
            </c:ext>
          </c:extLst>
        </c:ser>
        <c:ser>
          <c:idx val="2"/>
          <c:order val="2"/>
          <c:tx>
            <c:strRef>
              <c:f>Sheet1!$G$4</c:f>
              <c:strCache>
                <c:ptCount val="1"/>
                <c:pt idx="0">
                  <c:v>RC Snubber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.45365593758327549"/>
                  <c:y val="-0.1066309821052192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44-4DD7-86BF-8982F3A45D0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Sheet1!$H$1</c:f>
              <c:strCache>
                <c:ptCount val="1"/>
                <c:pt idx="0">
                  <c:v>Power (mW)</c:v>
                </c:pt>
              </c:strCache>
            </c:strRef>
          </c:cat>
          <c:val>
            <c:numRef>
              <c:f>Sheet1!$H$4</c:f>
              <c:numCache>
                <c:formatCode>General</c:formatCode>
                <c:ptCount val="1"/>
                <c:pt idx="0">
                  <c:v>33.909999999999997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44-4DD7-86BF-8982F3A45D09}"/>
            </c:ext>
          </c:extLst>
        </c:ser>
        <c:ser>
          <c:idx val="3"/>
          <c:order val="3"/>
          <c:tx>
            <c:strRef>
              <c:f>Sheet1!$G$5</c:f>
              <c:strCache>
                <c:ptCount val="1"/>
                <c:pt idx="0">
                  <c:v>Rectification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.4557857776658259"/>
                  <c:y val="-0.1581080079491182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E44-4DD7-86BF-8982F3A45D0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Sheet1!$H$1</c:f>
              <c:strCache>
                <c:ptCount val="1"/>
                <c:pt idx="0">
                  <c:v>Power (mW)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26.416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44-4DD7-86BF-8982F3A45D09}"/>
            </c:ext>
          </c:extLst>
        </c:ser>
        <c:ser>
          <c:idx val="4"/>
          <c:order val="4"/>
          <c:tx>
            <c:strRef>
              <c:f>Sheet1!$G$6</c:f>
              <c:strCache>
                <c:ptCount val="1"/>
                <c:pt idx="0">
                  <c:v>Transformer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.45340136299703049"/>
                  <c:y val="-0.1397233558620114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44-4DD7-86BF-8982F3A45D0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Sheet1!$H$1</c:f>
              <c:strCache>
                <c:ptCount val="1"/>
                <c:pt idx="0">
                  <c:v>Power (mW)</c:v>
                </c:pt>
              </c:strCache>
            </c:strRef>
          </c:cat>
          <c:val>
            <c:numRef>
              <c:f>Sheet1!$H$6</c:f>
              <c:numCache>
                <c:formatCode>General</c:formatCode>
                <c:ptCount val="1"/>
                <c:pt idx="0">
                  <c:v>46.542999999999999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44-4DD7-86BF-8982F3A45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760871968"/>
        <c:axId val="760870984"/>
      </c:barChart>
      <c:catAx>
        <c:axId val="76087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70984"/>
        <c:crosses val="autoZero"/>
        <c:auto val="1"/>
        <c:lblAlgn val="ctr"/>
        <c:lblOffset val="100"/>
        <c:noMultiLvlLbl val="0"/>
      </c:catAx>
      <c:valAx>
        <c:axId val="76087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7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9064-336F-0F0F-496F-B54ED5AF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7A858-0B9F-6372-6937-084AD0F7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C2B5-2CB2-8695-D86F-5FC72BD8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3245-0FA7-0008-1924-5B5CC2FC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A178-CB3F-9FE2-C609-FCF868F4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725A-2797-C81D-FD6D-F1BF2056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1D825-A22E-AD1D-3EDC-33A3D71A7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FABB-3D1C-4184-C4BE-AA02B334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D8D3-B20B-481D-800A-C1910C6E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C68B-552E-D42A-44E6-1A65F046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8555E-88FD-D0F5-2F18-BF0952BF7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1171-00B4-A461-24DF-0D1E91F3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9E1E-A0FA-324C-3342-C31B2419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9665-6769-747B-3C9D-6057404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5AD0-D457-787E-0BEA-3AF7E2FC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8B7-F6F6-F1DC-FE5D-45A5014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2EEA-AB68-A464-EF83-76686A1F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97B4-FFFA-1488-97F4-182AF82C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79A6-093A-9353-426D-1C6221A5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A60D-8E8A-9B8A-AE47-A6D57340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8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87A4-D8B9-26C2-7D6D-190191E8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78D7-CE3A-68C3-7AAE-B8FD95C5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F119-932C-18B6-273A-F7898FC9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43C5-2061-4E0B-3264-CCC18FB9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0336-2D10-DAED-3610-42230C3A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CE42-28D9-6442-6B4F-6242134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E50E-5763-C5C3-411B-94BB8FC9C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1013-07EC-C4A8-71D3-35E00FBB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41279-133B-ADD7-769E-ABFE5E43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E8AB-4358-F2D3-7FCB-855A53E5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85850-E36F-5A00-E18E-0F7C8B23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4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2B9C-E2F2-D66A-DCA2-15F416EA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38B8-76F4-0212-5925-D4F44154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630E3-B785-033D-FC56-CDDB36522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B5242-8146-E06D-22F5-4189A033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28F3A-8D36-F5C0-0897-4D2638193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CA5D5-D14D-ACA7-2D77-3CC816B9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A111E-A7F7-39CF-59C8-BDAFF24E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262D0-936D-8291-E6F5-1B13E049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45AA-B86F-13A1-39F2-8662E011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4A65E-AA4D-8170-2EFE-8910BBF3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E856D-4151-131E-ACFF-AFBB721F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9116C-4BD6-E32E-0C5B-2136C3B2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5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0BFA3-BC15-A8D9-5EB1-B5CB1A6A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6883A-C945-2F94-17FD-65E5CE70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B2C8C-3B91-5038-4F78-14421773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8766-13CE-5451-3399-95EAE3C9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F596-B8AD-77B8-5661-A696CC85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EBA1A-14ED-D97F-31E6-05F7B7DE5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ED27-0111-DC20-43D3-E544A73A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E2B9-936E-8202-B128-E6F87E58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A8A0-1AA9-A859-A6C7-D70DBEA5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FDC4-DDA4-41A2-7CC7-D3942D59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59F73-E5A6-0BAA-A494-1F6461F5D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0B92D-6041-FDFD-C39A-E6BFAAD2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06BD9-9C47-2FB3-6927-24BF7E6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5B68-9280-90AA-6560-E88D3009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BA65-70C2-7796-40FE-39E8C3DF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538BB-36A7-84B5-2A7B-AE629012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7AEF-261F-A73A-6670-FAD7DA51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E584-3735-9C39-BA7A-9DE7E94F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81D3-D6E1-4C35-B327-39A29A7621E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3097-0327-89C3-AC58-80E3BB671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65E1-9877-38FA-AD87-AE96E252A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92C8-8FEA-4277-B1F8-6C7836FAC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6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CDF443D-4D59-7B19-7BD8-C5B1319A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4649" cy="68303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9E01EF-07AB-5551-D1C9-57A728E8A7D8}"/>
              </a:ext>
            </a:extLst>
          </p:cNvPr>
          <p:cNvSpPr txBox="1"/>
          <p:nvPr/>
        </p:nvSpPr>
        <p:spPr>
          <a:xfrm>
            <a:off x="682370" y="4632295"/>
            <a:ext cx="304983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5C8E26"/>
                </a:solidFill>
              </a:rPr>
              <a:t>Efficiency</a:t>
            </a:r>
          </a:p>
          <a:p>
            <a:endParaRPr lang="en-GB" sz="1000" dirty="0">
              <a:solidFill>
                <a:srgbClr val="5C8E26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5C8E26"/>
                </a:solidFill>
              </a:rPr>
              <a:t> Passive PF Correction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5C8E26"/>
                </a:solidFill>
              </a:rPr>
              <a:t> Low Idle Power </a:t>
            </a:r>
            <a:r>
              <a:rPr lang="en-GB" sz="1200" dirty="0">
                <a:solidFill>
                  <a:srgbClr val="5C8E26"/>
                </a:solidFill>
              </a:rPr>
              <a:t>(5.18mW)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5C8E26"/>
                </a:solidFill>
              </a:rPr>
              <a:t> Variable Switching Speed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5C8E26"/>
                </a:solidFill>
              </a:rPr>
              <a:t>  Up to 96.1% Efficiency </a:t>
            </a:r>
            <a:r>
              <a:rPr lang="en-GB" sz="1100" dirty="0">
                <a:solidFill>
                  <a:srgbClr val="5C8E26"/>
                </a:solidFill>
              </a:rPr>
              <a:t>(@4W 15VDC)</a:t>
            </a:r>
            <a:endParaRPr lang="en-GB" sz="2000" dirty="0">
              <a:solidFill>
                <a:srgbClr val="5C8E2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0157D-C1B6-39C0-1BF9-704BF80994E1}"/>
              </a:ext>
            </a:extLst>
          </p:cNvPr>
          <p:cNvSpPr txBox="1"/>
          <p:nvPr/>
        </p:nvSpPr>
        <p:spPr>
          <a:xfrm>
            <a:off x="4315156" y="4636147"/>
            <a:ext cx="3305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Reliability</a:t>
            </a:r>
          </a:p>
          <a:p>
            <a:endParaRPr lang="en-GB" sz="1000" dirty="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Zero Electrolytic Caps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0.78 MOSFET Derating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Within dv/dt specification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DF9DCB-BF9D-A629-BB4C-A405BD9ACA2C}"/>
              </a:ext>
            </a:extLst>
          </p:cNvPr>
          <p:cNvSpPr txBox="1"/>
          <p:nvPr/>
        </p:nvSpPr>
        <p:spPr>
          <a:xfrm>
            <a:off x="8203868" y="4627339"/>
            <a:ext cx="330576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913F"/>
                </a:solidFill>
              </a:rPr>
              <a:t>Safety</a:t>
            </a:r>
          </a:p>
          <a:p>
            <a:endParaRPr lang="en-GB" sz="1000" dirty="0">
              <a:solidFill>
                <a:srgbClr val="FF913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FF913F"/>
                </a:solidFill>
              </a:rPr>
              <a:t> Galvanically Isolated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FF913F"/>
                </a:solidFill>
              </a:rPr>
              <a:t> OV and OC protection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FF913F"/>
                </a:solidFill>
              </a:rPr>
              <a:t> Bulk Capacitor drain FET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FF913F"/>
                </a:solidFill>
              </a:rPr>
              <a:t> Space for optional MOVs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033852-7F29-ACCE-CDD1-7965D0B9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11" y="1203307"/>
            <a:ext cx="4736930" cy="281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C9114A-45A8-14E1-F005-454A43E65F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1" t="9659"/>
          <a:stretch/>
        </p:blipFill>
        <p:spPr>
          <a:xfrm>
            <a:off x="8675" y="1203307"/>
            <a:ext cx="7271944" cy="25972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639338-84C5-F574-73C4-D407BD6A5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521" y="3642688"/>
            <a:ext cx="3049837" cy="927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15F431-1F20-5E44-AE9B-D888C105BA7B}"/>
              </a:ext>
            </a:extLst>
          </p:cNvPr>
          <p:cNvSpPr txBox="1"/>
          <p:nvPr/>
        </p:nvSpPr>
        <p:spPr>
          <a:xfrm>
            <a:off x="1774242" y="262308"/>
            <a:ext cx="754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Main Switching Power Supply.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157193-FE43-B5C1-46D2-BDE069BF8B24}"/>
              </a:ext>
            </a:extLst>
          </p:cNvPr>
          <p:cNvCxnSpPr>
            <a:cxnSpLocks/>
          </p:cNvCxnSpPr>
          <p:nvPr/>
        </p:nvCxnSpPr>
        <p:spPr>
          <a:xfrm>
            <a:off x="1872980" y="947956"/>
            <a:ext cx="76653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2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4B7BC-20C8-7598-346F-B8623279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4" y="288484"/>
            <a:ext cx="5269570" cy="345396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3D1F1-CF79-4086-41C2-DEAFB8FD3B48}"/>
              </a:ext>
            </a:extLst>
          </p:cNvPr>
          <p:cNvSpPr txBox="1"/>
          <p:nvPr/>
        </p:nvSpPr>
        <p:spPr>
          <a:xfrm>
            <a:off x="6027550" y="512759"/>
            <a:ext cx="5570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0070C0"/>
                </a:solidFill>
              </a:rPr>
              <a:t> DCM and CCM operation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0070C0"/>
                </a:solidFill>
              </a:rPr>
              <a:t> Clamped at 525VDC</a:t>
            </a:r>
            <a:endParaRPr lang="en-GB" sz="14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0070C0"/>
                </a:solidFill>
              </a:rPr>
              <a:t> Minimal gate ringing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0070C0"/>
                </a:solidFill>
              </a:rPr>
              <a:t> Optimised for switching over conduction losses for low load performance.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0070C0"/>
                </a:solidFill>
              </a:rPr>
              <a:t> Designed around pre-fab transformers.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2D020D-01E5-2DCE-1D86-1E504E34E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52696"/>
              </p:ext>
            </p:extLst>
          </p:nvPr>
        </p:nvGraphicFramePr>
        <p:xfrm>
          <a:off x="6027550" y="3201603"/>
          <a:ext cx="5962889" cy="345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FDD65C9-049E-5C22-2E8B-B3F2DD7C92B7}"/>
              </a:ext>
            </a:extLst>
          </p:cNvPr>
          <p:cNvSpPr txBox="1"/>
          <p:nvPr/>
        </p:nvSpPr>
        <p:spPr>
          <a:xfrm>
            <a:off x="595484" y="5369186"/>
            <a:ext cx="526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Two transformer options available, as well as a capacitor charge pump design if needed.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2F28FB-08B4-BE23-8E27-D76B6E32BDB4}"/>
              </a:ext>
            </a:extLst>
          </p:cNvPr>
          <p:cNvCxnSpPr>
            <a:cxnSpLocks/>
          </p:cNvCxnSpPr>
          <p:nvPr/>
        </p:nvCxnSpPr>
        <p:spPr>
          <a:xfrm>
            <a:off x="671119" y="5251508"/>
            <a:ext cx="51088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1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 Sagolsem (ys6g21)</dc:creator>
  <cp:lastModifiedBy>Yai Sagolsem (ys6g21)</cp:lastModifiedBy>
  <cp:revision>3</cp:revision>
  <dcterms:created xsi:type="dcterms:W3CDTF">2023-02-10T08:36:36Z</dcterms:created>
  <dcterms:modified xsi:type="dcterms:W3CDTF">2023-02-10T11:54:43Z</dcterms:modified>
</cp:coreProperties>
</file>