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71" r:id="rId4"/>
    <p:sldId id="272" r:id="rId5"/>
    <p:sldId id="290" r:id="rId6"/>
    <p:sldId id="265" r:id="rId7"/>
    <p:sldId id="266" r:id="rId8"/>
    <p:sldId id="264" r:id="rId9"/>
    <p:sldId id="268" r:id="rId10"/>
    <p:sldId id="279" r:id="rId11"/>
    <p:sldId id="275" r:id="rId12"/>
    <p:sldId id="276" r:id="rId13"/>
    <p:sldId id="277" r:id="rId14"/>
    <p:sldId id="278" r:id="rId15"/>
    <p:sldId id="280" r:id="rId16"/>
    <p:sldId id="281" r:id="rId17"/>
    <p:sldId id="274" r:id="rId18"/>
    <p:sldId id="269" r:id="rId19"/>
    <p:sldId id="282" r:id="rId20"/>
    <p:sldId id="283" r:id="rId21"/>
    <p:sldId id="284" r:id="rId22"/>
    <p:sldId id="285" r:id="rId23"/>
    <p:sldId id="286" r:id="rId24"/>
    <p:sldId id="287" r:id="rId25"/>
    <p:sldId id="288" r:id="rId26"/>
    <p:sldId id="263" r:id="rId27"/>
    <p:sldId id="289" r:id="rId2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68" autoAdjust="0"/>
    <p:restoredTop sz="94660"/>
  </p:normalViewPr>
  <p:slideViewPr>
    <p:cSldViewPr snapToGrid="0">
      <p:cViewPr varScale="1">
        <p:scale>
          <a:sx n="54" d="100"/>
          <a:sy n="54" d="100"/>
        </p:scale>
        <p:origin x="84" y="4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51D71C52-1000-4E1C-87FC-105CE3B76941}" type="datetimeFigureOut">
              <a:rPr kumimoji="1" lang="ja-JP" altLang="en-US" smtClean="0"/>
              <a:t>2020/3/11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42E7E68-0D32-4D67-8334-DD77D22F4E91}" type="slidenum">
              <a:rPr kumimoji="1" lang="ja-JP" altLang="en-US" smtClean="0"/>
              <a:t>‹#›</a:t>
            </a:fld>
            <a:endParaRPr kumimoji="1" lang="ja-JP" altLang="en-US"/>
          </a:p>
        </p:txBody>
      </p:sp>
    </p:spTree>
    <p:extLst>
      <p:ext uri="{BB962C8B-B14F-4D97-AF65-F5344CB8AC3E}">
        <p14:creationId xmlns:p14="http://schemas.microsoft.com/office/powerpoint/2010/main" val="4004664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1D71C52-1000-4E1C-87FC-105CE3B76941}" type="datetimeFigureOut">
              <a:rPr kumimoji="1" lang="ja-JP" altLang="en-US" smtClean="0"/>
              <a:t>2020/3/11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42E7E68-0D32-4D67-8334-DD77D22F4E91}" type="slidenum">
              <a:rPr kumimoji="1" lang="ja-JP" altLang="en-US" smtClean="0"/>
              <a:t>‹#›</a:t>
            </a:fld>
            <a:endParaRPr kumimoji="1" lang="ja-JP" altLang="en-US"/>
          </a:p>
        </p:txBody>
      </p:sp>
    </p:spTree>
    <p:extLst>
      <p:ext uri="{BB962C8B-B14F-4D97-AF65-F5344CB8AC3E}">
        <p14:creationId xmlns:p14="http://schemas.microsoft.com/office/powerpoint/2010/main" val="1070341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1D71C52-1000-4E1C-87FC-105CE3B76941}" type="datetimeFigureOut">
              <a:rPr kumimoji="1" lang="ja-JP" altLang="en-US" smtClean="0"/>
              <a:t>2020/3/11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42E7E68-0D32-4D67-8334-DD77D22F4E91}" type="slidenum">
              <a:rPr kumimoji="1" lang="ja-JP" altLang="en-US" smtClean="0"/>
              <a:t>‹#›</a:t>
            </a:fld>
            <a:endParaRPr kumimoji="1" lang="ja-JP" altLang="en-US"/>
          </a:p>
        </p:txBody>
      </p:sp>
    </p:spTree>
    <p:extLst>
      <p:ext uri="{BB962C8B-B14F-4D97-AF65-F5344CB8AC3E}">
        <p14:creationId xmlns:p14="http://schemas.microsoft.com/office/powerpoint/2010/main" val="131469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1D71C52-1000-4E1C-87FC-105CE3B76941}" type="datetimeFigureOut">
              <a:rPr kumimoji="1" lang="ja-JP" altLang="en-US" smtClean="0"/>
              <a:t>2020/3/11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42E7E68-0D32-4D67-8334-DD77D22F4E91}" type="slidenum">
              <a:rPr kumimoji="1" lang="ja-JP" altLang="en-US" smtClean="0"/>
              <a:t>‹#›</a:t>
            </a:fld>
            <a:endParaRPr kumimoji="1" lang="ja-JP" altLang="en-US"/>
          </a:p>
        </p:txBody>
      </p:sp>
    </p:spTree>
    <p:extLst>
      <p:ext uri="{BB962C8B-B14F-4D97-AF65-F5344CB8AC3E}">
        <p14:creationId xmlns:p14="http://schemas.microsoft.com/office/powerpoint/2010/main" val="86017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036716"/>
            <a:ext cx="7886700" cy="2852737"/>
          </a:xfrm>
        </p:spPr>
        <p:txBody>
          <a:bodyPr anchor="b"/>
          <a:lstStyle>
            <a:lvl1pPr algn="ct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3924846"/>
            <a:ext cx="7886700" cy="1500187"/>
          </a:xfrm>
        </p:spPr>
        <p:txBody>
          <a:bodyPr>
            <a:normAutofit/>
          </a:bodyPr>
          <a:lstStyle>
            <a:lvl1pPr marL="0" indent="0" algn="ctr">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1D71C52-1000-4E1C-87FC-105CE3B76941}" type="datetimeFigureOut">
              <a:rPr kumimoji="1" lang="ja-JP" altLang="en-US" smtClean="0"/>
              <a:t>2020/3/11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42E7E68-0D32-4D67-8334-DD77D22F4E91}" type="slidenum">
              <a:rPr kumimoji="1" lang="ja-JP" altLang="en-US" smtClean="0"/>
              <a:t>‹#›</a:t>
            </a:fld>
            <a:endParaRPr kumimoji="1" lang="ja-JP" altLang="en-US"/>
          </a:p>
        </p:txBody>
      </p:sp>
    </p:spTree>
    <p:extLst>
      <p:ext uri="{BB962C8B-B14F-4D97-AF65-F5344CB8AC3E}">
        <p14:creationId xmlns:p14="http://schemas.microsoft.com/office/powerpoint/2010/main" val="1747967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1D71C52-1000-4E1C-87FC-105CE3B76941}" type="datetimeFigureOut">
              <a:rPr kumimoji="1" lang="ja-JP" altLang="en-US" smtClean="0"/>
              <a:t>2020/3/11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42E7E68-0D32-4D67-8334-DD77D22F4E91}" type="slidenum">
              <a:rPr kumimoji="1" lang="ja-JP" altLang="en-US" smtClean="0"/>
              <a:t>‹#›</a:t>
            </a:fld>
            <a:endParaRPr kumimoji="1" lang="ja-JP" altLang="en-US"/>
          </a:p>
        </p:txBody>
      </p:sp>
    </p:spTree>
    <p:extLst>
      <p:ext uri="{BB962C8B-B14F-4D97-AF65-F5344CB8AC3E}">
        <p14:creationId xmlns:p14="http://schemas.microsoft.com/office/powerpoint/2010/main" val="669286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51D71C52-1000-4E1C-87FC-105CE3B76941}" type="datetimeFigureOut">
              <a:rPr kumimoji="1" lang="ja-JP" altLang="en-US" smtClean="0"/>
              <a:t>2020/3/11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42E7E68-0D32-4D67-8334-DD77D22F4E91}" type="slidenum">
              <a:rPr kumimoji="1" lang="ja-JP" altLang="en-US" smtClean="0"/>
              <a:t>‹#›</a:t>
            </a:fld>
            <a:endParaRPr kumimoji="1" lang="ja-JP" altLang="en-US"/>
          </a:p>
        </p:txBody>
      </p:sp>
    </p:spTree>
    <p:extLst>
      <p:ext uri="{BB962C8B-B14F-4D97-AF65-F5344CB8AC3E}">
        <p14:creationId xmlns:p14="http://schemas.microsoft.com/office/powerpoint/2010/main" val="2080431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1D71C52-1000-4E1C-87FC-105CE3B76941}" type="datetimeFigureOut">
              <a:rPr kumimoji="1" lang="ja-JP" altLang="en-US" smtClean="0"/>
              <a:t>2020/3/11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42E7E68-0D32-4D67-8334-DD77D22F4E91}" type="slidenum">
              <a:rPr kumimoji="1" lang="ja-JP" altLang="en-US" smtClean="0"/>
              <a:t>‹#›</a:t>
            </a:fld>
            <a:endParaRPr kumimoji="1" lang="ja-JP" altLang="en-US"/>
          </a:p>
        </p:txBody>
      </p:sp>
      <p:sp>
        <p:nvSpPr>
          <p:cNvPr id="6" name="正方形/長方形 5"/>
          <p:cNvSpPr/>
          <p:nvPr userDrawn="1"/>
        </p:nvSpPr>
        <p:spPr>
          <a:xfrm>
            <a:off x="0" y="-1"/>
            <a:ext cx="9144000" cy="1171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628650" y="0"/>
            <a:ext cx="7886700" cy="1325563"/>
          </a:xfrm>
        </p:spPr>
        <p:txBody>
          <a:bodyPr/>
          <a:lstStyle>
            <a:lvl1pPr>
              <a:defRPr>
                <a:solidFill>
                  <a:schemeClr val="bg1"/>
                </a:solidFill>
                <a:latin typeface="HGS創英角ｺﾞｼｯｸUB" panose="020B0900000000000000" pitchFamily="50" charset="-128"/>
                <a:ea typeface="HGS創英角ｺﾞｼｯｸUB" panose="020B0900000000000000" pitchFamily="50" charset="-128"/>
              </a:defRPr>
            </a:lvl1pPr>
          </a:lstStyle>
          <a:p>
            <a:r>
              <a:rPr lang="ja-JP" altLang="en-US" smtClean="0"/>
              <a:t>マスター タイトルの書式設定</a:t>
            </a:r>
            <a:endParaRPr lang="en-US" dirty="0"/>
          </a:p>
        </p:txBody>
      </p:sp>
    </p:spTree>
    <p:extLst>
      <p:ext uri="{BB962C8B-B14F-4D97-AF65-F5344CB8AC3E}">
        <p14:creationId xmlns:p14="http://schemas.microsoft.com/office/powerpoint/2010/main" val="2711569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D71C52-1000-4E1C-87FC-105CE3B76941}" type="datetimeFigureOut">
              <a:rPr kumimoji="1" lang="ja-JP" altLang="en-US" smtClean="0"/>
              <a:t>2020/3/11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42E7E68-0D32-4D67-8334-DD77D22F4E91}" type="slidenum">
              <a:rPr kumimoji="1" lang="ja-JP" altLang="en-US" smtClean="0"/>
              <a:t>‹#›</a:t>
            </a:fld>
            <a:endParaRPr kumimoji="1" lang="ja-JP" altLang="en-US"/>
          </a:p>
        </p:txBody>
      </p:sp>
    </p:spTree>
    <p:extLst>
      <p:ext uri="{BB962C8B-B14F-4D97-AF65-F5344CB8AC3E}">
        <p14:creationId xmlns:p14="http://schemas.microsoft.com/office/powerpoint/2010/main" val="3151904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51D71C52-1000-4E1C-87FC-105CE3B76941}" type="datetimeFigureOut">
              <a:rPr kumimoji="1" lang="ja-JP" altLang="en-US" smtClean="0"/>
              <a:t>2020/3/11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42E7E68-0D32-4D67-8334-DD77D22F4E91}" type="slidenum">
              <a:rPr kumimoji="1" lang="ja-JP" altLang="en-US" smtClean="0"/>
              <a:t>‹#›</a:t>
            </a:fld>
            <a:endParaRPr kumimoji="1" lang="ja-JP" altLang="en-US"/>
          </a:p>
        </p:txBody>
      </p:sp>
    </p:spTree>
    <p:extLst>
      <p:ext uri="{BB962C8B-B14F-4D97-AF65-F5344CB8AC3E}">
        <p14:creationId xmlns:p14="http://schemas.microsoft.com/office/powerpoint/2010/main" val="3899552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51D71C52-1000-4E1C-87FC-105CE3B76941}" type="datetimeFigureOut">
              <a:rPr kumimoji="1" lang="ja-JP" altLang="en-US" smtClean="0"/>
              <a:t>2020/3/11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42E7E68-0D32-4D67-8334-DD77D22F4E91}" type="slidenum">
              <a:rPr kumimoji="1" lang="ja-JP" altLang="en-US" smtClean="0"/>
              <a:t>‹#›</a:t>
            </a:fld>
            <a:endParaRPr kumimoji="1" lang="ja-JP" altLang="en-US"/>
          </a:p>
        </p:txBody>
      </p:sp>
    </p:spTree>
    <p:extLst>
      <p:ext uri="{BB962C8B-B14F-4D97-AF65-F5344CB8AC3E}">
        <p14:creationId xmlns:p14="http://schemas.microsoft.com/office/powerpoint/2010/main" val="2759967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D71C52-1000-4E1C-87FC-105CE3B76941}" type="datetimeFigureOut">
              <a:rPr kumimoji="1" lang="ja-JP" altLang="en-US" smtClean="0"/>
              <a:t>2020/3/11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2E7E68-0D32-4D67-8334-DD77D22F4E91}" type="slidenum">
              <a:rPr kumimoji="1" lang="ja-JP" altLang="en-US" smtClean="0"/>
              <a:t>‹#›</a:t>
            </a:fld>
            <a:endParaRPr kumimoji="1" lang="ja-JP" altLang="en-US"/>
          </a:p>
        </p:txBody>
      </p:sp>
    </p:spTree>
    <p:extLst>
      <p:ext uri="{BB962C8B-B14F-4D97-AF65-F5344CB8AC3E}">
        <p14:creationId xmlns:p14="http://schemas.microsoft.com/office/powerpoint/2010/main" val="9850783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91.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96.pn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29.png"/><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36.png"/><Relationship Id="rId2" Type="http://schemas.openxmlformats.org/officeDocument/2006/relationships/image" Target="../media/image34.png"/><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0" Type="http://schemas.openxmlformats.org/officeDocument/2006/relationships/image" Target="../media/image35.png"/><Relationship Id="rId4" Type="http://schemas.openxmlformats.org/officeDocument/2006/relationships/image" Target="../media/image6.png"/><Relationship Id="rId9"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43.png"/><Relationship Id="rId1" Type="http://schemas.openxmlformats.org/officeDocument/2006/relationships/slideLayout" Target="../slideLayouts/slideLayout6.xml"/><Relationship Id="rId5" Type="http://schemas.openxmlformats.org/officeDocument/2006/relationships/image" Target="../media/image45.png"/><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6.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10.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sz="8800" b="1" dirty="0" smtClean="0"/>
              <a:t>機械</a:t>
            </a:r>
            <a:r>
              <a:rPr lang="ja-JP" altLang="en-US" sz="8800" b="1" dirty="0"/>
              <a:t>学習</a:t>
            </a:r>
            <a:r>
              <a:rPr lang="ja-JP" altLang="en-US" sz="8800" b="1" dirty="0" smtClean="0"/>
              <a:t>講座</a:t>
            </a:r>
            <a:endParaRPr kumimoji="1" lang="ja-JP" altLang="en-US" sz="8800" b="1" dirty="0"/>
          </a:p>
        </p:txBody>
      </p:sp>
      <p:sp>
        <p:nvSpPr>
          <p:cNvPr id="3" name="サブタイトル 2"/>
          <p:cNvSpPr>
            <a:spLocks noGrp="1"/>
          </p:cNvSpPr>
          <p:nvPr>
            <p:ph type="subTitle" idx="1"/>
          </p:nvPr>
        </p:nvSpPr>
        <p:spPr>
          <a:xfrm>
            <a:off x="1143000" y="4124552"/>
            <a:ext cx="6858000" cy="1655762"/>
          </a:xfrm>
        </p:spPr>
        <p:txBody>
          <a:bodyPr>
            <a:normAutofit/>
          </a:bodyPr>
          <a:lstStyle/>
          <a:p>
            <a:r>
              <a:rPr kumimoji="1" lang="ja-JP" altLang="en-US" sz="3600" dirty="0" smtClean="0"/>
              <a:t>第</a:t>
            </a:r>
            <a:r>
              <a:rPr lang="en-US" altLang="ja-JP" sz="3600" dirty="0">
                <a:latin typeface="+mn-ea"/>
              </a:rPr>
              <a:t>2</a:t>
            </a:r>
            <a:r>
              <a:rPr kumimoji="1" lang="ja-JP" altLang="en-US" sz="3600" dirty="0" smtClean="0"/>
              <a:t>回 線形</a:t>
            </a:r>
            <a:r>
              <a:rPr lang="ja-JP" altLang="en-US" sz="3600" dirty="0" smtClean="0"/>
              <a:t>分類</a:t>
            </a:r>
            <a:r>
              <a:rPr kumimoji="1" lang="ja-JP" altLang="en-US" sz="3600" dirty="0" smtClean="0"/>
              <a:t>問題の学習</a:t>
            </a:r>
            <a:endParaRPr kumimoji="1" lang="ja-JP" altLang="en-US" sz="3600" dirty="0"/>
          </a:p>
        </p:txBody>
      </p:sp>
    </p:spTree>
    <p:extLst>
      <p:ext uri="{BB962C8B-B14F-4D97-AF65-F5344CB8AC3E}">
        <p14:creationId xmlns:p14="http://schemas.microsoft.com/office/powerpoint/2010/main" val="69162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学習データの表示</a:t>
            </a:r>
            <a:endParaRPr kumimoji="1" lang="ja-JP" altLang="en-US" dirty="0"/>
          </a:p>
        </p:txBody>
      </p:sp>
      <p:sp>
        <p:nvSpPr>
          <p:cNvPr id="3" name="テキスト ボックス 2"/>
          <p:cNvSpPr txBox="1"/>
          <p:nvPr/>
        </p:nvSpPr>
        <p:spPr>
          <a:xfrm>
            <a:off x="180283" y="1388885"/>
            <a:ext cx="5929828" cy="523220"/>
          </a:xfrm>
          <a:prstGeom prst="rect">
            <a:avLst/>
          </a:prstGeom>
          <a:noFill/>
        </p:spPr>
        <p:txBody>
          <a:bodyPr wrap="none" rtlCol="0">
            <a:spAutoFit/>
          </a:bodyPr>
          <a:lstStyle/>
          <a:p>
            <a:r>
              <a:rPr kumimoji="1" lang="ja-JP" altLang="en-US" sz="2800" dirty="0" smtClean="0"/>
              <a:t>カラーマップを使って色分けを行う</a:t>
            </a:r>
            <a:endParaRPr kumimoji="1" lang="ja-JP" altLang="en-US" sz="2800" dirty="0"/>
          </a:p>
        </p:txBody>
      </p:sp>
      <p:pic>
        <p:nvPicPr>
          <p:cNvPr id="1026" name="Picture 2" descr="https://okaimono.0o0o.org/blog/wp-content/uploads/2019/01/mpl-cmap2-652x102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817" y="2030815"/>
            <a:ext cx="2986670" cy="46907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okaimono.0o0o.org/blog/wp-content/uploads/2019/01/mpl-cmap3.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617" b="38710"/>
          <a:stretch/>
        </p:blipFill>
        <p:spPr bwMode="auto">
          <a:xfrm>
            <a:off x="6321382" y="2063649"/>
            <a:ext cx="2770366" cy="1681537"/>
          </a:xfrm>
          <a:prstGeom prst="rect">
            <a:avLst/>
          </a:prstGeom>
          <a:noFill/>
          <a:extLst>
            <a:ext uri="{909E8E84-426E-40DD-AFC4-6F175D3DCCD1}">
              <a14:hiddenFill xmlns:a14="http://schemas.microsoft.com/office/drawing/2010/main">
                <a:solidFill>
                  <a:srgbClr val="FFFFFF"/>
                </a:solidFill>
              </a14:hiddenFill>
            </a:ext>
          </a:extLst>
        </p:spPr>
      </p:pic>
      <p:pic>
        <p:nvPicPr>
          <p:cNvPr id="4" name="図 3"/>
          <p:cNvPicPr>
            <a:picLocks noChangeAspect="1"/>
          </p:cNvPicPr>
          <p:nvPr/>
        </p:nvPicPr>
        <p:blipFill rotWithShape="1">
          <a:blip r:embed="rId4"/>
          <a:srcRect l="13289" t="12082" r="56944" b="11577"/>
          <a:stretch/>
        </p:blipFill>
        <p:spPr>
          <a:xfrm>
            <a:off x="3145197" y="2086204"/>
            <a:ext cx="3176185" cy="4579944"/>
          </a:xfrm>
          <a:prstGeom prst="rect">
            <a:avLst/>
          </a:prstGeom>
        </p:spPr>
      </p:pic>
    </p:spTree>
    <p:extLst>
      <p:ext uri="{BB962C8B-B14F-4D97-AF65-F5344CB8AC3E}">
        <p14:creationId xmlns:p14="http://schemas.microsoft.com/office/powerpoint/2010/main" val="3426255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2237314" y="3270776"/>
            <a:ext cx="5092548" cy="584775"/>
          </a:xfrm>
          <a:prstGeom prst="rect">
            <a:avLst/>
          </a:prstGeom>
          <a:noFill/>
        </p:spPr>
        <p:txBody>
          <a:bodyPr wrap="none" rtlCol="0">
            <a:spAutoFit/>
          </a:bodyPr>
          <a:lstStyle/>
          <a:p>
            <a:r>
              <a:rPr lang="ja-JP" altLang="en-US" sz="3200" b="1" dirty="0"/>
              <a:t>順伝播 </a:t>
            </a:r>
            <a:r>
              <a:rPr lang="en-US" altLang="ja-JP" sz="3200" b="1" dirty="0"/>
              <a:t>Forward propagation</a:t>
            </a:r>
            <a:endParaRPr lang="ja-JP" altLang="en-US" sz="3200" b="1" dirty="0"/>
          </a:p>
        </p:txBody>
      </p:sp>
      <p:sp>
        <p:nvSpPr>
          <p:cNvPr id="4" name="テキスト ボックス 3"/>
          <p:cNvSpPr txBox="1"/>
          <p:nvPr/>
        </p:nvSpPr>
        <p:spPr>
          <a:xfrm>
            <a:off x="2113402" y="4691975"/>
            <a:ext cx="5340373" cy="584775"/>
          </a:xfrm>
          <a:prstGeom prst="rect">
            <a:avLst/>
          </a:prstGeom>
          <a:noFill/>
        </p:spPr>
        <p:txBody>
          <a:bodyPr wrap="none" rtlCol="0">
            <a:spAutoFit/>
          </a:bodyPr>
          <a:lstStyle/>
          <a:p>
            <a:r>
              <a:rPr lang="ja-JP" altLang="en-US" sz="3200" b="1" dirty="0"/>
              <a:t>逆伝播 </a:t>
            </a:r>
            <a:r>
              <a:rPr lang="en-US" altLang="ja-JP" sz="3200" b="1" dirty="0"/>
              <a:t>Backward propagation</a:t>
            </a:r>
            <a:endParaRPr lang="ja-JP" altLang="en-US" sz="3200" b="1" dirty="0"/>
          </a:p>
        </p:txBody>
      </p:sp>
      <mc:AlternateContent xmlns:mc="http://schemas.openxmlformats.org/markup-compatibility/2006" xmlns:a14="http://schemas.microsoft.com/office/drawing/2010/main">
        <mc:Choice Requires="a14">
          <p:sp>
            <p:nvSpPr>
              <p:cNvPr id="5" name="テキスト ボックス 4"/>
              <p:cNvSpPr txBox="1"/>
              <p:nvPr/>
            </p:nvSpPr>
            <p:spPr>
              <a:xfrm>
                <a:off x="2825328" y="4012153"/>
                <a:ext cx="3996992" cy="523220"/>
              </a:xfrm>
              <a:prstGeom prst="rect">
                <a:avLst/>
              </a:prstGeom>
              <a:noFill/>
            </p:spPr>
            <p:txBody>
              <a:bodyPr wrap="none" rtlCol="0">
                <a:spAutoFit/>
              </a:bodyPr>
              <a:lstStyle/>
              <a:p>
                <a14:m>
                  <m:oMath xmlns:m="http://schemas.openxmlformats.org/officeDocument/2006/math">
                    <m:r>
                      <a:rPr lang="en-US" altLang="ja-JP" sz="2800" i="1">
                        <a:latin typeface="Cambria Math" panose="02040503050406030204" pitchFamily="18" charset="0"/>
                      </a:rPr>
                      <m:t>𝑊</m:t>
                    </m:r>
                  </m:oMath>
                </a14:m>
                <a:r>
                  <a:rPr lang="ja-JP" altLang="en-US" sz="2800" dirty="0"/>
                  <a:t>を使って出力</a:t>
                </a:r>
                <a14:m>
                  <m:oMath xmlns:m="http://schemas.openxmlformats.org/officeDocument/2006/math">
                    <m:r>
                      <a:rPr lang="en-US" altLang="ja-JP" sz="2800" i="1">
                        <a:latin typeface="Cambria Math" panose="02040503050406030204" pitchFamily="18" charset="0"/>
                      </a:rPr>
                      <m:t>𝑌</m:t>
                    </m:r>
                  </m:oMath>
                </a14:m>
                <a:r>
                  <a:rPr lang="ja-JP" altLang="en-US" sz="2800" dirty="0"/>
                  <a:t>の計算</a:t>
                </a:r>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2825328" y="4012153"/>
                <a:ext cx="3996992" cy="523220"/>
              </a:xfrm>
              <a:prstGeom prst="rect">
                <a:avLst/>
              </a:prstGeom>
              <a:blipFill>
                <a:blip r:embed="rId2"/>
                <a:stretch>
                  <a:fillRect t="-10465" r="-1829" b="-325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p:cNvSpPr txBox="1"/>
              <p:nvPr/>
            </p:nvSpPr>
            <p:spPr>
              <a:xfrm>
                <a:off x="1713741" y="5433352"/>
                <a:ext cx="6139694" cy="523220"/>
              </a:xfrm>
              <a:prstGeom prst="rect">
                <a:avLst/>
              </a:prstGeom>
              <a:noFill/>
            </p:spPr>
            <p:txBody>
              <a:bodyPr wrap="none" rtlCol="0">
                <a:spAutoFit/>
              </a:bodyPr>
              <a:lstStyle/>
              <a:p>
                <a14:m>
                  <m:oMath xmlns:m="http://schemas.openxmlformats.org/officeDocument/2006/math">
                    <m:r>
                      <m:rPr>
                        <m:sty m:val="p"/>
                      </m:rPr>
                      <a:rPr lang="en-US" altLang="ja-JP" sz="2800" i="1" smtClean="0">
                        <a:latin typeface="Cambria Math" panose="02040503050406030204" pitchFamily="18" charset="0"/>
                      </a:rPr>
                      <m:t>Y</m:t>
                    </m:r>
                  </m:oMath>
                </a14:m>
                <a:r>
                  <a:rPr lang="ja-JP" altLang="en-US" sz="2800" dirty="0"/>
                  <a:t>と</a:t>
                </a:r>
                <a14:m>
                  <m:oMath xmlns:m="http://schemas.openxmlformats.org/officeDocument/2006/math">
                    <m:r>
                      <a:rPr lang="en-US" altLang="ja-JP" sz="2800" i="1">
                        <a:latin typeface="Cambria Math" panose="02040503050406030204" pitchFamily="18" charset="0"/>
                      </a:rPr>
                      <m:t>𝑇</m:t>
                    </m:r>
                  </m:oMath>
                </a14:m>
                <a:r>
                  <a:rPr lang="ja-JP" altLang="en-US" sz="2800" dirty="0" smtClean="0">
                    <a:latin typeface="Cambria Math" panose="02040503050406030204" pitchFamily="18" charset="0"/>
                  </a:rPr>
                  <a:t>がどれだけ離れているか評価</a:t>
                </a:r>
                <a:r>
                  <a:rPr lang="en-US" altLang="ja-JP" sz="2800" dirty="0" smtClean="0">
                    <a:latin typeface="+mn-ea"/>
                  </a:rPr>
                  <a:t>(E)</a:t>
                </a:r>
                <a:endParaRPr lang="ja-JP" altLang="en-US" sz="2800" dirty="0">
                  <a:latin typeface="+mn-ea"/>
                </a:endParaRPr>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713741" y="5433352"/>
                <a:ext cx="6139694" cy="523220"/>
              </a:xfrm>
              <a:prstGeom prst="rect">
                <a:avLst/>
              </a:prstGeom>
              <a:blipFill>
                <a:blip r:embed="rId3"/>
                <a:stretch>
                  <a:fillRect t="-10465" r="-596" b="-325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p:cNvSpPr txBox="1"/>
              <p:nvPr/>
            </p:nvSpPr>
            <p:spPr>
              <a:xfrm>
                <a:off x="2825712" y="6113176"/>
                <a:ext cx="3996222" cy="523220"/>
              </a:xfrm>
              <a:prstGeom prst="rect">
                <a:avLst/>
              </a:prstGeom>
              <a:noFill/>
            </p:spPr>
            <p:txBody>
              <a:bodyPr wrap="none" rtlCol="0">
                <a:spAutoFit/>
              </a:bodyPr>
              <a:lstStyle/>
              <a:p>
                <a14:m>
                  <m:oMath xmlns:m="http://schemas.openxmlformats.org/officeDocument/2006/math">
                    <m:r>
                      <a:rPr lang="en-US" altLang="ja-JP" sz="2800" i="1">
                        <a:latin typeface="Cambria Math" panose="02040503050406030204" pitchFamily="18" charset="0"/>
                      </a:rPr>
                      <m:t>𝐸</m:t>
                    </m:r>
                    <m:r>
                      <a:rPr lang="ja-JP" altLang="en-US" sz="2800" i="1">
                        <a:latin typeface="Cambria Math" panose="02040503050406030204" pitchFamily="18" charset="0"/>
                      </a:rPr>
                      <m:t>を</m:t>
                    </m:r>
                  </m:oMath>
                </a14:m>
                <a:r>
                  <a:rPr lang="ja-JP" altLang="en-US" sz="2800" dirty="0"/>
                  <a:t>使って重</a:t>
                </a:r>
                <a14:m>
                  <m:oMath xmlns:m="http://schemas.openxmlformats.org/officeDocument/2006/math">
                    <m:r>
                      <a:rPr lang="ja-JP" altLang="en-US" sz="2800" dirty="0">
                        <a:latin typeface="Cambria Math" panose="02040503050406030204" pitchFamily="18" charset="0"/>
                      </a:rPr>
                      <m:t>み</m:t>
                    </m:r>
                    <m:r>
                      <a:rPr lang="en-US" altLang="ja-JP" sz="2800" i="1">
                        <a:latin typeface="Cambria Math" panose="02040503050406030204" pitchFamily="18" charset="0"/>
                      </a:rPr>
                      <m:t>𝑊</m:t>
                    </m:r>
                  </m:oMath>
                </a14:m>
                <a:r>
                  <a:rPr lang="ja-JP" altLang="en-US" sz="2800" dirty="0"/>
                  <a:t>の更新</a:t>
                </a:r>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2825712" y="6113176"/>
                <a:ext cx="3996222" cy="523220"/>
              </a:xfrm>
              <a:prstGeom prst="rect">
                <a:avLst/>
              </a:prstGeom>
              <a:blipFill>
                <a:blip r:embed="rId4"/>
                <a:stretch>
                  <a:fillRect t="-11628" r="-1832" b="-32558"/>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r>
              <a:rPr lang="ja-JP" altLang="en-US" dirty="0" smtClean="0"/>
              <a:t>学習の詳しい過程</a:t>
            </a:r>
            <a:endParaRPr kumimoji="1" lang="ja-JP" altLang="en-US" dirty="0"/>
          </a:p>
        </p:txBody>
      </p:sp>
      <p:sp>
        <p:nvSpPr>
          <p:cNvPr id="8" name="テキスト ボックス 7"/>
          <p:cNvSpPr txBox="1"/>
          <p:nvPr/>
        </p:nvSpPr>
        <p:spPr>
          <a:xfrm>
            <a:off x="688810" y="2553352"/>
            <a:ext cx="3940374" cy="523220"/>
          </a:xfrm>
          <a:prstGeom prst="rect">
            <a:avLst/>
          </a:prstGeom>
          <a:noFill/>
        </p:spPr>
        <p:txBody>
          <a:bodyPr wrap="none" rtlCol="0">
            <a:spAutoFit/>
          </a:bodyPr>
          <a:lstStyle/>
          <a:p>
            <a:r>
              <a:rPr lang="en-US" altLang="ja-JP" sz="2800" dirty="0"/>
              <a:t>iteration</a:t>
            </a:r>
            <a:r>
              <a:rPr lang="ja-JP" altLang="en-US" sz="2800" dirty="0"/>
              <a:t>数だけ繰り返す</a:t>
            </a:r>
          </a:p>
        </p:txBody>
      </p:sp>
      <mc:AlternateContent xmlns:mc="http://schemas.openxmlformats.org/markup-compatibility/2006" xmlns:a14="http://schemas.microsoft.com/office/drawing/2010/main">
        <mc:Choice Requires="a14">
          <p:sp>
            <p:nvSpPr>
              <p:cNvPr id="9" name="テキスト ボックス 8"/>
              <p:cNvSpPr txBox="1"/>
              <p:nvPr/>
            </p:nvSpPr>
            <p:spPr>
              <a:xfrm>
                <a:off x="688810" y="1900379"/>
                <a:ext cx="3053656" cy="523220"/>
              </a:xfrm>
              <a:prstGeom prst="rect">
                <a:avLst/>
              </a:prstGeom>
              <a:noFill/>
            </p:spPr>
            <p:txBody>
              <a:bodyPr wrap="none" rtlCol="0">
                <a:spAutoFit/>
              </a:bodyPr>
              <a:lstStyle/>
              <a:p>
                <a14:m>
                  <m:oMath xmlns:m="http://schemas.openxmlformats.org/officeDocument/2006/math">
                    <m:r>
                      <a:rPr lang="en-US" altLang="ja-JP" sz="2800" i="1">
                        <a:latin typeface="Cambria Math" panose="02040503050406030204" pitchFamily="18" charset="0"/>
                      </a:rPr>
                      <m:t>𝑊</m:t>
                    </m:r>
                  </m:oMath>
                </a14:m>
                <a:r>
                  <a:rPr lang="ja-JP" altLang="en-US" sz="2800" dirty="0"/>
                  <a:t>の初期値を設定</a:t>
                </a:r>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688810" y="1900379"/>
                <a:ext cx="3053656" cy="523220"/>
              </a:xfrm>
              <a:prstGeom prst="rect">
                <a:avLst/>
              </a:prstGeom>
              <a:blipFill>
                <a:blip r:embed="rId5"/>
                <a:stretch>
                  <a:fillRect t="-11628" r="-2595" b="-32558"/>
                </a:stretch>
              </a:blipFill>
            </p:spPr>
            <p:txBody>
              <a:bodyPr/>
              <a:lstStyle/>
              <a:p>
                <a:r>
                  <a:rPr lang="ja-JP" altLang="en-US">
                    <a:noFill/>
                  </a:rPr>
                  <a:t> </a:t>
                </a:r>
              </a:p>
            </p:txBody>
          </p:sp>
        </mc:Fallback>
      </mc:AlternateContent>
      <p:sp>
        <p:nvSpPr>
          <p:cNvPr id="10" name="右カーブ矢印 9"/>
          <p:cNvSpPr/>
          <p:nvPr/>
        </p:nvSpPr>
        <p:spPr>
          <a:xfrm>
            <a:off x="993741" y="3483003"/>
            <a:ext cx="720000" cy="28800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solidFill>
                <a:schemeClr val="tx1"/>
              </a:solidFill>
            </a:endParaRPr>
          </a:p>
        </p:txBody>
      </p:sp>
      <p:sp>
        <p:nvSpPr>
          <p:cNvPr id="11" name="左カーブ矢印 10"/>
          <p:cNvSpPr/>
          <p:nvPr/>
        </p:nvSpPr>
        <p:spPr>
          <a:xfrm flipV="1">
            <a:off x="7652295" y="3483003"/>
            <a:ext cx="720000" cy="28800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solidFill>
                <a:schemeClr val="tx1"/>
              </a:solidFill>
            </a:endParaRPr>
          </a:p>
        </p:txBody>
      </p:sp>
    </p:spTree>
    <p:extLst>
      <p:ext uri="{BB962C8B-B14F-4D97-AF65-F5344CB8AC3E}">
        <p14:creationId xmlns:p14="http://schemas.microsoft.com/office/powerpoint/2010/main" val="24557731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重み</a:t>
            </a:r>
            <a:r>
              <a:rPr kumimoji="1" lang="en-US" altLang="ja-JP" dirty="0" smtClean="0"/>
              <a:t>w</a:t>
            </a:r>
            <a:r>
              <a:rPr kumimoji="1" lang="ja-JP" altLang="en-US" dirty="0" smtClean="0"/>
              <a:t>の変化のさせ方</a:t>
            </a:r>
            <a:endParaRPr kumimoji="1" lang="ja-JP" altLang="en-US" dirty="0"/>
          </a:p>
        </p:txBody>
      </p:sp>
      <mc:AlternateContent xmlns:mc="http://schemas.openxmlformats.org/markup-compatibility/2006" xmlns:a14="http://schemas.microsoft.com/office/drawing/2010/main">
        <mc:Choice Requires="a14">
          <p:sp>
            <p:nvSpPr>
              <p:cNvPr id="4" name="テキスト ボックス 3"/>
              <p:cNvSpPr txBox="1"/>
              <p:nvPr/>
            </p:nvSpPr>
            <p:spPr>
              <a:xfrm>
                <a:off x="167585" y="1597009"/>
                <a:ext cx="8415124" cy="461665"/>
              </a:xfrm>
              <a:prstGeom prst="rect">
                <a:avLst/>
              </a:prstGeom>
              <a:noFill/>
            </p:spPr>
            <p:txBody>
              <a:bodyPr wrap="none" rtlCol="0">
                <a:spAutoFit/>
              </a:bodyPr>
              <a:lstStyle/>
              <a:p>
                <a:r>
                  <a:rPr lang="ja-JP" altLang="en-US" sz="2400" dirty="0" smtClean="0"/>
                  <a:t>正解データ</a:t>
                </a:r>
                <a14:m>
                  <m:oMath xmlns:m="http://schemas.openxmlformats.org/officeDocument/2006/math">
                    <m:r>
                      <a:rPr lang="en-US" altLang="ja-JP" sz="2400" i="1">
                        <a:latin typeface="Cambria Math" panose="02040503050406030204" pitchFamily="18" charset="0"/>
                      </a:rPr>
                      <m:t>𝑇</m:t>
                    </m:r>
                  </m:oMath>
                </a14:m>
                <a:r>
                  <a:rPr lang="ja-JP" altLang="en-US" sz="2400" dirty="0"/>
                  <a:t>と出力</a:t>
                </a:r>
                <a14:m>
                  <m:oMath xmlns:m="http://schemas.openxmlformats.org/officeDocument/2006/math">
                    <m:r>
                      <a:rPr lang="en-US" altLang="ja-JP" sz="2400" i="1">
                        <a:latin typeface="Cambria Math" panose="02040503050406030204" pitchFamily="18" charset="0"/>
                      </a:rPr>
                      <m:t>𝑌</m:t>
                    </m:r>
                  </m:oMath>
                </a14:m>
                <a:r>
                  <a:rPr lang="ja-JP" altLang="en-US" sz="2400" dirty="0"/>
                  <a:t>がどれほど離れているかを評価する</a:t>
                </a:r>
                <a14:m>
                  <m:oMath xmlns:m="http://schemas.openxmlformats.org/officeDocument/2006/math">
                    <m:r>
                      <a:rPr lang="en-US" altLang="ja-JP" sz="2400" b="0" i="0" smtClean="0">
                        <a:latin typeface="Cambria Math" panose="02040503050406030204" pitchFamily="18" charset="0"/>
                      </a:rPr>
                      <m:t>(</m:t>
                    </m:r>
                    <m:r>
                      <a:rPr lang="en-US" altLang="ja-JP" sz="2400" b="0" i="1" smtClean="0">
                        <a:latin typeface="Cambria Math" panose="02040503050406030204" pitchFamily="18" charset="0"/>
                      </a:rPr>
                      <m:t>𝐸</m:t>
                    </m:r>
                    <m:r>
                      <a:rPr lang="en-US" altLang="ja-JP" sz="2400" b="0" i="1" smtClean="0">
                        <a:latin typeface="Cambria Math" panose="02040503050406030204" pitchFamily="18" charset="0"/>
                      </a:rPr>
                      <m:t>)</m:t>
                    </m:r>
                  </m:oMath>
                </a14:m>
                <a:endParaRPr lang="en-US" altLang="ja-JP" sz="2400" dirty="0"/>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167585" y="1597009"/>
                <a:ext cx="8415124" cy="461665"/>
              </a:xfrm>
              <a:prstGeom prst="rect">
                <a:avLst/>
              </a:prstGeom>
              <a:blipFill>
                <a:blip r:embed="rId2"/>
                <a:stretch>
                  <a:fillRect l="-1086" t="-10526" b="-28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p:cNvSpPr txBox="1"/>
              <p:nvPr/>
            </p:nvSpPr>
            <p:spPr>
              <a:xfrm>
                <a:off x="1446172" y="2500576"/>
                <a:ext cx="5925084" cy="461665"/>
              </a:xfrm>
              <a:prstGeom prst="rect">
                <a:avLst/>
              </a:prstGeom>
              <a:noFill/>
            </p:spPr>
            <p:txBody>
              <a:bodyPr wrap="none" rtlCol="0">
                <a:spAutoFit/>
              </a:bodyPr>
              <a:lstStyle/>
              <a:p>
                <a:r>
                  <a:rPr lang="ja-JP" altLang="en-US" sz="2400" dirty="0" smtClean="0"/>
                  <a:t>損失</a:t>
                </a:r>
                <a14:m>
                  <m:oMath xmlns:m="http://schemas.openxmlformats.org/officeDocument/2006/math">
                    <m:r>
                      <a:rPr lang="en-US" altLang="ja-JP" sz="2400" i="1">
                        <a:latin typeface="Cambria Math" panose="02040503050406030204" pitchFamily="18" charset="0"/>
                      </a:rPr>
                      <m:t>𝐸</m:t>
                    </m:r>
                  </m:oMath>
                </a14:m>
                <a:r>
                  <a:rPr lang="ja-JP" altLang="en-US" sz="2400" dirty="0" smtClean="0"/>
                  <a:t>を</a:t>
                </a:r>
                <a14:m>
                  <m:oMath xmlns:m="http://schemas.openxmlformats.org/officeDocument/2006/math">
                    <m:r>
                      <a:rPr lang="en-US" altLang="ja-JP" sz="2400" b="0" i="1" dirty="0" smtClean="0">
                        <a:latin typeface="Cambria Math" panose="02040503050406030204" pitchFamily="18" charset="0"/>
                      </a:rPr>
                      <m:t>𝑊</m:t>
                    </m:r>
                  </m:oMath>
                </a14:m>
                <a:r>
                  <a:rPr lang="ja-JP" altLang="en-US" sz="2400" dirty="0" smtClean="0"/>
                  <a:t>で</a:t>
                </a:r>
                <a:r>
                  <a:rPr lang="ja-JP" altLang="en-US" sz="2400" dirty="0" err="1"/>
                  <a:t>偏</a:t>
                </a:r>
                <a:r>
                  <a:rPr lang="ja-JP" altLang="en-US" sz="2400" dirty="0"/>
                  <a:t>微分することで勾配を得る</a:t>
                </a:r>
                <a:endParaRPr lang="en-US" altLang="ja-JP" sz="2400"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1446172" y="2500576"/>
                <a:ext cx="5925084" cy="461665"/>
              </a:xfrm>
              <a:prstGeom prst="rect">
                <a:avLst/>
              </a:prstGeom>
              <a:blipFill>
                <a:blip r:embed="rId3"/>
                <a:stretch>
                  <a:fillRect l="-1543" t="-10526" r="-617" b="-28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p:cNvSpPr txBox="1"/>
              <p:nvPr/>
            </p:nvSpPr>
            <p:spPr>
              <a:xfrm>
                <a:off x="733738" y="3404143"/>
                <a:ext cx="7743658" cy="461665"/>
              </a:xfrm>
              <a:prstGeom prst="rect">
                <a:avLst/>
              </a:prstGeom>
              <a:noFill/>
            </p:spPr>
            <p:txBody>
              <a:bodyPr wrap="none" rtlCol="0">
                <a:spAutoFit/>
              </a:bodyPr>
              <a:lstStyle/>
              <a:p>
                <a:r>
                  <a:rPr lang="ja-JP" altLang="en-US" sz="2400" dirty="0" smtClean="0"/>
                  <a:t>勾配を使って損失</a:t>
                </a:r>
                <a14:m>
                  <m:oMath xmlns:m="http://schemas.openxmlformats.org/officeDocument/2006/math">
                    <m:r>
                      <m:rPr>
                        <m:sty m:val="p"/>
                      </m:rPr>
                      <a:rPr lang="en-US" altLang="ja-JP" sz="2400">
                        <a:latin typeface="Cambria Math" panose="02040503050406030204" pitchFamily="18" charset="0"/>
                      </a:rPr>
                      <m:t>E</m:t>
                    </m:r>
                  </m:oMath>
                </a14:m>
                <a:r>
                  <a:rPr lang="ja-JP" altLang="en-US" sz="2400" dirty="0"/>
                  <a:t>が最小になるよう</a:t>
                </a:r>
                <a:r>
                  <a:rPr lang="ja-JP" altLang="en-US" sz="2400" dirty="0" smtClean="0"/>
                  <a:t>に</a:t>
                </a:r>
                <a14:m>
                  <m:oMath xmlns:m="http://schemas.openxmlformats.org/officeDocument/2006/math">
                    <m:r>
                      <a:rPr lang="en-US" altLang="ja-JP" sz="2400" b="0" i="1" smtClean="0">
                        <a:latin typeface="Cambria Math" panose="02040503050406030204" pitchFamily="18" charset="0"/>
                      </a:rPr>
                      <m:t>𝑊</m:t>
                    </m:r>
                  </m:oMath>
                </a14:m>
                <a:r>
                  <a:rPr lang="ja-JP" altLang="en-US" sz="2400" dirty="0" smtClean="0"/>
                  <a:t>を</a:t>
                </a:r>
                <a:r>
                  <a:rPr lang="ja-JP" altLang="en-US" sz="2400" dirty="0"/>
                  <a:t>変化させる</a:t>
                </a:r>
                <a:endParaRPr lang="en-US" altLang="ja-JP" sz="2400"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733738" y="3404143"/>
                <a:ext cx="7743658" cy="461665"/>
              </a:xfrm>
              <a:prstGeom prst="rect">
                <a:avLst/>
              </a:prstGeom>
              <a:blipFill>
                <a:blip r:embed="rId4"/>
                <a:stretch>
                  <a:fillRect l="-1180" t="-10526" r="-236" b="-28947"/>
                </a:stretch>
              </a:blipFill>
            </p:spPr>
            <p:txBody>
              <a:bodyPr/>
              <a:lstStyle/>
              <a:p>
                <a:r>
                  <a:rPr lang="ja-JP" altLang="en-US">
                    <a:noFill/>
                  </a:rPr>
                  <a:t> </a:t>
                </a:r>
              </a:p>
            </p:txBody>
          </p:sp>
        </mc:Fallback>
      </mc:AlternateContent>
      <p:cxnSp>
        <p:nvCxnSpPr>
          <p:cNvPr id="9" name="直線矢印コネクタ 8"/>
          <p:cNvCxnSpPr/>
          <p:nvPr/>
        </p:nvCxnSpPr>
        <p:spPr>
          <a:xfrm>
            <a:off x="4375147" y="2009625"/>
            <a:ext cx="0" cy="5400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4375147" y="2913192"/>
            <a:ext cx="0" cy="5400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テキスト ボックス 10"/>
              <p:cNvSpPr txBox="1"/>
              <p:nvPr/>
            </p:nvSpPr>
            <p:spPr>
              <a:xfrm>
                <a:off x="839594" y="4912897"/>
                <a:ext cx="3127010" cy="461665"/>
              </a:xfrm>
              <a:prstGeom prst="rect">
                <a:avLst/>
              </a:prstGeom>
              <a:noFill/>
            </p:spPr>
            <p:txBody>
              <a:bodyPr wrap="none" rtlCol="0">
                <a:spAutoFit/>
              </a:bodyPr>
              <a:lstStyle/>
              <a:p>
                <a:r>
                  <a:rPr lang="ja-JP" altLang="en-US" sz="2400" u="sng" dirty="0" smtClean="0"/>
                  <a:t>損失</a:t>
                </a:r>
                <a14:m>
                  <m:oMath xmlns:m="http://schemas.openxmlformats.org/officeDocument/2006/math">
                    <m:r>
                      <m:rPr>
                        <m:sty m:val="p"/>
                      </m:rPr>
                      <a:rPr lang="en-US" altLang="ja-JP" sz="2400" i="0" u="sng">
                        <a:latin typeface="Cambria Math" panose="02040503050406030204" pitchFamily="18" charset="0"/>
                      </a:rPr>
                      <m:t>E</m:t>
                    </m:r>
                  </m:oMath>
                </a14:m>
                <a:r>
                  <a:rPr lang="ja-JP" altLang="en-US" sz="2400" u="sng" dirty="0" smtClean="0"/>
                  <a:t>と重み</a:t>
                </a:r>
                <a14:m>
                  <m:oMath xmlns:m="http://schemas.openxmlformats.org/officeDocument/2006/math">
                    <m:r>
                      <a:rPr lang="en-US" altLang="ja-JP" sz="2400" b="0" i="1" u="sng" smtClean="0">
                        <a:latin typeface="Cambria Math" panose="02040503050406030204" pitchFamily="18" charset="0"/>
                      </a:rPr>
                      <m:t>𝑊</m:t>
                    </m:r>
                  </m:oMath>
                </a14:m>
                <a:r>
                  <a:rPr lang="ja-JP" altLang="en-US" sz="2400" u="sng" dirty="0" smtClean="0"/>
                  <a:t>の関係</a:t>
                </a:r>
                <a:endParaRPr lang="en-US" altLang="ja-JP" sz="2400" u="sng"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839594" y="4912897"/>
                <a:ext cx="3127010" cy="461665"/>
              </a:xfrm>
              <a:prstGeom prst="rect">
                <a:avLst/>
              </a:prstGeom>
              <a:blipFill>
                <a:blip r:embed="rId5"/>
                <a:stretch>
                  <a:fillRect l="-3119" t="-10526" r="-1949" b="-28947"/>
                </a:stretch>
              </a:blipFill>
            </p:spPr>
            <p:txBody>
              <a:bodyPr/>
              <a:lstStyle/>
              <a:p>
                <a:r>
                  <a:rPr lang="ja-JP" altLang="en-US">
                    <a:noFill/>
                  </a:rPr>
                  <a:t> </a:t>
                </a:r>
              </a:p>
            </p:txBody>
          </p:sp>
        </mc:Fallback>
      </mc:AlternateContent>
      <p:pic>
        <p:nvPicPr>
          <p:cNvPr id="3" name="図 2"/>
          <p:cNvPicPr>
            <a:picLocks noChangeAspect="1"/>
          </p:cNvPicPr>
          <p:nvPr/>
        </p:nvPicPr>
        <p:blipFill rotWithShape="1">
          <a:blip r:embed="rId6"/>
          <a:srcRect l="22592" t="27768" r="24900" b="8304"/>
          <a:stretch/>
        </p:blipFill>
        <p:spPr>
          <a:xfrm>
            <a:off x="4572000" y="3954829"/>
            <a:ext cx="3671075" cy="2512896"/>
          </a:xfrm>
          <a:prstGeom prst="rect">
            <a:avLst/>
          </a:prstGeom>
        </p:spPr>
      </p:pic>
    </p:spTree>
    <p:extLst>
      <p:ext uri="{BB962C8B-B14F-4D97-AF65-F5344CB8AC3E}">
        <p14:creationId xmlns:p14="http://schemas.microsoft.com/office/powerpoint/2010/main" val="27732659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重み</a:t>
            </a:r>
            <a:r>
              <a:rPr lang="en-US" altLang="ja-JP" dirty="0" smtClean="0"/>
              <a:t>w</a:t>
            </a:r>
            <a:r>
              <a:rPr lang="ja-JP" altLang="en-US" dirty="0" smtClean="0"/>
              <a:t>の変化のさせ方</a:t>
            </a:r>
            <a:endParaRPr kumimoji="1" lang="ja-JP" altLang="en-US" dirty="0"/>
          </a:p>
        </p:txBody>
      </p:sp>
      <mc:AlternateContent xmlns:mc="http://schemas.openxmlformats.org/markup-compatibility/2006" xmlns:a14="http://schemas.microsoft.com/office/drawing/2010/main">
        <mc:Choice Requires="a14">
          <p:sp>
            <p:nvSpPr>
              <p:cNvPr id="3" name="テキスト ボックス 2"/>
              <p:cNvSpPr txBox="1"/>
              <p:nvPr/>
            </p:nvSpPr>
            <p:spPr>
              <a:xfrm>
                <a:off x="287109" y="2141445"/>
                <a:ext cx="8569782" cy="461665"/>
              </a:xfrm>
              <a:prstGeom prst="rect">
                <a:avLst/>
              </a:prstGeom>
              <a:noFill/>
            </p:spPr>
            <p:txBody>
              <a:bodyPr wrap="none" rtlCol="0">
                <a:spAutoFit/>
              </a:bodyPr>
              <a:lstStyle/>
              <a:p>
                <a:r>
                  <a:rPr lang="ja-JP" altLang="en-US" sz="2400" dirty="0"/>
                  <a:t>正解データ</a:t>
                </a:r>
                <a14:m>
                  <m:oMath xmlns:m="http://schemas.openxmlformats.org/officeDocument/2006/math">
                    <m:r>
                      <a:rPr lang="en-US" altLang="ja-JP" sz="2400" i="1">
                        <a:latin typeface="Cambria Math" panose="02040503050406030204" pitchFamily="18" charset="0"/>
                      </a:rPr>
                      <m:t>𝑇</m:t>
                    </m:r>
                  </m:oMath>
                </a14:m>
                <a:r>
                  <a:rPr lang="ja-JP" altLang="en-US" sz="2400" dirty="0"/>
                  <a:t>と出力</a:t>
                </a:r>
                <a14:m>
                  <m:oMath xmlns:m="http://schemas.openxmlformats.org/officeDocument/2006/math">
                    <m:r>
                      <a:rPr lang="en-US" altLang="ja-JP" sz="2400" i="1">
                        <a:latin typeface="Cambria Math" panose="02040503050406030204" pitchFamily="18" charset="0"/>
                      </a:rPr>
                      <m:t>𝑌</m:t>
                    </m:r>
                  </m:oMath>
                </a14:m>
                <a:r>
                  <a:rPr lang="ja-JP" altLang="en-US" sz="2400" dirty="0"/>
                  <a:t>がどれほど離れているかを評価する関数</a:t>
                </a:r>
                <a:endParaRPr lang="en-US" altLang="ja-JP" sz="2400" dirty="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287109" y="2141445"/>
                <a:ext cx="8569782" cy="461665"/>
              </a:xfrm>
              <a:prstGeom prst="rect">
                <a:avLst/>
              </a:prstGeom>
              <a:blipFill>
                <a:blip r:embed="rId2"/>
                <a:stretch>
                  <a:fillRect l="-1067" t="-10526" r="-142" b="-28947"/>
                </a:stretch>
              </a:blipFill>
            </p:spPr>
            <p:txBody>
              <a:bodyPr/>
              <a:lstStyle/>
              <a:p>
                <a:r>
                  <a:rPr lang="ja-JP" altLang="en-US">
                    <a:noFill/>
                  </a:rPr>
                  <a:t> </a:t>
                </a:r>
              </a:p>
            </p:txBody>
          </p:sp>
        </mc:Fallback>
      </mc:AlternateContent>
      <p:sp>
        <p:nvSpPr>
          <p:cNvPr id="4" name="テキスト ボックス 3"/>
          <p:cNvSpPr txBox="1"/>
          <p:nvPr/>
        </p:nvSpPr>
        <p:spPr>
          <a:xfrm>
            <a:off x="272134" y="1525474"/>
            <a:ext cx="4182555" cy="584775"/>
          </a:xfrm>
          <a:prstGeom prst="rect">
            <a:avLst/>
          </a:prstGeom>
          <a:noFill/>
        </p:spPr>
        <p:txBody>
          <a:bodyPr wrap="none" rtlCol="0">
            <a:spAutoFit/>
          </a:bodyPr>
          <a:lstStyle/>
          <a:p>
            <a:r>
              <a:rPr lang="ja-JP" altLang="en-US" sz="3200" dirty="0"/>
              <a:t>損失関数 </a:t>
            </a:r>
            <a:r>
              <a:rPr lang="en-US" altLang="ja-JP" sz="3200" dirty="0"/>
              <a:t>Loss Function</a:t>
            </a:r>
          </a:p>
        </p:txBody>
      </p:sp>
      <p:sp>
        <p:nvSpPr>
          <p:cNvPr id="8" name="テキスト ボックス 7"/>
          <p:cNvSpPr txBox="1"/>
          <p:nvPr/>
        </p:nvSpPr>
        <p:spPr>
          <a:xfrm>
            <a:off x="501306" y="3201944"/>
            <a:ext cx="3775393" cy="523220"/>
          </a:xfrm>
          <a:prstGeom prst="rect">
            <a:avLst/>
          </a:prstGeom>
          <a:noFill/>
        </p:spPr>
        <p:txBody>
          <a:bodyPr wrap="none" rtlCol="0">
            <a:spAutoFit/>
          </a:bodyPr>
          <a:lstStyle/>
          <a:p>
            <a:r>
              <a:rPr lang="ja-JP" altLang="en-US" sz="2800" b="1" u="sng" dirty="0"/>
              <a:t>交差</a:t>
            </a:r>
            <a:r>
              <a:rPr lang="ja-JP" altLang="en-US" sz="2800" b="1" u="sng" dirty="0" smtClean="0"/>
              <a:t>エントロピー誤差</a:t>
            </a:r>
            <a:endParaRPr lang="en-US" altLang="ja-JP" sz="2800" b="1" u="sng" dirty="0"/>
          </a:p>
        </p:txBody>
      </p:sp>
      <mc:AlternateContent xmlns:mc="http://schemas.openxmlformats.org/markup-compatibility/2006" xmlns:a14="http://schemas.microsoft.com/office/drawing/2010/main">
        <mc:Choice Requires="a14">
          <p:sp>
            <p:nvSpPr>
              <p:cNvPr id="10" name="テキスト ボックス 9"/>
              <p:cNvSpPr txBox="1"/>
              <p:nvPr/>
            </p:nvSpPr>
            <p:spPr>
              <a:xfrm>
                <a:off x="1167258" y="4820247"/>
                <a:ext cx="3109441"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𝐸</m:t>
                      </m:r>
                      <m:r>
                        <a:rPr lang="en-US" altLang="ja-JP" sz="280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𝑘</m:t>
                          </m:r>
                        </m:sub>
                        <m:sup/>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𝑡</m:t>
                              </m:r>
                            </m:e>
                            <m:sub>
                              <m:r>
                                <a:rPr lang="en-US" altLang="ja-JP" sz="2800" i="1">
                                  <a:latin typeface="Cambria Math" panose="02040503050406030204" pitchFamily="18" charset="0"/>
                                </a:rPr>
                                <m:t>𝑘</m:t>
                              </m:r>
                            </m:sub>
                          </m:sSub>
                          <m:func>
                            <m:funcPr>
                              <m:ctrlPr>
                                <a:rPr lang="en-US" altLang="ja-JP" sz="2800" i="1">
                                  <a:latin typeface="Cambria Math" panose="02040503050406030204" pitchFamily="18" charset="0"/>
                                </a:rPr>
                              </m:ctrlPr>
                            </m:funcPr>
                            <m:fName>
                              <m:r>
                                <m:rPr>
                                  <m:sty m:val="p"/>
                                </m:rPr>
                                <a:rPr lang="en-US" altLang="ja-JP" sz="2800">
                                  <a:latin typeface="Cambria Math" panose="02040503050406030204" pitchFamily="18" charset="0"/>
                                </a:rPr>
                                <m:t>log</m:t>
                              </m:r>
                            </m:fName>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𝑦</m:t>
                                  </m:r>
                                </m:e>
                                <m:sub>
                                  <m:r>
                                    <a:rPr lang="en-US" altLang="ja-JP" sz="2800" i="1">
                                      <a:latin typeface="Cambria Math" panose="02040503050406030204" pitchFamily="18" charset="0"/>
                                    </a:rPr>
                                    <m:t>𝑘</m:t>
                                  </m:r>
                                </m:sub>
                              </m:sSub>
                            </m:e>
                          </m:func>
                        </m:e>
                      </m:nary>
                    </m:oMath>
                  </m:oMathPara>
                </a14:m>
                <a:endParaRPr lang="en-US" altLang="ja-JP" sz="2800"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1167258" y="4820247"/>
                <a:ext cx="3109441" cy="1137876"/>
              </a:xfrm>
              <a:prstGeom prst="rect">
                <a:avLst/>
              </a:prstGeom>
              <a:blipFill>
                <a:blip r:embed="rId3"/>
                <a:stretch>
                  <a:fillRect/>
                </a:stretch>
              </a:blipFill>
            </p:spPr>
            <p:txBody>
              <a:bodyPr/>
              <a:lstStyle/>
              <a:p>
                <a:r>
                  <a:rPr lang="ja-JP" altLang="en-US">
                    <a:noFill/>
                  </a:rPr>
                  <a:t> </a:t>
                </a:r>
              </a:p>
            </p:txBody>
          </p:sp>
        </mc:Fallback>
      </mc:AlternateContent>
      <p:sp>
        <p:nvSpPr>
          <p:cNvPr id="12" name="テキスト ボックス 11"/>
          <p:cNvSpPr txBox="1"/>
          <p:nvPr/>
        </p:nvSpPr>
        <p:spPr>
          <a:xfrm>
            <a:off x="1167258" y="3975840"/>
            <a:ext cx="2698175" cy="523220"/>
          </a:xfrm>
          <a:prstGeom prst="rect">
            <a:avLst/>
          </a:prstGeom>
          <a:noFill/>
        </p:spPr>
        <p:txBody>
          <a:bodyPr wrap="none" rtlCol="0">
            <a:spAutoFit/>
          </a:bodyPr>
          <a:lstStyle/>
          <a:p>
            <a:r>
              <a:rPr lang="ja-JP" altLang="en-US" sz="2800" dirty="0"/>
              <a:t>分類問題に使う</a:t>
            </a:r>
            <a:endParaRPr lang="en-US" altLang="ja-JP" sz="2800" dirty="0"/>
          </a:p>
        </p:txBody>
      </p:sp>
      <p:pic>
        <p:nvPicPr>
          <p:cNvPr id="5" name="図 4"/>
          <p:cNvPicPr>
            <a:picLocks noChangeAspect="1"/>
          </p:cNvPicPr>
          <p:nvPr/>
        </p:nvPicPr>
        <p:blipFill rotWithShape="1">
          <a:blip r:embed="rId4"/>
          <a:srcRect l="31728" t="41160" r="47490" b="33304"/>
          <a:stretch/>
        </p:blipFill>
        <p:spPr>
          <a:xfrm>
            <a:off x="4572000" y="3725164"/>
            <a:ext cx="4075610" cy="2815518"/>
          </a:xfrm>
          <a:prstGeom prst="rect">
            <a:avLst/>
          </a:prstGeom>
        </p:spPr>
      </p:pic>
    </p:spTree>
    <p:extLst>
      <p:ext uri="{BB962C8B-B14F-4D97-AF65-F5344CB8AC3E}">
        <p14:creationId xmlns:p14="http://schemas.microsoft.com/office/powerpoint/2010/main" val="25569691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重み</a:t>
            </a:r>
            <a:r>
              <a:rPr lang="en-US" altLang="ja-JP" dirty="0"/>
              <a:t>W</a:t>
            </a:r>
            <a:r>
              <a:rPr lang="ja-JP" altLang="en-US" dirty="0" smtClean="0"/>
              <a:t>の変化のさせ方</a:t>
            </a:r>
            <a:endParaRPr kumimoji="1" lang="ja-JP" altLang="en-US" dirty="0"/>
          </a:p>
        </p:txBody>
      </p:sp>
      <mc:AlternateContent xmlns:mc="http://schemas.openxmlformats.org/markup-compatibility/2006" xmlns:a14="http://schemas.microsoft.com/office/drawing/2010/main">
        <mc:Choice Requires="a14">
          <p:sp>
            <p:nvSpPr>
              <p:cNvPr id="3" name="テキスト ボックス 2"/>
              <p:cNvSpPr txBox="1"/>
              <p:nvPr/>
            </p:nvSpPr>
            <p:spPr>
              <a:xfrm>
                <a:off x="330112" y="1602507"/>
                <a:ext cx="7156126" cy="584775"/>
              </a:xfrm>
              <a:prstGeom prst="rect">
                <a:avLst/>
              </a:prstGeom>
              <a:noFill/>
            </p:spPr>
            <p:txBody>
              <a:bodyPr wrap="none" rtlCol="0">
                <a:spAutoFit/>
              </a:bodyPr>
              <a:lstStyle/>
              <a:p>
                <a:r>
                  <a:rPr lang="ja-JP" altLang="en-US" sz="3200" b="1" dirty="0"/>
                  <a:t>勾配降下法</a:t>
                </a:r>
                <a:r>
                  <a:rPr lang="ja-JP" altLang="en-US" sz="3200" dirty="0"/>
                  <a:t>を用いて</a:t>
                </a:r>
                <a:r>
                  <a:rPr lang="ja-JP" altLang="en-US" sz="3200" dirty="0" smtClean="0"/>
                  <a:t>重み</a:t>
                </a:r>
                <a14:m>
                  <m:oMath xmlns:m="http://schemas.openxmlformats.org/officeDocument/2006/math">
                    <m:r>
                      <a:rPr lang="en-US" altLang="ja-JP" sz="3200" i="1">
                        <a:latin typeface="Cambria Math" panose="02040503050406030204" pitchFamily="18" charset="0"/>
                      </a:rPr>
                      <m:t>𝑊</m:t>
                    </m:r>
                  </m:oMath>
                </a14:m>
                <a:r>
                  <a:rPr lang="ja-JP" altLang="en-US" sz="3200" dirty="0" smtClean="0"/>
                  <a:t>を</a:t>
                </a:r>
                <a:r>
                  <a:rPr lang="ja-JP" altLang="en-US" sz="3200" dirty="0"/>
                  <a:t>更新する</a:t>
                </a:r>
                <a:endParaRPr lang="en-US" altLang="ja-JP" sz="3200" dirty="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330112" y="1602507"/>
                <a:ext cx="7156126" cy="584775"/>
              </a:xfrm>
              <a:prstGeom prst="rect">
                <a:avLst/>
              </a:prstGeom>
              <a:blipFill>
                <a:blip r:embed="rId2"/>
                <a:stretch>
                  <a:fillRect l="-2129" t="-12500" r="-1533" b="-343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p:cNvSpPr txBox="1"/>
              <p:nvPr/>
            </p:nvSpPr>
            <p:spPr>
              <a:xfrm>
                <a:off x="6315849" y="2654812"/>
                <a:ext cx="1601721" cy="461665"/>
              </a:xfrm>
              <a:prstGeom prst="rect">
                <a:avLst/>
              </a:prstGeom>
              <a:noFill/>
            </p:spPr>
            <p:txBody>
              <a:bodyPr wrap="none" rtlCol="0">
                <a:spAutoFit/>
              </a:bodyPr>
              <a:lstStyle/>
              <a:p>
                <a14:m>
                  <m:oMath xmlns:m="http://schemas.openxmlformats.org/officeDocument/2006/math">
                    <m:r>
                      <a:rPr lang="en-US" altLang="ja-JP" sz="2400" b="1" i="1" u="sng" smtClean="0">
                        <a:solidFill>
                          <a:srgbClr val="FF0000"/>
                        </a:solidFill>
                        <a:latin typeface="Cambria Math" panose="02040503050406030204" pitchFamily="18" charset="0"/>
                      </a:rPr>
                      <m:t>𝜼</m:t>
                    </m:r>
                  </m:oMath>
                </a14:m>
                <a:r>
                  <a:rPr lang="ja-JP" altLang="en-US" sz="2400" b="1" u="sng" dirty="0">
                    <a:solidFill>
                      <a:srgbClr val="FF0000"/>
                    </a:solidFill>
                  </a:rPr>
                  <a:t>は学習率</a:t>
                </a:r>
                <a:endParaRPr lang="en-US" altLang="ja-JP" sz="2400" b="1" u="sng" dirty="0">
                  <a:solidFill>
                    <a:srgbClr val="FF0000"/>
                  </a:solidFill>
                </a:endParaRPr>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6315849" y="2654812"/>
                <a:ext cx="1601721" cy="461665"/>
              </a:xfrm>
              <a:prstGeom prst="rect">
                <a:avLst/>
              </a:prstGeom>
              <a:blipFill>
                <a:blip r:embed="rId3"/>
                <a:stretch>
                  <a:fillRect l="-1141" t="-10667" r="-4943" b="-29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p:cNvSpPr txBox="1"/>
              <p:nvPr/>
            </p:nvSpPr>
            <p:spPr>
              <a:xfrm>
                <a:off x="628650" y="2059826"/>
                <a:ext cx="7695505" cy="4577728"/>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altLang="ja-JP" sz="2000" i="1">
                          <a:latin typeface="Cambria Math" panose="02040503050406030204" pitchFamily="18" charset="0"/>
                        </a:rPr>
                        <m:t>𝑊</m:t>
                      </m:r>
                      <m:r>
                        <m:rPr>
                          <m:aln/>
                        </m:rPr>
                        <a:rPr lang="en-US" altLang="ja-JP" sz="2000" i="1">
                          <a:latin typeface="Cambria Math" panose="02040503050406030204" pitchFamily="18" charset="0"/>
                        </a:rPr>
                        <m:t>=</m:t>
                      </m:r>
                      <m:r>
                        <a:rPr lang="en-US" altLang="ja-JP" sz="2000" i="1">
                          <a:latin typeface="Cambria Math" panose="02040503050406030204" pitchFamily="18" charset="0"/>
                        </a:rPr>
                        <m:t>𝑊</m:t>
                      </m:r>
                      <m:r>
                        <a:rPr lang="en-US" altLang="ja-JP" sz="2000" i="1">
                          <a:latin typeface="Cambria Math" panose="02040503050406030204" pitchFamily="18" charset="0"/>
                        </a:rPr>
                        <m:t>−</m:t>
                      </m:r>
                      <m:r>
                        <m:rPr>
                          <m:sty m:val="p"/>
                        </m:rPr>
                        <a:rPr lang="en-US" altLang="ja-JP" sz="2000" i="1">
                          <a:latin typeface="Cambria Math" panose="02040503050406030204" pitchFamily="18" charset="0"/>
                        </a:rPr>
                        <m:t>η</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𝐸</m:t>
                          </m:r>
                        </m:num>
                        <m:den>
                          <m:r>
                            <a:rPr lang="en-US" altLang="ja-JP" sz="2000" i="1">
                              <a:latin typeface="Cambria Math" panose="02040503050406030204" pitchFamily="18" charset="0"/>
                            </a:rPr>
                            <m:t>𝜕</m:t>
                          </m:r>
                          <m:r>
                            <a:rPr lang="en-US" altLang="ja-JP" sz="2000" i="1">
                              <a:latin typeface="Cambria Math" panose="02040503050406030204" pitchFamily="18" charset="0"/>
                            </a:rPr>
                            <m:t>𝑊</m:t>
                          </m:r>
                        </m:den>
                      </m:f>
                    </m:oMath>
                    <m:oMath xmlns:m="http://schemas.openxmlformats.org/officeDocument/2006/math">
                      <m:r>
                        <m:rPr>
                          <m:aln/>
                        </m:rPr>
                        <a:rPr lang="en-US" altLang="ja-JP" sz="2000" i="1">
                          <a:latin typeface="Cambria Math" panose="02040503050406030204" pitchFamily="18" charset="0"/>
                        </a:rPr>
                        <m:t>=</m:t>
                      </m:r>
                      <m:r>
                        <a:rPr lang="en-US" altLang="ja-JP" sz="2000" i="1">
                          <a:latin typeface="Cambria Math" panose="02040503050406030204" pitchFamily="18" charset="0"/>
                        </a:rPr>
                        <m:t>𝑊</m:t>
                      </m:r>
                      <m:r>
                        <a:rPr lang="en-US" altLang="ja-JP" sz="2000" i="1">
                          <a:latin typeface="Cambria Math" panose="02040503050406030204" pitchFamily="18" charset="0"/>
                        </a:rPr>
                        <m:t>−</m:t>
                      </m:r>
                      <m:r>
                        <m:rPr>
                          <m:sty m:val="p"/>
                        </m:rPr>
                        <a:rPr lang="en-US" altLang="ja-JP" sz="2000" i="1">
                          <a:latin typeface="Cambria Math" panose="02040503050406030204" pitchFamily="18" charset="0"/>
                        </a:rPr>
                        <m:t>η</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𝐸</m:t>
                          </m:r>
                        </m:num>
                        <m:den>
                          <m:r>
                            <a:rPr lang="ja-JP" altLang="en-US" sz="2000" i="1">
                              <a:latin typeface="Cambria Math" panose="02040503050406030204" pitchFamily="18" charset="0"/>
                            </a:rPr>
                            <m:t>𝜕</m:t>
                          </m:r>
                          <m:r>
                            <a:rPr lang="en-US" altLang="ja-JP" sz="2000" i="1">
                              <a:latin typeface="Cambria Math" panose="02040503050406030204" pitchFamily="18" charset="0"/>
                            </a:rPr>
                            <m:t>𝑌</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𝑌</m:t>
                          </m:r>
                        </m:num>
                        <m:den>
                          <m:r>
                            <a:rPr lang="en-US" altLang="ja-JP" sz="2000" i="1">
                              <a:latin typeface="Cambria Math" panose="02040503050406030204" pitchFamily="18" charset="0"/>
                            </a:rPr>
                            <m:t>𝜕</m:t>
                          </m:r>
                          <m:r>
                            <a:rPr lang="en-US" altLang="ja-JP" sz="2000" i="1">
                              <a:latin typeface="Cambria Math" panose="02040503050406030204" pitchFamily="18" charset="0"/>
                            </a:rPr>
                            <m:t>𝑊</m:t>
                          </m:r>
                        </m:den>
                      </m:f>
                    </m:oMath>
                    <m:oMath xmlns:m="http://schemas.openxmlformats.org/officeDocument/2006/math">
                      <m:r>
                        <m:rPr>
                          <m:aln/>
                        </m:rPr>
                        <a:rPr lang="en-US" altLang="ja-JP" sz="2000" i="1">
                          <a:latin typeface="Cambria Math" panose="02040503050406030204" pitchFamily="18" charset="0"/>
                        </a:rPr>
                        <m:t>=</m:t>
                      </m:r>
                      <m:r>
                        <a:rPr lang="en-US" altLang="ja-JP" sz="2000" i="1">
                          <a:latin typeface="Cambria Math" panose="02040503050406030204" pitchFamily="18" charset="0"/>
                        </a:rPr>
                        <m:t>𝑊</m:t>
                      </m:r>
                      <m:r>
                        <a:rPr lang="en-US" altLang="ja-JP" sz="2000" i="1">
                          <a:latin typeface="Cambria Math" panose="02040503050406030204" pitchFamily="18" charset="0"/>
                        </a:rPr>
                        <m:t>−</m:t>
                      </m:r>
                      <m:r>
                        <m:rPr>
                          <m:sty m:val="p"/>
                        </m:rPr>
                        <a:rPr lang="en-US" altLang="ja-JP" sz="2000" i="1">
                          <a:latin typeface="Cambria Math" panose="02040503050406030204" pitchFamily="18" charset="0"/>
                        </a:rPr>
                        <m:t>η</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num>
                        <m:den>
                          <m:r>
                            <a:rPr lang="en-US" altLang="ja-JP" sz="2000" i="1">
                              <a:latin typeface="Cambria Math" panose="02040503050406030204" pitchFamily="18" charset="0"/>
                            </a:rPr>
                            <m:t>𝜕</m:t>
                          </m:r>
                          <m:r>
                            <a:rPr lang="en-US" altLang="ja-JP" sz="2000" i="1">
                              <a:latin typeface="Cambria Math" panose="02040503050406030204" pitchFamily="18" charset="0"/>
                            </a:rPr>
                            <m:t>𝑌</m:t>
                          </m:r>
                        </m:den>
                      </m:f>
                      <m:r>
                        <a:rPr lang="en-US" altLang="ja-JP" sz="2000" b="0" i="1" smtClean="0">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log</m:t>
                              </m:r>
                            </m:fName>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𝑦</m:t>
                                  </m:r>
                                </m:e>
                                <m:sub>
                                  <m:r>
                                    <a:rPr lang="en-US" altLang="ja-JP" sz="2000" i="1">
                                      <a:latin typeface="Cambria Math" panose="02040503050406030204" pitchFamily="18" charset="0"/>
                                    </a:rPr>
                                    <m:t>𝑘</m:t>
                                  </m:r>
                                </m:sub>
                              </m:sSub>
                            </m:e>
                          </m:func>
                        </m:e>
                      </m:nary>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num>
                        <m:den>
                          <m:r>
                            <a:rPr lang="en-US" altLang="ja-JP" sz="2000" i="1">
                              <a:latin typeface="Cambria Math" panose="02040503050406030204" pitchFamily="18" charset="0"/>
                            </a:rPr>
                            <m:t>𝜕</m:t>
                          </m:r>
                          <m:r>
                            <a:rPr lang="en-US" altLang="ja-JP" sz="2000" i="1">
                              <a:latin typeface="Cambria Math" panose="02040503050406030204" pitchFamily="18" charset="0"/>
                            </a:rPr>
                            <m:t>𝑊</m:t>
                          </m:r>
                        </m:den>
                      </m:f>
                      <m:r>
                        <m:rPr>
                          <m:sty m:val="p"/>
                        </m:rPr>
                        <a:rPr lang="en-US" altLang="ja-JP" sz="2000" i="1">
                          <a:latin typeface="Cambria Math" panose="02040503050406030204" pitchFamily="18" charset="0"/>
                        </a:rPr>
                        <m:t>σ</m:t>
                      </m:r>
                      <m:r>
                        <a:rPr lang="en-US" altLang="ja-JP" sz="2000" i="1">
                          <a:latin typeface="Cambria Math" panose="02040503050406030204" pitchFamily="18" charset="0"/>
                        </a:rPr>
                        <m:t>(</m:t>
                      </m:r>
                      <m:r>
                        <a:rPr lang="en-US" altLang="ja-JP" sz="2000" i="1">
                          <a:latin typeface="Cambria Math" panose="02040503050406030204" pitchFamily="18" charset="0"/>
                        </a:rPr>
                        <m:t>𝑊𝑋</m:t>
                      </m:r>
                      <m:r>
                        <a:rPr lang="en-US" altLang="ja-JP" sz="2000" i="1">
                          <a:latin typeface="Cambria Math" panose="02040503050406030204" pitchFamily="18" charset="0"/>
                        </a:rPr>
                        <m:t>)</m:t>
                      </m:r>
                    </m:oMath>
                    <m:oMath xmlns:m="http://schemas.openxmlformats.org/officeDocument/2006/math">
                      <m:r>
                        <m:rPr>
                          <m:aln/>
                        </m:rPr>
                        <a:rPr lang="en-US" altLang="ja-JP" sz="2000" i="1">
                          <a:latin typeface="Cambria Math" panose="02040503050406030204" pitchFamily="18" charset="0"/>
                        </a:rPr>
                        <m:t>=</m:t>
                      </m:r>
                      <m:r>
                        <a:rPr lang="en-US" altLang="ja-JP" sz="2000" i="1">
                          <a:latin typeface="Cambria Math" panose="02040503050406030204" pitchFamily="18" charset="0"/>
                        </a:rPr>
                        <m:t>𝑊</m:t>
                      </m:r>
                      <m:r>
                        <a:rPr lang="en-US" altLang="ja-JP" sz="2000" i="1">
                          <a:latin typeface="Cambria Math" panose="02040503050406030204" pitchFamily="18" charset="0"/>
                        </a:rPr>
                        <m:t>−</m:t>
                      </m:r>
                      <m:r>
                        <m:rPr>
                          <m:sty m:val="p"/>
                        </m:rPr>
                        <a:rPr lang="en-US" altLang="ja-JP" sz="2000" i="1">
                          <a:latin typeface="Cambria Math" panose="02040503050406030204" pitchFamily="18" charset="0"/>
                        </a:rPr>
                        <m:t>η</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num>
                        <m:den>
                          <m:r>
                            <a:rPr lang="en-US" altLang="ja-JP" sz="2000" i="1">
                              <a:latin typeface="Cambria Math" panose="02040503050406030204" pitchFamily="18" charset="0"/>
                            </a:rPr>
                            <m:t>𝜕</m:t>
                          </m:r>
                          <m:r>
                            <a:rPr lang="en-US" altLang="ja-JP" sz="2000" i="1">
                              <a:latin typeface="Cambria Math" panose="02040503050406030204" pitchFamily="18" charset="0"/>
                            </a:rPr>
                            <m:t>𝑌</m:t>
                          </m:r>
                        </m:den>
                      </m:f>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𝑡</m:t>
                              </m:r>
                            </m:e>
                            <m:sub>
                              <m:r>
                                <a:rPr lang="en-US" altLang="ja-JP" sz="2000" b="0" i="1" smtClean="0">
                                  <a:latin typeface="Cambria Math" panose="02040503050406030204" pitchFamily="18" charset="0"/>
                                </a:rPr>
                                <m:t>𝑘</m:t>
                              </m:r>
                            </m:sub>
                          </m:sSub>
                          <m:func>
                            <m:funcPr>
                              <m:ctrlPr>
                                <a:rPr lang="en-US" altLang="ja-JP" sz="2000" b="0" i="1" smtClean="0">
                                  <a:latin typeface="Cambria Math" panose="02040503050406030204" pitchFamily="18" charset="0"/>
                                </a:rPr>
                              </m:ctrlPr>
                            </m:funcPr>
                            <m:fName>
                              <m:r>
                                <m:rPr>
                                  <m:sty m:val="p"/>
                                </m:rPr>
                                <a:rPr lang="en-US" altLang="ja-JP" sz="2000" b="0" i="0" smtClean="0">
                                  <a:latin typeface="Cambria Math" panose="02040503050406030204" pitchFamily="18" charset="0"/>
                                </a:rPr>
                                <m:t>log</m:t>
                              </m:r>
                            </m:fName>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𝑦</m:t>
                                  </m:r>
                                </m:e>
                                <m:sub>
                                  <m:r>
                                    <a:rPr lang="en-US" altLang="ja-JP" sz="2000" b="0" i="1" smtClean="0">
                                      <a:latin typeface="Cambria Math" panose="02040503050406030204" pitchFamily="18" charset="0"/>
                                    </a:rPr>
                                    <m:t>𝑘</m:t>
                                  </m:r>
                                </m:sub>
                              </m:sSub>
                              <m:r>
                                <a:rPr lang="en-US" altLang="ja-JP" sz="2000" b="0" i="1" smtClean="0">
                                  <a:latin typeface="Cambria Math" panose="02040503050406030204" pitchFamily="18" charset="0"/>
                                </a:rPr>
                                <m:t>+(1−</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𝑡</m:t>
                                  </m:r>
                                </m:e>
                                <m:sub>
                                  <m:r>
                                    <a:rPr lang="en-US" altLang="ja-JP" sz="2000" b="0" i="1" smtClean="0">
                                      <a:latin typeface="Cambria Math" panose="02040503050406030204" pitchFamily="18" charset="0"/>
                                    </a:rPr>
                                    <m:t>𝑘</m:t>
                                  </m:r>
                                </m:sub>
                              </m:sSub>
                              <m:r>
                                <a:rPr lang="en-US" altLang="ja-JP" sz="2000" b="0" i="1" smtClean="0">
                                  <a:latin typeface="Cambria Math" panose="02040503050406030204" pitchFamily="18" charset="0"/>
                                </a:rPr>
                                <m:t>)</m:t>
                              </m:r>
                              <m:func>
                                <m:funcPr>
                                  <m:ctrlPr>
                                    <a:rPr lang="en-US" altLang="ja-JP" sz="2000" b="0" i="1" smtClean="0">
                                      <a:latin typeface="Cambria Math" panose="02040503050406030204" pitchFamily="18" charset="0"/>
                                    </a:rPr>
                                  </m:ctrlPr>
                                </m:funcPr>
                                <m:fName>
                                  <m:r>
                                    <m:rPr>
                                      <m:sty m:val="p"/>
                                    </m:rPr>
                                    <a:rPr lang="en-US" altLang="ja-JP" sz="2000" b="0" i="0" smtClean="0">
                                      <a:latin typeface="Cambria Math" panose="02040503050406030204" pitchFamily="18" charset="0"/>
                                    </a:rPr>
                                    <m:t>log</m:t>
                                  </m:r>
                                </m:fName>
                                <m:e>
                                  <m:r>
                                    <a:rPr lang="en-US" altLang="ja-JP" sz="2000" b="0" i="1" smtClean="0">
                                      <a:latin typeface="Cambria Math" panose="02040503050406030204" pitchFamily="18" charset="0"/>
                                    </a:rPr>
                                    <m:t>(1−</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𝑦</m:t>
                                      </m:r>
                                    </m:e>
                                    <m:sub>
                                      <m:r>
                                        <a:rPr lang="en-US" altLang="ja-JP" sz="2000" b="0" i="1" smtClean="0">
                                          <a:latin typeface="Cambria Math" panose="02040503050406030204" pitchFamily="18" charset="0"/>
                                        </a:rPr>
                                        <m:t>𝑘</m:t>
                                      </m:r>
                                    </m:sub>
                                  </m:sSub>
                                  <m:r>
                                    <a:rPr lang="en-US" altLang="ja-JP" sz="2000" b="0" i="1" smtClean="0">
                                      <a:latin typeface="Cambria Math" panose="02040503050406030204" pitchFamily="18" charset="0"/>
                                    </a:rPr>
                                    <m:t>)</m:t>
                                  </m:r>
                                </m:e>
                              </m:func>
                            </m:e>
                          </m:func>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i="1">
                                      <a:latin typeface="Cambria Math" panose="02040503050406030204" pitchFamily="18" charset="0"/>
                                    </a:rPr>
                                    <m:t>𝑘</m:t>
                                  </m:r>
                                </m:sub>
                              </m:sSub>
                            </m:e>
                          </m:nary>
                        </m:e>
                      </m:nary>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𝑦</m:t>
                          </m:r>
                        </m:e>
                        <m:sub>
                          <m:r>
                            <a:rPr lang="en-US" altLang="ja-JP" sz="2000" b="0" i="1" smtClean="0">
                              <a:latin typeface="Cambria Math" panose="02040503050406030204" pitchFamily="18" charset="0"/>
                            </a:rPr>
                            <m:t>𝑘</m:t>
                          </m:r>
                        </m:sub>
                      </m:sSub>
                      <m:r>
                        <a:rPr lang="en-US" altLang="ja-JP" sz="2000" b="0" i="1" smtClean="0">
                          <a:latin typeface="Cambria Math" panose="02040503050406030204" pitchFamily="18" charset="0"/>
                        </a:rPr>
                        <m:t>(1−</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𝑦</m:t>
                          </m:r>
                        </m:e>
                        <m:sub>
                          <m:r>
                            <a:rPr lang="en-US" altLang="ja-JP" sz="2000" b="0" i="1" smtClean="0">
                              <a:latin typeface="Cambria Math" panose="02040503050406030204" pitchFamily="18" charset="0"/>
                            </a:rPr>
                            <m:t>𝑘</m:t>
                          </m:r>
                        </m:sub>
                      </m:sSub>
                      <m:r>
                        <a:rPr lang="en-US" altLang="ja-JP" sz="2000" b="0" i="1" smtClean="0">
                          <a:latin typeface="Cambria Math" panose="02040503050406030204" pitchFamily="18" charset="0"/>
                        </a:rPr>
                        <m:t>)</m:t>
                      </m:r>
                    </m:oMath>
                    <m:oMath xmlns:m="http://schemas.openxmlformats.org/officeDocument/2006/math">
                      <m:r>
                        <m:rPr>
                          <m:aln/>
                        </m:rPr>
                        <a:rPr lang="en-US" altLang="ja-JP" sz="2000" i="1">
                          <a:latin typeface="Cambria Math" panose="02040503050406030204" pitchFamily="18" charset="0"/>
                        </a:rPr>
                        <m:t>=</m:t>
                      </m:r>
                      <m:r>
                        <a:rPr lang="en-US" altLang="ja-JP" sz="2000" i="1">
                          <a:latin typeface="Cambria Math" panose="02040503050406030204" pitchFamily="18" charset="0"/>
                        </a:rPr>
                        <m:t>𝑊</m:t>
                      </m:r>
                      <m:r>
                        <a:rPr lang="en-US" altLang="ja-JP" sz="2000" i="1">
                          <a:latin typeface="Cambria Math" panose="02040503050406030204" pitchFamily="18" charset="0"/>
                        </a:rPr>
                        <m:t>−</m:t>
                      </m:r>
                      <m:r>
                        <m:rPr>
                          <m:sty m:val="p"/>
                        </m:rPr>
                        <a:rPr lang="en-US" altLang="ja-JP" sz="2000" i="1">
                          <a:latin typeface="Cambria Math" panose="02040503050406030204" pitchFamily="18" charset="0"/>
                        </a:rPr>
                        <m:t>η</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d>
                            <m:dPr>
                              <m:ctrlPr>
                                <a:rPr lang="en-US" altLang="ja-JP" sz="2000" b="0" i="1" smtClean="0">
                                  <a:latin typeface="Cambria Math" panose="02040503050406030204" pitchFamily="18" charset="0"/>
                                </a:rPr>
                              </m:ctrlPr>
                            </m:dPr>
                            <m:e>
                              <m:f>
                                <m:fPr>
                                  <m:ctrlPr>
                                    <a:rPr lang="en-US" altLang="ja-JP" sz="2000" b="0" i="1" smtClean="0">
                                      <a:latin typeface="Cambria Math" panose="02040503050406030204" pitchFamily="18" charset="0"/>
                                    </a:rPr>
                                  </m:ctrlPr>
                                </m:fPr>
                                <m:num>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𝑡</m:t>
                                      </m:r>
                                    </m:e>
                                    <m:sub>
                                      <m:r>
                                        <a:rPr lang="en-US" altLang="ja-JP" sz="2000" b="0" i="1" smtClean="0">
                                          <a:latin typeface="Cambria Math" panose="02040503050406030204" pitchFamily="18" charset="0"/>
                                        </a:rPr>
                                        <m:t>𝑘</m:t>
                                      </m:r>
                                    </m:sub>
                                  </m:sSub>
                                </m:num>
                                <m:den>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𝑦</m:t>
                                      </m:r>
                                    </m:e>
                                    <m:sub>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i="1">
                                      <a:latin typeface="Cambria Math" panose="02040503050406030204" pitchFamily="18" charset="0"/>
                                    </a:rPr>
                                    <m:t>1−</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num>
                                <m:den>
                                  <m:r>
                                    <a:rPr lang="en-US" altLang="ja-JP" sz="2000" i="1">
                                      <a:latin typeface="Cambria Math" panose="02040503050406030204" pitchFamily="18" charset="0"/>
                                    </a:rPr>
                                    <m:t>1−</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𝑦</m:t>
                                      </m:r>
                                    </m:e>
                                    <m:sub>
                                      <m:r>
                                        <a:rPr lang="en-US" altLang="ja-JP" sz="2000" i="1">
                                          <a:latin typeface="Cambria Math" panose="02040503050406030204" pitchFamily="18" charset="0"/>
                                        </a:rPr>
                                        <m:t>𝑘</m:t>
                                      </m:r>
                                    </m:sub>
                                  </m:sSub>
                                </m:den>
                              </m:f>
                            </m:e>
                          </m:d>
                        </m:e>
                      </m:nary>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i="1">
                                  <a:latin typeface="Cambria Math" panose="02040503050406030204" pitchFamily="18" charset="0"/>
                                </a:rPr>
                                <m:t>𝑘</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𝑦</m:t>
                              </m:r>
                            </m:e>
                            <m:sub>
                              <m:r>
                                <a:rPr lang="en-US" altLang="ja-JP" sz="2000" i="1">
                                  <a:latin typeface="Cambria Math" panose="02040503050406030204" pitchFamily="18" charset="0"/>
                                </a:rPr>
                                <m:t>𝑘</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1−</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𝑦</m:t>
                                  </m:r>
                                </m:e>
                                <m:sub>
                                  <m:r>
                                    <a:rPr lang="en-US" altLang="ja-JP" sz="2000" i="1">
                                      <a:latin typeface="Cambria Math" panose="02040503050406030204" pitchFamily="18" charset="0"/>
                                    </a:rPr>
                                    <m:t>𝑘</m:t>
                                  </m:r>
                                </m:sub>
                              </m:sSub>
                            </m:e>
                          </m:d>
                          <m:r>
                            <m:rPr>
                              <m:nor/>
                            </m:rPr>
                            <a:rPr lang="en-US" altLang="ja-JP" sz="2000" i="1" dirty="0">
                              <a:latin typeface="Cambria Math" panose="02040503050406030204" pitchFamily="18" charset="0"/>
                            </a:rPr>
                            <m:t> </m:t>
                          </m:r>
                        </m:e>
                      </m:nary>
                    </m:oMath>
                    <m:oMath xmlns:m="http://schemas.openxmlformats.org/officeDocument/2006/math">
                      <m:r>
                        <m:rPr>
                          <m:aln/>
                        </m:rP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𝑊</m:t>
                      </m:r>
                      <m:r>
                        <a:rPr lang="en-US" altLang="ja-JP" sz="2000" b="0" i="1" smtClean="0">
                          <a:latin typeface="Cambria Math" panose="02040503050406030204" pitchFamily="18" charset="0"/>
                        </a:rPr>
                        <m:t>−</m:t>
                      </m:r>
                      <m:r>
                        <m:rPr>
                          <m:sty m:val="p"/>
                        </m:rPr>
                        <a:rPr lang="en-US" altLang="ja-JP" sz="2000" i="1">
                          <a:latin typeface="Cambria Math" panose="02040503050406030204" pitchFamily="18" charset="0"/>
                        </a:rPr>
                        <m:t>η</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𝑦</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e>
                      </m:nary>
                    </m:oMath>
                    <m:oMath xmlns:m="http://schemas.openxmlformats.org/officeDocument/2006/math">
                      <m:r>
                        <m:rPr>
                          <m:aln/>
                        </m:rPr>
                        <a:rPr lang="en-US" altLang="ja-JP" sz="2000" i="1">
                          <a:latin typeface="Cambria Math" panose="02040503050406030204" pitchFamily="18" charset="0"/>
                        </a:rPr>
                        <m:t>=</m:t>
                      </m:r>
                      <m:r>
                        <a:rPr lang="en-US" altLang="ja-JP" sz="2000" i="1">
                          <a:latin typeface="Cambria Math" panose="02040503050406030204" pitchFamily="18" charset="0"/>
                        </a:rPr>
                        <m:t>𝑊</m:t>
                      </m:r>
                      <m:r>
                        <a:rPr lang="en-US" altLang="ja-JP" sz="2000" i="1">
                          <a:latin typeface="Cambria Math" panose="02040503050406030204" pitchFamily="18" charset="0"/>
                        </a:rPr>
                        <m:t>−</m:t>
                      </m:r>
                      <m:r>
                        <m:rPr>
                          <m:sty m:val="p"/>
                        </m:rPr>
                        <a:rPr lang="en-US" altLang="ja-JP" sz="2000" i="1">
                          <a:latin typeface="Cambria Math" panose="02040503050406030204" pitchFamily="18" charset="0"/>
                        </a:rPr>
                        <m:t>η</m:t>
                      </m:r>
                      <m:r>
                        <a:rPr lang="en-US" altLang="ja-JP" sz="2000" i="1">
                          <a:latin typeface="Cambria Math" panose="02040503050406030204" pitchFamily="18" charset="0"/>
                        </a:rPr>
                        <m:t>𝑑𝑊</m:t>
                      </m:r>
                    </m:oMath>
                  </m:oMathPara>
                </a14:m>
                <a:endParaRPr lang="en-US" altLang="ja-JP" sz="2000"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628650" y="2059826"/>
                <a:ext cx="7695505" cy="4577728"/>
              </a:xfrm>
              <a:prstGeom prst="rect">
                <a:avLst/>
              </a:prstGeom>
              <a:blipFill>
                <a:blip r:embed="rId4"/>
                <a:stretch>
                  <a:fillRect b="-39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p:cNvSpPr txBox="1"/>
              <p:nvPr/>
            </p:nvSpPr>
            <p:spPr>
              <a:xfrm>
                <a:off x="5074665" y="5941976"/>
                <a:ext cx="3440685" cy="8392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𝑑𝑊</m:t>
                      </m:r>
                      <m:r>
                        <a:rPr lang="en-US" altLang="ja-JP" sz="2000" i="1">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𝑦</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e>
                      </m:nary>
                      <m:r>
                        <a:rPr lang="ja-JP" altLang="en-US" sz="2000" i="1">
                          <a:latin typeface="Cambria Math" panose="02040503050406030204" pitchFamily="18" charset="0"/>
                        </a:rPr>
                        <m:t>と</m:t>
                      </m:r>
                      <m:r>
                        <a:rPr lang="ja-JP" altLang="en-US" sz="2000" i="1" dirty="0">
                          <a:latin typeface="Cambria Math" panose="02040503050406030204" pitchFamily="18" charset="0"/>
                        </a:rPr>
                        <m:t>する</m:t>
                      </m:r>
                    </m:oMath>
                  </m:oMathPara>
                </a14:m>
                <a:endParaRPr lang="ja-JP" altLang="en-US" sz="2000"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5074665" y="5941976"/>
                <a:ext cx="3440685" cy="839269"/>
              </a:xfrm>
              <a:prstGeom prst="rect">
                <a:avLst/>
              </a:prstGeom>
              <a:blipFill>
                <a:blip r:embed="rId5"/>
                <a:stretch>
                  <a:fillRect/>
                </a:stretch>
              </a:blipFill>
            </p:spPr>
            <p:txBody>
              <a:bodyPr/>
              <a:lstStyle/>
              <a:p>
                <a:r>
                  <a:rPr lang="ja-JP" altLang="en-US">
                    <a:noFill/>
                  </a:rPr>
                  <a:t> </a:t>
                </a:r>
              </a:p>
            </p:txBody>
          </p:sp>
        </mc:Fallback>
      </mc:AlternateContent>
      <p:cxnSp>
        <p:nvCxnSpPr>
          <p:cNvPr id="7" name="直線矢印コネクタ 6"/>
          <p:cNvCxnSpPr/>
          <p:nvPr/>
        </p:nvCxnSpPr>
        <p:spPr>
          <a:xfrm flipH="1">
            <a:off x="2730050" y="6361611"/>
            <a:ext cx="2153420" cy="11756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55477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学習結果の表示</a:t>
            </a:r>
            <a:endParaRPr kumimoji="1" lang="ja-JP" altLang="en-US" dirty="0"/>
          </a:p>
        </p:txBody>
      </p:sp>
      <p:sp>
        <p:nvSpPr>
          <p:cNvPr id="3" name="テキスト ボックス 2"/>
          <p:cNvSpPr txBox="1"/>
          <p:nvPr/>
        </p:nvSpPr>
        <p:spPr>
          <a:xfrm>
            <a:off x="628650" y="1649359"/>
            <a:ext cx="6955750" cy="461665"/>
          </a:xfrm>
          <a:prstGeom prst="rect">
            <a:avLst/>
          </a:prstGeom>
          <a:noFill/>
        </p:spPr>
        <p:txBody>
          <a:bodyPr wrap="none" rtlCol="0">
            <a:spAutoFit/>
          </a:bodyPr>
          <a:lstStyle/>
          <a:p>
            <a:r>
              <a:rPr lang="ja-JP" altLang="en-US" sz="2400" dirty="0" smtClean="0"/>
              <a:t>グリッドを作り，</a:t>
            </a:r>
            <a:r>
              <a:rPr kumimoji="1" lang="ja-JP" altLang="en-US" sz="2400" dirty="0" smtClean="0"/>
              <a:t>その色を変えて分類領域を示す</a:t>
            </a:r>
            <a:endParaRPr kumimoji="1" lang="ja-JP" altLang="en-US" sz="2400" dirty="0"/>
          </a:p>
        </p:txBody>
      </p:sp>
      <p:pic>
        <p:nvPicPr>
          <p:cNvPr id="5" name="図 4"/>
          <p:cNvPicPr>
            <a:picLocks noChangeAspect="1"/>
          </p:cNvPicPr>
          <p:nvPr/>
        </p:nvPicPr>
        <p:blipFill rotWithShape="1">
          <a:blip r:embed="rId2"/>
          <a:srcRect l="16467" t="49553" r="54719" b="12947"/>
          <a:stretch/>
        </p:blipFill>
        <p:spPr>
          <a:xfrm>
            <a:off x="1802674" y="2296418"/>
            <a:ext cx="5538651" cy="4052672"/>
          </a:xfrm>
          <a:prstGeom prst="rect">
            <a:avLst/>
          </a:prstGeom>
        </p:spPr>
      </p:pic>
    </p:spTree>
    <p:extLst>
      <p:ext uri="{BB962C8B-B14F-4D97-AF65-F5344CB8AC3E}">
        <p14:creationId xmlns:p14="http://schemas.microsoft.com/office/powerpoint/2010/main" val="2415346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学習結果の表示</a:t>
            </a:r>
            <a:endParaRPr kumimoji="1" lang="ja-JP" altLang="en-US" dirty="0"/>
          </a:p>
        </p:txBody>
      </p:sp>
      <p:sp>
        <p:nvSpPr>
          <p:cNvPr id="3" name="テキスト ボックス 2"/>
          <p:cNvSpPr txBox="1"/>
          <p:nvPr/>
        </p:nvSpPr>
        <p:spPr>
          <a:xfrm>
            <a:off x="541896" y="1733900"/>
            <a:ext cx="5929828" cy="523220"/>
          </a:xfrm>
          <a:prstGeom prst="rect">
            <a:avLst/>
          </a:prstGeom>
          <a:noFill/>
        </p:spPr>
        <p:txBody>
          <a:bodyPr wrap="none" rtlCol="0">
            <a:spAutoFit/>
          </a:bodyPr>
          <a:lstStyle/>
          <a:p>
            <a:r>
              <a:rPr lang="ja-JP" altLang="en-US" sz="2800" dirty="0" smtClean="0"/>
              <a:t>グリッド表示のためのデータを生成</a:t>
            </a:r>
            <a:endParaRPr kumimoji="1" lang="ja-JP" altLang="en-US" sz="2800" dirty="0"/>
          </a:p>
        </p:txBody>
      </p:sp>
      <p:pic>
        <p:nvPicPr>
          <p:cNvPr id="2050" name="Picture 2" descr="メッシュグリッドのイメージ図"/>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406" y="2665457"/>
            <a:ext cx="8468791" cy="3487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823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mn-ea"/>
                <a:ea typeface="+mn-ea"/>
              </a:rPr>
              <a:t>2</a:t>
            </a:r>
            <a:r>
              <a:rPr lang="ja-JP" altLang="en-US" dirty="0" smtClean="0">
                <a:latin typeface="+mn-ea"/>
                <a:ea typeface="+mn-ea"/>
              </a:rPr>
              <a:t>値分類</a:t>
            </a:r>
            <a:endParaRPr kumimoji="1" lang="ja-JP" altLang="en-US" dirty="0">
              <a:latin typeface="+mn-ea"/>
              <a:ea typeface="+mn-ea"/>
            </a:endParaRPr>
          </a:p>
        </p:txBody>
      </p:sp>
      <p:sp>
        <p:nvSpPr>
          <p:cNvPr id="3" name="テキスト プレースホルダー 2"/>
          <p:cNvSpPr>
            <a:spLocks noGrp="1"/>
          </p:cNvSpPr>
          <p:nvPr>
            <p:ph type="body" idx="1"/>
          </p:nvPr>
        </p:nvSpPr>
        <p:spPr/>
        <p:txBody>
          <a:bodyPr/>
          <a:lstStyle/>
          <a:p>
            <a:r>
              <a:rPr kumimoji="1" lang="ja-JP" altLang="en-US" dirty="0" smtClean="0"/>
              <a:t>重み</a:t>
            </a:r>
            <a:r>
              <a:rPr lang="ja-JP" altLang="en-US" dirty="0" smtClean="0"/>
              <a:t>とバイアスの更新</a:t>
            </a:r>
            <a:endParaRPr kumimoji="1" lang="ja-JP" altLang="en-US" dirty="0"/>
          </a:p>
        </p:txBody>
      </p:sp>
    </p:spTree>
    <p:extLst>
      <p:ext uri="{BB962C8B-B14F-4D97-AF65-F5344CB8AC3E}">
        <p14:creationId xmlns:p14="http://schemas.microsoft.com/office/powerpoint/2010/main" val="1680334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rotWithShape="1">
          <a:blip r:embed="rId2"/>
          <a:srcRect l="16367" t="45089" r="55823" b="17411"/>
          <a:stretch/>
        </p:blipFill>
        <p:spPr>
          <a:xfrm>
            <a:off x="1985844" y="2391023"/>
            <a:ext cx="5172312" cy="3921248"/>
          </a:xfrm>
          <a:prstGeom prst="rect">
            <a:avLst/>
          </a:prstGeom>
        </p:spPr>
      </p:pic>
      <p:sp>
        <p:nvSpPr>
          <p:cNvPr id="2" name="タイトル 1"/>
          <p:cNvSpPr>
            <a:spLocks noGrp="1"/>
          </p:cNvSpPr>
          <p:nvPr>
            <p:ph type="title"/>
          </p:nvPr>
        </p:nvSpPr>
        <p:spPr/>
        <p:txBody>
          <a:bodyPr/>
          <a:lstStyle/>
          <a:p>
            <a:r>
              <a:rPr kumimoji="1" lang="en-US" altLang="ja-JP" dirty="0" smtClean="0"/>
              <a:t>2</a:t>
            </a:r>
            <a:r>
              <a:rPr kumimoji="1" lang="ja-JP" altLang="en-US" dirty="0" smtClean="0"/>
              <a:t>値分類</a:t>
            </a:r>
            <a:endParaRPr kumimoji="1" lang="ja-JP" altLang="en-US" dirty="0"/>
          </a:p>
        </p:txBody>
      </p:sp>
      <p:sp>
        <p:nvSpPr>
          <p:cNvPr id="3" name="テキスト ボックス 2"/>
          <p:cNvSpPr txBox="1"/>
          <p:nvPr/>
        </p:nvSpPr>
        <p:spPr>
          <a:xfrm>
            <a:off x="328205" y="1596683"/>
            <a:ext cx="7725192" cy="523220"/>
          </a:xfrm>
          <a:prstGeom prst="rect">
            <a:avLst/>
          </a:prstGeom>
          <a:noFill/>
        </p:spPr>
        <p:txBody>
          <a:bodyPr wrap="none" rtlCol="0">
            <a:spAutoFit/>
          </a:bodyPr>
          <a:lstStyle/>
          <a:p>
            <a:r>
              <a:rPr kumimoji="1" lang="ja-JP" altLang="en-US" sz="2800" dirty="0" smtClean="0"/>
              <a:t>直線で分類できるデータを用意して学習しよう</a:t>
            </a:r>
            <a:endParaRPr kumimoji="1" lang="ja-JP" altLang="en-US" sz="2800" dirty="0"/>
          </a:p>
        </p:txBody>
      </p:sp>
      <p:sp>
        <p:nvSpPr>
          <p:cNvPr id="6" name="楕円 5"/>
          <p:cNvSpPr/>
          <p:nvPr/>
        </p:nvSpPr>
        <p:spPr>
          <a:xfrm>
            <a:off x="4972729" y="2899954"/>
            <a:ext cx="1637077" cy="164592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6981497" y="3094183"/>
            <a:ext cx="2312166" cy="1205213"/>
          </a:xfrm>
          <a:prstGeom prst="rect">
            <a:avLst/>
          </a:prstGeom>
          <a:noFill/>
        </p:spPr>
        <p:txBody>
          <a:bodyPr wrap="square" rtlCol="0">
            <a:spAutoFit/>
          </a:bodyPr>
          <a:lstStyle/>
          <a:p>
            <a:r>
              <a:rPr kumimoji="1" lang="en-US" altLang="ja-JP" sz="2400" b="1" dirty="0" smtClean="0">
                <a:solidFill>
                  <a:srgbClr val="FF0000"/>
                </a:solidFill>
                <a:latin typeface="+mn-ea"/>
              </a:rPr>
              <a:t>[5,5]</a:t>
            </a:r>
            <a:r>
              <a:rPr kumimoji="1" lang="ja-JP" altLang="en-US" sz="2400" b="1" dirty="0" smtClean="0">
                <a:solidFill>
                  <a:srgbClr val="FF0000"/>
                </a:solidFill>
                <a:latin typeface="+mn-ea"/>
              </a:rPr>
              <a:t>を中心としたデータ</a:t>
            </a:r>
            <a:endParaRPr kumimoji="1" lang="en-US" altLang="ja-JP" sz="2400" b="1" dirty="0" smtClean="0">
              <a:solidFill>
                <a:srgbClr val="FF0000"/>
              </a:solidFill>
              <a:latin typeface="+mn-ea"/>
            </a:endParaRPr>
          </a:p>
          <a:p>
            <a:r>
              <a:rPr lang="ja-JP" altLang="en-US" sz="2400" b="1" dirty="0">
                <a:solidFill>
                  <a:srgbClr val="FF0000"/>
                </a:solidFill>
                <a:latin typeface="+mn-ea"/>
              </a:rPr>
              <a:t>正解</a:t>
            </a:r>
            <a:r>
              <a:rPr lang="ja-JP" altLang="en-US" sz="2400" b="1" dirty="0" smtClean="0">
                <a:solidFill>
                  <a:srgbClr val="FF0000"/>
                </a:solidFill>
                <a:latin typeface="+mn-ea"/>
              </a:rPr>
              <a:t>を</a:t>
            </a:r>
            <a:r>
              <a:rPr lang="en-US" altLang="ja-JP" sz="2400" b="1" dirty="0" smtClean="0">
                <a:solidFill>
                  <a:srgbClr val="FF0000"/>
                </a:solidFill>
                <a:latin typeface="+mn-ea"/>
              </a:rPr>
              <a:t>1</a:t>
            </a:r>
            <a:r>
              <a:rPr lang="ja-JP" altLang="en-US" sz="2400" b="1" dirty="0" smtClean="0">
                <a:solidFill>
                  <a:srgbClr val="FF0000"/>
                </a:solidFill>
                <a:latin typeface="+mn-ea"/>
              </a:rPr>
              <a:t>とする</a:t>
            </a:r>
            <a:endParaRPr kumimoji="1" lang="ja-JP" altLang="en-US" sz="2400" b="1" dirty="0">
              <a:solidFill>
                <a:srgbClr val="FF0000"/>
              </a:solidFill>
              <a:latin typeface="+mn-ea"/>
            </a:endParaRPr>
          </a:p>
        </p:txBody>
      </p:sp>
      <p:sp>
        <p:nvSpPr>
          <p:cNvPr id="8" name="テキスト ボックス 7"/>
          <p:cNvSpPr txBox="1"/>
          <p:nvPr/>
        </p:nvSpPr>
        <p:spPr>
          <a:xfrm>
            <a:off x="143691" y="5517613"/>
            <a:ext cx="2312166" cy="1205213"/>
          </a:xfrm>
          <a:prstGeom prst="rect">
            <a:avLst/>
          </a:prstGeom>
          <a:noFill/>
        </p:spPr>
        <p:txBody>
          <a:bodyPr wrap="square" rtlCol="0">
            <a:spAutoFit/>
          </a:bodyPr>
          <a:lstStyle/>
          <a:p>
            <a:r>
              <a:rPr kumimoji="1" lang="en-US" altLang="ja-JP" sz="2400" b="1" dirty="0" smtClean="0">
                <a:solidFill>
                  <a:srgbClr val="0070C0"/>
                </a:solidFill>
                <a:latin typeface="+mn-ea"/>
              </a:rPr>
              <a:t>[2.5,2.5]</a:t>
            </a:r>
            <a:r>
              <a:rPr kumimoji="1" lang="ja-JP" altLang="en-US" sz="2400" b="1" dirty="0" smtClean="0">
                <a:solidFill>
                  <a:srgbClr val="0070C0"/>
                </a:solidFill>
                <a:latin typeface="+mn-ea"/>
              </a:rPr>
              <a:t>を中心としたデータ</a:t>
            </a:r>
            <a:endParaRPr kumimoji="1" lang="en-US" altLang="ja-JP" sz="2400" b="1" dirty="0" smtClean="0">
              <a:solidFill>
                <a:srgbClr val="0070C0"/>
              </a:solidFill>
              <a:latin typeface="+mn-ea"/>
            </a:endParaRPr>
          </a:p>
          <a:p>
            <a:r>
              <a:rPr lang="ja-JP" altLang="en-US" sz="2400" b="1" dirty="0">
                <a:solidFill>
                  <a:srgbClr val="0070C0"/>
                </a:solidFill>
                <a:latin typeface="+mn-ea"/>
              </a:rPr>
              <a:t>正解</a:t>
            </a:r>
            <a:r>
              <a:rPr lang="ja-JP" altLang="en-US" sz="2400" b="1" dirty="0" smtClean="0">
                <a:solidFill>
                  <a:srgbClr val="0070C0"/>
                </a:solidFill>
                <a:latin typeface="+mn-ea"/>
              </a:rPr>
              <a:t>を</a:t>
            </a:r>
            <a:r>
              <a:rPr lang="en-US" altLang="ja-JP" sz="2400" b="1" dirty="0">
                <a:solidFill>
                  <a:srgbClr val="0070C0"/>
                </a:solidFill>
                <a:latin typeface="+mn-ea"/>
              </a:rPr>
              <a:t>0</a:t>
            </a:r>
            <a:r>
              <a:rPr lang="ja-JP" altLang="en-US" sz="2400" b="1" dirty="0" smtClean="0">
                <a:solidFill>
                  <a:srgbClr val="0070C0"/>
                </a:solidFill>
                <a:latin typeface="+mn-ea"/>
              </a:rPr>
              <a:t>とする</a:t>
            </a:r>
            <a:endParaRPr kumimoji="1" lang="ja-JP" altLang="en-US" sz="2400" b="1" dirty="0">
              <a:solidFill>
                <a:srgbClr val="0070C0"/>
              </a:solidFill>
              <a:latin typeface="+mn-ea"/>
            </a:endParaRPr>
          </a:p>
        </p:txBody>
      </p:sp>
      <p:sp>
        <p:nvSpPr>
          <p:cNvPr id="9" name="楕円 8"/>
          <p:cNvSpPr/>
          <p:nvPr/>
        </p:nvSpPr>
        <p:spPr>
          <a:xfrm>
            <a:off x="2965268" y="3696790"/>
            <a:ext cx="2007461" cy="2037804"/>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91584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smtClean="0"/>
              <a:t>ニューラルネットワークの設計</a:t>
            </a:r>
            <a:endParaRPr kumimoji="1" lang="ja-JP" altLang="en-US" sz="4000" dirty="0"/>
          </a:p>
        </p:txBody>
      </p:sp>
      <mc:AlternateContent xmlns:mc="http://schemas.openxmlformats.org/markup-compatibility/2006" xmlns:a14="http://schemas.microsoft.com/office/drawing/2010/main">
        <mc:Choice Requires="a14">
          <p:sp>
            <p:nvSpPr>
              <p:cNvPr id="17" name="テキスト ボックス 16"/>
              <p:cNvSpPr txBox="1"/>
              <p:nvPr/>
            </p:nvSpPr>
            <p:spPr>
              <a:xfrm>
                <a:off x="5122990" y="5357517"/>
                <a:ext cx="3831498" cy="5232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𝑌</m:t>
                      </m:r>
                      <m:r>
                        <m:rPr>
                          <m:aln/>
                        </m:rPr>
                        <a:rPr lang="en-US" altLang="ja-JP" sz="2800" i="1">
                          <a:latin typeface="Cambria Math" panose="02040503050406030204" pitchFamily="18" charset="0"/>
                        </a:rPr>
                        <m:t>=</m:t>
                      </m:r>
                      <m:r>
                        <a:rPr lang="en-US" altLang="ja-JP" sz="2800" b="0" i="1" smtClean="0">
                          <a:latin typeface="Cambria Math" panose="02040503050406030204" pitchFamily="18" charset="0"/>
                        </a:rPr>
                        <m:t>𝑠𝑖𝑔𝑚𝑜𝑖𝑑</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𝑊</m:t>
                          </m:r>
                          <m:r>
                            <a:rPr lang="en-US" altLang="ja-JP" sz="2800" i="1">
                              <a:latin typeface="Cambria Math" panose="02040503050406030204" pitchFamily="18" charset="0"/>
                            </a:rPr>
                            <m:t>𝑋</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𝐵</m:t>
                          </m:r>
                        </m:e>
                      </m:d>
                    </m:oMath>
                  </m:oMathPara>
                </a14:m>
                <a:r>
                  <a:rPr lang="en-US" altLang="ja-JP" sz="2800" i="1" dirty="0">
                    <a:latin typeface="Cambria Math" panose="02040503050406030204" pitchFamily="18" charset="0"/>
                  </a:rPr>
                  <a:t/>
                </a:r>
                <a:br>
                  <a:rPr lang="en-US" altLang="ja-JP" sz="2800" i="1" dirty="0">
                    <a:latin typeface="Cambria Math" panose="02040503050406030204" pitchFamily="18" charset="0"/>
                  </a:rPr>
                </a:br>
                <a:endParaRPr lang="ja-JP" altLang="en-US" sz="2800" dirty="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5122990" y="5357517"/>
                <a:ext cx="3831498" cy="52328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2936745" y="3210702"/>
                <a:ext cx="67787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1</m:t>
                          </m:r>
                        </m:sub>
                      </m:sSub>
                    </m:oMath>
                  </m:oMathPara>
                </a14:m>
                <a:endParaRPr lang="ja-JP" altLang="en-US" sz="28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2936745" y="3210702"/>
                <a:ext cx="677878"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p:cNvSpPr txBox="1"/>
              <p:nvPr/>
            </p:nvSpPr>
            <p:spPr>
              <a:xfrm>
                <a:off x="7364450" y="3795601"/>
                <a:ext cx="49160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𝑌</m:t>
                      </m:r>
                    </m:oMath>
                  </m:oMathPara>
                </a14:m>
                <a:endParaRPr lang="ja-JP" altLang="en-US" sz="2800" dirty="0"/>
              </a:p>
            </p:txBody>
          </p:sp>
        </mc:Choice>
        <mc:Fallback xmlns="">
          <p:sp>
            <p:nvSpPr>
              <p:cNvPr id="22" name="テキスト ボックス 21"/>
              <p:cNvSpPr txBox="1">
                <a:spLocks noRot="1" noChangeAspect="1" noMove="1" noResize="1" noEditPoints="1" noAdjustHandles="1" noChangeArrowheads="1" noChangeShapeType="1" noTextEdit="1"/>
              </p:cNvSpPr>
              <p:nvPr/>
            </p:nvSpPr>
            <p:spPr>
              <a:xfrm>
                <a:off x="7364450" y="3795601"/>
                <a:ext cx="491608" cy="523220"/>
              </a:xfrm>
              <a:prstGeom prst="rect">
                <a:avLst/>
              </a:prstGeom>
              <a:blipFill>
                <a:blip r:embed="rId4"/>
                <a:stretch>
                  <a:fillRect/>
                </a:stretch>
              </a:blipFill>
            </p:spPr>
            <p:txBody>
              <a:bodyPr/>
              <a:lstStyle/>
              <a:p>
                <a:r>
                  <a:rPr lang="ja-JP" altLang="en-US">
                    <a:noFill/>
                  </a:rPr>
                  <a:t> </a:t>
                </a:r>
              </a:p>
            </p:txBody>
          </p:sp>
        </mc:Fallback>
      </mc:AlternateContent>
      <p:sp>
        <p:nvSpPr>
          <p:cNvPr id="24" name="テキスト ボックス 23"/>
          <p:cNvSpPr txBox="1"/>
          <p:nvPr/>
        </p:nvSpPr>
        <p:spPr>
          <a:xfrm>
            <a:off x="4515204" y="1745814"/>
            <a:ext cx="3918060" cy="523220"/>
          </a:xfrm>
          <a:prstGeom prst="rect">
            <a:avLst/>
          </a:prstGeom>
          <a:noFill/>
        </p:spPr>
        <p:txBody>
          <a:bodyPr wrap="none" rtlCol="0">
            <a:spAutoFit/>
          </a:bodyPr>
          <a:lstStyle/>
          <a:p>
            <a:r>
              <a:rPr lang="ja-JP" altLang="en-US" sz="2800" dirty="0" smtClean="0"/>
              <a:t>シグモイド関数 </a:t>
            </a:r>
            <a:r>
              <a:rPr lang="en-US" altLang="ja-JP" sz="2800" dirty="0" smtClean="0"/>
              <a:t>sigmoid</a:t>
            </a:r>
            <a:endParaRPr lang="ja-JP" altLang="en-US" sz="2800" dirty="0"/>
          </a:p>
        </p:txBody>
      </p:sp>
      <p:sp>
        <p:nvSpPr>
          <p:cNvPr id="25" name="テキスト ボックス 24"/>
          <p:cNvSpPr txBox="1"/>
          <p:nvPr/>
        </p:nvSpPr>
        <p:spPr>
          <a:xfrm>
            <a:off x="827631" y="5930472"/>
            <a:ext cx="1107996" cy="461665"/>
          </a:xfrm>
          <a:prstGeom prst="rect">
            <a:avLst/>
          </a:prstGeom>
          <a:noFill/>
        </p:spPr>
        <p:txBody>
          <a:bodyPr wrap="none" rtlCol="0">
            <a:spAutoFit/>
          </a:bodyPr>
          <a:lstStyle/>
          <a:p>
            <a:r>
              <a:rPr lang="ja-JP" altLang="en-US" sz="2400" dirty="0" smtClean="0"/>
              <a:t>入力</a:t>
            </a:r>
            <a:r>
              <a:rPr lang="ja-JP" altLang="en-US" sz="2400" dirty="0"/>
              <a:t>層</a:t>
            </a:r>
          </a:p>
        </p:txBody>
      </p:sp>
      <p:sp>
        <p:nvSpPr>
          <p:cNvPr id="26" name="テキスト ボックス 25"/>
          <p:cNvSpPr txBox="1"/>
          <p:nvPr/>
        </p:nvSpPr>
        <p:spPr>
          <a:xfrm>
            <a:off x="3702161" y="5584370"/>
            <a:ext cx="1107996" cy="461665"/>
          </a:xfrm>
          <a:prstGeom prst="rect">
            <a:avLst/>
          </a:prstGeom>
          <a:noFill/>
        </p:spPr>
        <p:txBody>
          <a:bodyPr wrap="none" rtlCol="0">
            <a:spAutoFit/>
          </a:bodyPr>
          <a:lstStyle/>
          <a:p>
            <a:r>
              <a:rPr lang="ja-JP" altLang="en-US" sz="2400" dirty="0"/>
              <a:t>出力</a:t>
            </a:r>
            <a:r>
              <a:rPr lang="ja-JP" altLang="en-US" sz="2400" dirty="0" smtClean="0"/>
              <a:t>層</a:t>
            </a:r>
            <a:endParaRPr lang="ja-JP" altLang="en-US" sz="2400" dirty="0"/>
          </a:p>
        </p:txBody>
      </p:sp>
      <mc:AlternateContent xmlns:mc="http://schemas.openxmlformats.org/markup-compatibility/2006" xmlns:a14="http://schemas.microsoft.com/office/drawing/2010/main">
        <mc:Choice Requires="a14">
          <p:sp>
            <p:nvSpPr>
              <p:cNvPr id="27" name="テキスト ボックス 26"/>
              <p:cNvSpPr txBox="1"/>
              <p:nvPr/>
            </p:nvSpPr>
            <p:spPr>
              <a:xfrm>
                <a:off x="121284" y="2962414"/>
                <a:ext cx="252004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1</m:t>
                          </m:r>
                          <m:r>
                            <a:rPr lang="en-US" altLang="ja-JP" sz="2800" b="0" i="1" smtClean="0">
                              <a:latin typeface="Cambria Math" panose="02040503050406030204" pitchFamily="18" charset="0"/>
                            </a:rPr>
                            <m:t>1</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b="0" i="1" smtClean="0">
                              <a:latin typeface="Cambria Math" panose="02040503050406030204" pitchFamily="18" charset="0"/>
                            </a:rPr>
                            <m:t>1</m:t>
                          </m:r>
                          <m:r>
                            <a:rPr lang="en-US" altLang="ja-JP" sz="2800" i="1">
                              <a:latin typeface="Cambria Math" panose="02040503050406030204" pitchFamily="18" charset="0"/>
                            </a:rPr>
                            <m:t>2</m:t>
                          </m:r>
                        </m:sub>
                      </m:sSub>
                      <m:r>
                        <a:rPr lang="en-US" altLang="ja-JP" sz="2800" i="1">
                          <a:latin typeface="Cambria Math" panose="02040503050406030204" pitchFamily="18" charset="0"/>
                          <a:ea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𝑖</m:t>
                          </m:r>
                          <m:r>
                            <a:rPr lang="en-US" altLang="ja-JP" sz="2800" b="0" i="1" smtClean="0">
                              <a:latin typeface="Cambria Math" panose="02040503050406030204" pitchFamily="18" charset="0"/>
                            </a:rPr>
                            <m:t>1</m:t>
                          </m:r>
                        </m:sub>
                      </m:sSub>
                      <m:r>
                        <a:rPr lang="en-US" altLang="ja-JP" sz="2800" i="1">
                          <a:latin typeface="Cambria Math" panose="02040503050406030204" pitchFamily="18" charset="0"/>
                        </a:rPr>
                        <m:t>]</m:t>
                      </m:r>
                    </m:oMath>
                  </m:oMathPara>
                </a14:m>
                <a:endParaRPr lang="ja-JP" altLang="en-US" sz="2800" dirty="0"/>
              </a:p>
            </p:txBody>
          </p:sp>
        </mc:Choice>
        <mc:Fallback xmlns="">
          <p:sp>
            <p:nvSpPr>
              <p:cNvPr id="27" name="テキスト ボックス 26"/>
              <p:cNvSpPr txBox="1">
                <a:spLocks noRot="1" noChangeAspect="1" noMove="1" noResize="1" noEditPoints="1" noAdjustHandles="1" noChangeArrowheads="1" noChangeShapeType="1" noTextEdit="1"/>
              </p:cNvSpPr>
              <p:nvPr/>
            </p:nvSpPr>
            <p:spPr>
              <a:xfrm>
                <a:off x="121284" y="2962414"/>
                <a:ext cx="2520049"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p:cNvSpPr txBox="1"/>
              <p:nvPr/>
            </p:nvSpPr>
            <p:spPr>
              <a:xfrm>
                <a:off x="6566699" y="4146972"/>
                <a:ext cx="208711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b="0" i="1" smtClean="0">
                              <a:latin typeface="Cambria Math" panose="02040503050406030204" pitchFamily="18" charset="0"/>
                            </a:rPr>
                            <m:t>𝑦</m:t>
                          </m:r>
                        </m:e>
                        <m:sub>
                          <m:r>
                            <a:rPr lang="en-US" altLang="ja-JP" sz="2800" i="1">
                              <a:latin typeface="Cambria Math" panose="02040503050406030204" pitchFamily="18" charset="0"/>
                            </a:rPr>
                            <m:t>1</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b="0" i="1" smtClean="0">
                              <a:latin typeface="Cambria Math" panose="02040503050406030204" pitchFamily="18" charset="0"/>
                            </a:rPr>
                            <m:t>𝑦</m:t>
                          </m:r>
                        </m:e>
                        <m:sub>
                          <m:r>
                            <a:rPr lang="en-US" altLang="ja-JP" sz="2800" i="1">
                              <a:latin typeface="Cambria Math" panose="02040503050406030204" pitchFamily="18" charset="0"/>
                            </a:rPr>
                            <m:t>2</m:t>
                          </m:r>
                        </m:sub>
                      </m:sSub>
                      <m:r>
                        <a:rPr lang="en-US" altLang="ja-JP" sz="2800" i="1">
                          <a:latin typeface="Cambria Math" panose="02040503050406030204" pitchFamily="18" charset="0"/>
                          <a:ea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b="0" i="1" smtClean="0">
                              <a:latin typeface="Cambria Math" panose="02040503050406030204" pitchFamily="18" charset="0"/>
                            </a:rPr>
                            <m:t>𝑦</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oMath>
                  </m:oMathPara>
                </a14:m>
                <a:endParaRPr lang="ja-JP" altLang="en-US" sz="2800" dirty="0"/>
              </a:p>
            </p:txBody>
          </p:sp>
        </mc:Choice>
        <mc:Fallback xmlns="">
          <p:sp>
            <p:nvSpPr>
              <p:cNvPr id="28" name="テキスト ボックス 27"/>
              <p:cNvSpPr txBox="1">
                <a:spLocks noRot="1" noChangeAspect="1" noMove="1" noResize="1" noEditPoints="1" noAdjustHandles="1" noChangeArrowheads="1" noChangeShapeType="1" noTextEdit="1"/>
              </p:cNvSpPr>
              <p:nvPr/>
            </p:nvSpPr>
            <p:spPr>
              <a:xfrm>
                <a:off x="6566699" y="4146972"/>
                <a:ext cx="2087110" cy="523220"/>
              </a:xfrm>
              <a:prstGeom prst="rect">
                <a:avLst/>
              </a:prstGeom>
              <a:blipFill>
                <a:blip r:embed="rId6"/>
                <a:stretch>
                  <a:fillRect/>
                </a:stretch>
              </a:blipFill>
            </p:spPr>
            <p:txBody>
              <a:bodyPr/>
              <a:lstStyle/>
              <a:p>
                <a:r>
                  <a:rPr lang="ja-JP" altLang="en-US">
                    <a:noFill/>
                  </a:rPr>
                  <a:t> </a:t>
                </a:r>
              </a:p>
            </p:txBody>
          </p:sp>
        </mc:Fallback>
      </mc:AlternateContent>
      <p:sp>
        <p:nvSpPr>
          <p:cNvPr id="29" name="楕円 28"/>
          <p:cNvSpPr/>
          <p:nvPr/>
        </p:nvSpPr>
        <p:spPr>
          <a:xfrm>
            <a:off x="3764889" y="3939028"/>
            <a:ext cx="914400" cy="9144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5400" b="1" dirty="0"/>
          </a:p>
        </p:txBody>
      </p:sp>
      <p:cxnSp>
        <p:nvCxnSpPr>
          <p:cNvPr id="30" name="直線矢印コネクタ 29"/>
          <p:cNvCxnSpPr>
            <a:endCxn id="29" idx="1"/>
          </p:cNvCxnSpPr>
          <p:nvPr/>
        </p:nvCxnSpPr>
        <p:spPr>
          <a:xfrm>
            <a:off x="2560297" y="3567371"/>
            <a:ext cx="1338503" cy="5055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a:stCxn id="29" idx="6"/>
          </p:cNvCxnSpPr>
          <p:nvPr/>
        </p:nvCxnSpPr>
        <p:spPr>
          <a:xfrm>
            <a:off x="4679289" y="4396228"/>
            <a:ext cx="185055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V="1">
            <a:off x="4256159" y="3733922"/>
            <a:ext cx="866831" cy="662306"/>
          </a:xfrm>
          <a:prstGeom prst="line">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3" name="Picture 2" descr="「活性化関数」の画像検索結果"/>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52481" y="2178304"/>
            <a:ext cx="2105880" cy="157941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直線矢印コネクタ 33"/>
          <p:cNvCxnSpPr>
            <a:endCxn id="29" idx="3"/>
          </p:cNvCxnSpPr>
          <p:nvPr/>
        </p:nvCxnSpPr>
        <p:spPr>
          <a:xfrm flipV="1">
            <a:off x="2560297" y="4719517"/>
            <a:ext cx="1338503" cy="5055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テキスト ボックス 39"/>
              <p:cNvSpPr txBox="1"/>
              <p:nvPr/>
            </p:nvSpPr>
            <p:spPr>
              <a:xfrm>
                <a:off x="123516" y="5207827"/>
                <a:ext cx="253659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b="0" i="1" smtClean="0">
                              <a:latin typeface="Cambria Math" panose="02040503050406030204" pitchFamily="18" charset="0"/>
                            </a:rPr>
                            <m:t>21</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b="0" i="1" smtClean="0">
                              <a:latin typeface="Cambria Math" panose="02040503050406030204" pitchFamily="18" charset="0"/>
                            </a:rPr>
                            <m:t>2</m:t>
                          </m:r>
                          <m:r>
                            <a:rPr lang="en-US" altLang="ja-JP" sz="2800" i="1">
                              <a:latin typeface="Cambria Math" panose="02040503050406030204" pitchFamily="18" charset="0"/>
                            </a:rPr>
                            <m:t>2</m:t>
                          </m:r>
                        </m:sub>
                      </m:sSub>
                      <m:r>
                        <a:rPr lang="en-US" altLang="ja-JP" sz="2800" i="1">
                          <a:latin typeface="Cambria Math" panose="02040503050406030204" pitchFamily="18" charset="0"/>
                          <a:ea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𝑖</m:t>
                          </m:r>
                          <m:r>
                            <a:rPr lang="en-US" altLang="ja-JP" sz="2800" b="0" i="1" smtClean="0">
                              <a:latin typeface="Cambria Math" panose="02040503050406030204" pitchFamily="18" charset="0"/>
                            </a:rPr>
                            <m:t>2</m:t>
                          </m:r>
                        </m:sub>
                      </m:sSub>
                      <m:r>
                        <a:rPr lang="en-US" altLang="ja-JP" sz="2800" i="1">
                          <a:latin typeface="Cambria Math" panose="02040503050406030204" pitchFamily="18" charset="0"/>
                        </a:rPr>
                        <m:t>]</m:t>
                      </m:r>
                    </m:oMath>
                  </m:oMathPara>
                </a14:m>
                <a:endParaRPr lang="ja-JP" altLang="en-US" sz="2800" dirty="0"/>
              </a:p>
            </p:txBody>
          </p:sp>
        </mc:Choice>
        <mc:Fallback xmlns="">
          <p:sp>
            <p:nvSpPr>
              <p:cNvPr id="40" name="テキスト ボックス 39"/>
              <p:cNvSpPr txBox="1">
                <a:spLocks noRot="1" noChangeAspect="1" noMove="1" noResize="1" noEditPoints="1" noAdjustHandles="1" noChangeArrowheads="1" noChangeShapeType="1" noTextEdit="1"/>
              </p:cNvSpPr>
              <p:nvPr/>
            </p:nvSpPr>
            <p:spPr>
              <a:xfrm>
                <a:off x="123516" y="5207827"/>
                <a:ext cx="2536592" cy="52322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p:cNvSpPr txBox="1"/>
              <p:nvPr/>
            </p:nvSpPr>
            <p:spPr>
              <a:xfrm>
                <a:off x="2906557" y="4318821"/>
                <a:ext cx="68614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2</m:t>
                          </m:r>
                        </m:sub>
                      </m:sSub>
                    </m:oMath>
                  </m:oMathPara>
                </a14:m>
                <a:endParaRPr lang="ja-JP" altLang="en-US" sz="2800" dirty="0"/>
              </a:p>
            </p:txBody>
          </p:sp>
        </mc:Choice>
        <mc:Fallback xmlns="">
          <p:sp>
            <p:nvSpPr>
              <p:cNvPr id="41" name="テキスト ボックス 40"/>
              <p:cNvSpPr txBox="1">
                <a:spLocks noRot="1" noChangeAspect="1" noMove="1" noResize="1" noEditPoints="1" noAdjustHandles="1" noChangeArrowheads="1" noChangeShapeType="1" noTextEdit="1"/>
              </p:cNvSpPr>
              <p:nvPr/>
            </p:nvSpPr>
            <p:spPr>
              <a:xfrm>
                <a:off x="2906557" y="4318821"/>
                <a:ext cx="686149" cy="523220"/>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p:cNvSpPr txBox="1"/>
              <p:nvPr/>
            </p:nvSpPr>
            <p:spPr>
              <a:xfrm>
                <a:off x="3872213" y="2663452"/>
                <a:ext cx="67787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𝑏</m:t>
                          </m:r>
                        </m:e>
                        <m:sub>
                          <m:r>
                            <a:rPr lang="en-US" altLang="ja-JP" sz="2800" b="0" i="1" smtClean="0">
                              <a:latin typeface="Cambria Math" panose="02040503050406030204" pitchFamily="18" charset="0"/>
                            </a:rPr>
                            <m:t>1</m:t>
                          </m:r>
                        </m:sub>
                      </m:sSub>
                    </m:oMath>
                  </m:oMathPara>
                </a14:m>
                <a:endParaRPr lang="ja-JP" altLang="en-US" sz="2800" dirty="0"/>
              </a:p>
            </p:txBody>
          </p:sp>
        </mc:Choice>
        <mc:Fallback xmlns="">
          <p:sp>
            <p:nvSpPr>
              <p:cNvPr id="20" name="テキスト ボックス 19"/>
              <p:cNvSpPr txBox="1">
                <a:spLocks noRot="1" noChangeAspect="1" noMove="1" noResize="1" noEditPoints="1" noAdjustHandles="1" noChangeArrowheads="1" noChangeShapeType="1" noTextEdit="1"/>
              </p:cNvSpPr>
              <p:nvPr/>
            </p:nvSpPr>
            <p:spPr>
              <a:xfrm>
                <a:off x="3872213" y="2663452"/>
                <a:ext cx="677878" cy="523220"/>
              </a:xfrm>
              <a:prstGeom prst="rect">
                <a:avLst/>
              </a:prstGeom>
              <a:blipFill>
                <a:blip r:embed="rId10"/>
                <a:stretch>
                  <a:fillRect/>
                </a:stretch>
              </a:blipFill>
            </p:spPr>
            <p:txBody>
              <a:bodyPr/>
              <a:lstStyle/>
              <a:p>
                <a:r>
                  <a:rPr lang="ja-JP" altLang="en-US">
                    <a:noFill/>
                  </a:rPr>
                  <a:t> </a:t>
                </a:r>
              </a:p>
            </p:txBody>
          </p:sp>
        </mc:Fallback>
      </mc:AlternateContent>
      <p:cxnSp>
        <p:nvCxnSpPr>
          <p:cNvPr id="21" name="直線矢印コネクタ 20"/>
          <p:cNvCxnSpPr>
            <a:stCxn id="20" idx="2"/>
            <a:endCxn id="29" idx="0"/>
          </p:cNvCxnSpPr>
          <p:nvPr/>
        </p:nvCxnSpPr>
        <p:spPr>
          <a:xfrm>
            <a:off x="4211152" y="3186672"/>
            <a:ext cx="10937" cy="75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5" name="正方形/長方形 34"/>
          <p:cNvSpPr/>
          <p:nvPr/>
        </p:nvSpPr>
        <p:spPr>
          <a:xfrm>
            <a:off x="2849301" y="3210702"/>
            <a:ext cx="725208" cy="201438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6" name="テキスト ボックス 35"/>
              <p:cNvSpPr txBox="1"/>
              <p:nvPr/>
            </p:nvSpPr>
            <p:spPr>
              <a:xfrm>
                <a:off x="2884222" y="2572422"/>
                <a:ext cx="655365" cy="4599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400" b="1" i="1" smtClean="0">
                          <a:solidFill>
                            <a:srgbClr val="FF0000"/>
                          </a:solidFill>
                          <a:latin typeface="Cambria Math" panose="02040503050406030204" pitchFamily="18" charset="0"/>
                        </a:rPr>
                        <m:t>𝑾</m:t>
                      </m:r>
                    </m:oMath>
                  </m:oMathPara>
                </a14:m>
                <a:endParaRPr lang="ja-JP" altLang="en-US" sz="2400" b="1" dirty="0">
                  <a:solidFill>
                    <a:srgbClr val="FF0000"/>
                  </a:solidFill>
                </a:endParaRPr>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2884222" y="2572422"/>
                <a:ext cx="655365" cy="459946"/>
              </a:xfrm>
              <a:prstGeom prst="rect">
                <a:avLst/>
              </a:prstGeom>
              <a:blipFill>
                <a:blip r:embed="rId11"/>
                <a:stretch>
                  <a:fillRect/>
                </a:stretch>
              </a:blipFill>
            </p:spPr>
            <p:txBody>
              <a:bodyPr/>
              <a:lstStyle/>
              <a:p>
                <a:r>
                  <a:rPr lang="ja-JP" altLang="en-US">
                    <a:noFill/>
                  </a:rPr>
                  <a:t> </a:t>
                </a:r>
              </a:p>
            </p:txBody>
          </p:sp>
        </mc:Fallback>
      </mc:AlternateContent>
      <p:sp>
        <p:nvSpPr>
          <p:cNvPr id="37" name="正方形/長方形 36"/>
          <p:cNvSpPr/>
          <p:nvPr/>
        </p:nvSpPr>
        <p:spPr>
          <a:xfrm>
            <a:off x="3844114" y="2704470"/>
            <a:ext cx="705977" cy="563940"/>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8" name="テキスト ボックス 37"/>
              <p:cNvSpPr txBox="1"/>
              <p:nvPr/>
            </p:nvSpPr>
            <p:spPr>
              <a:xfrm>
                <a:off x="3859839" y="2066189"/>
                <a:ext cx="655365" cy="4627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400" b="1" i="1" smtClean="0">
                          <a:solidFill>
                            <a:srgbClr val="00B050"/>
                          </a:solidFill>
                          <a:latin typeface="Cambria Math" panose="02040503050406030204" pitchFamily="18" charset="0"/>
                        </a:rPr>
                        <m:t>𝑩</m:t>
                      </m:r>
                    </m:oMath>
                  </m:oMathPara>
                </a14:m>
                <a:endParaRPr lang="ja-JP" altLang="en-US" sz="2400" b="1" dirty="0">
                  <a:solidFill>
                    <a:srgbClr val="00B050"/>
                  </a:solidFill>
                </a:endParaRPr>
              </a:p>
            </p:txBody>
          </p:sp>
        </mc:Choice>
        <mc:Fallback xmlns="">
          <p:sp>
            <p:nvSpPr>
              <p:cNvPr id="38" name="テキスト ボックス 37"/>
              <p:cNvSpPr txBox="1">
                <a:spLocks noRot="1" noChangeAspect="1" noMove="1" noResize="1" noEditPoints="1" noAdjustHandles="1" noChangeArrowheads="1" noChangeShapeType="1" noTextEdit="1"/>
              </p:cNvSpPr>
              <p:nvPr/>
            </p:nvSpPr>
            <p:spPr>
              <a:xfrm>
                <a:off x="3859839" y="2066189"/>
                <a:ext cx="655365" cy="462755"/>
              </a:xfrm>
              <a:prstGeom prst="rect">
                <a:avLst/>
              </a:prstGeom>
              <a:blipFill>
                <a:blip r:embed="rId1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53428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p:bldP spid="37" grpId="0" animBg="1"/>
      <p:bldP spid="3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テキスト ボックス 2"/>
          <p:cNvSpPr txBox="1"/>
          <p:nvPr/>
        </p:nvSpPr>
        <p:spPr>
          <a:xfrm>
            <a:off x="628650" y="1920239"/>
            <a:ext cx="6112571" cy="3170099"/>
          </a:xfrm>
          <a:prstGeom prst="rect">
            <a:avLst/>
          </a:prstGeom>
          <a:noFill/>
        </p:spPr>
        <p:txBody>
          <a:bodyPr wrap="none" rtlCol="0">
            <a:spAutoFit/>
          </a:bodyPr>
          <a:lstStyle/>
          <a:p>
            <a:r>
              <a:rPr lang="ja-JP" altLang="en-US" sz="4000" dirty="0" smtClean="0">
                <a:latin typeface="+mn-ea"/>
              </a:rPr>
              <a:t>・分類問題について</a:t>
            </a:r>
            <a:endParaRPr lang="en-US" altLang="ja-JP" sz="4000" dirty="0" smtClean="0">
              <a:latin typeface="+mn-ea"/>
            </a:endParaRPr>
          </a:p>
          <a:p>
            <a:r>
              <a:rPr lang="ja-JP" altLang="en-US" sz="4000" dirty="0">
                <a:latin typeface="+mn-ea"/>
              </a:rPr>
              <a:t>・</a:t>
            </a:r>
            <a:r>
              <a:rPr lang="en-US" altLang="ja-JP" sz="4000" dirty="0" smtClean="0">
                <a:latin typeface="+mn-ea"/>
              </a:rPr>
              <a:t>one-hot</a:t>
            </a:r>
            <a:r>
              <a:rPr lang="ja-JP" altLang="en-US" sz="4000" dirty="0" smtClean="0">
                <a:latin typeface="+mn-ea"/>
              </a:rPr>
              <a:t>表現について</a:t>
            </a:r>
            <a:endParaRPr lang="en-US" altLang="ja-JP" sz="4000" dirty="0" smtClean="0">
              <a:latin typeface="+mn-ea"/>
            </a:endParaRPr>
          </a:p>
          <a:p>
            <a:r>
              <a:rPr lang="ja-JP" altLang="en-US" sz="4000" dirty="0" smtClean="0">
                <a:latin typeface="+mn-ea"/>
              </a:rPr>
              <a:t>・線形</a:t>
            </a:r>
            <a:r>
              <a:rPr lang="ja-JP" altLang="en-US" sz="4000" dirty="0">
                <a:latin typeface="+mn-ea"/>
              </a:rPr>
              <a:t>分類</a:t>
            </a:r>
            <a:r>
              <a:rPr lang="ja-JP" altLang="en-US" sz="4000" dirty="0" smtClean="0">
                <a:latin typeface="+mn-ea"/>
              </a:rPr>
              <a:t>問題の学習</a:t>
            </a:r>
            <a:endParaRPr lang="en-US" altLang="ja-JP" sz="4000" dirty="0">
              <a:latin typeface="+mn-ea"/>
            </a:endParaRPr>
          </a:p>
          <a:p>
            <a:r>
              <a:rPr lang="ja-JP" altLang="en-US" sz="4000" dirty="0" smtClean="0">
                <a:latin typeface="+mn-ea"/>
              </a:rPr>
              <a:t>時間があれ</a:t>
            </a:r>
            <a:r>
              <a:rPr lang="ja-JP" altLang="en-US" sz="4000" dirty="0">
                <a:latin typeface="+mn-ea"/>
              </a:rPr>
              <a:t>ば</a:t>
            </a:r>
            <a:endParaRPr lang="en-US" altLang="ja-JP" sz="4000" dirty="0" smtClean="0">
              <a:latin typeface="+mn-ea"/>
            </a:endParaRPr>
          </a:p>
          <a:p>
            <a:r>
              <a:rPr lang="ja-JP" altLang="en-US" sz="4000" dirty="0" smtClean="0">
                <a:latin typeface="+mn-ea"/>
              </a:rPr>
              <a:t>・非線形回帰問題の学習</a:t>
            </a:r>
            <a:r>
              <a:rPr lang="en-US" altLang="ja-JP" sz="4000" dirty="0" smtClean="0">
                <a:latin typeface="+mn-ea"/>
              </a:rPr>
              <a:t>2</a:t>
            </a:r>
            <a:endParaRPr lang="en-US" altLang="ja-JP" sz="4000" dirty="0">
              <a:latin typeface="+mn-ea"/>
            </a:endParaRPr>
          </a:p>
        </p:txBody>
      </p:sp>
    </p:spTree>
    <p:extLst>
      <p:ext uri="{BB962C8B-B14F-4D97-AF65-F5344CB8AC3E}">
        <p14:creationId xmlns:p14="http://schemas.microsoft.com/office/powerpoint/2010/main" val="17126068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2237314" y="3204173"/>
            <a:ext cx="5092548" cy="584775"/>
          </a:xfrm>
          <a:prstGeom prst="rect">
            <a:avLst/>
          </a:prstGeom>
          <a:noFill/>
        </p:spPr>
        <p:txBody>
          <a:bodyPr wrap="none" rtlCol="0">
            <a:spAutoFit/>
          </a:bodyPr>
          <a:lstStyle/>
          <a:p>
            <a:r>
              <a:rPr lang="ja-JP" altLang="en-US" sz="3200" b="1" dirty="0"/>
              <a:t>順伝播 </a:t>
            </a:r>
            <a:r>
              <a:rPr lang="en-US" altLang="ja-JP" sz="3200" b="1" dirty="0"/>
              <a:t>Forward propagation</a:t>
            </a:r>
            <a:endParaRPr lang="ja-JP" altLang="en-US" sz="3200" b="1" dirty="0"/>
          </a:p>
        </p:txBody>
      </p:sp>
      <p:sp>
        <p:nvSpPr>
          <p:cNvPr id="4" name="テキスト ボックス 3"/>
          <p:cNvSpPr txBox="1"/>
          <p:nvPr/>
        </p:nvSpPr>
        <p:spPr>
          <a:xfrm>
            <a:off x="2113402" y="4406660"/>
            <a:ext cx="5340373" cy="584775"/>
          </a:xfrm>
          <a:prstGeom prst="rect">
            <a:avLst/>
          </a:prstGeom>
          <a:noFill/>
        </p:spPr>
        <p:txBody>
          <a:bodyPr wrap="none" rtlCol="0">
            <a:spAutoFit/>
          </a:bodyPr>
          <a:lstStyle/>
          <a:p>
            <a:r>
              <a:rPr lang="ja-JP" altLang="en-US" sz="3200" b="1" dirty="0"/>
              <a:t>逆伝播 </a:t>
            </a:r>
            <a:r>
              <a:rPr lang="en-US" altLang="ja-JP" sz="3200" b="1" dirty="0"/>
              <a:t>Backward propagation</a:t>
            </a:r>
            <a:endParaRPr lang="ja-JP" altLang="en-US" sz="3200" b="1" dirty="0"/>
          </a:p>
        </p:txBody>
      </p:sp>
      <mc:AlternateContent xmlns:mc="http://schemas.openxmlformats.org/markup-compatibility/2006" xmlns:a14="http://schemas.microsoft.com/office/drawing/2010/main">
        <mc:Choice Requires="a14">
          <p:sp>
            <p:nvSpPr>
              <p:cNvPr id="5" name="テキスト ボックス 4"/>
              <p:cNvSpPr txBox="1"/>
              <p:nvPr/>
            </p:nvSpPr>
            <p:spPr>
              <a:xfrm>
                <a:off x="2482926" y="3836194"/>
                <a:ext cx="4601324" cy="523220"/>
              </a:xfrm>
              <a:prstGeom prst="rect">
                <a:avLst/>
              </a:prstGeom>
              <a:noFill/>
            </p:spPr>
            <p:txBody>
              <a:bodyPr wrap="none" rtlCol="0">
                <a:spAutoFit/>
              </a:bodyPr>
              <a:lstStyle/>
              <a:p>
                <a14:m>
                  <m:oMath xmlns:m="http://schemas.openxmlformats.org/officeDocument/2006/math">
                    <m:r>
                      <a:rPr lang="en-US" altLang="ja-JP" sz="2800" i="1" smtClean="0">
                        <a:latin typeface="Cambria Math" panose="02040503050406030204" pitchFamily="18" charset="0"/>
                      </a:rPr>
                      <m:t>𝑊</m:t>
                    </m:r>
                  </m:oMath>
                </a14:m>
                <a:r>
                  <a:rPr lang="ja-JP" altLang="en-US" sz="2800" dirty="0" smtClean="0"/>
                  <a:t>と</a:t>
                </a:r>
                <a14:m>
                  <m:oMath xmlns:m="http://schemas.openxmlformats.org/officeDocument/2006/math">
                    <m:r>
                      <a:rPr lang="en-US" altLang="ja-JP" sz="2800" b="0" i="1" dirty="0" smtClean="0">
                        <a:latin typeface="Cambria Math" panose="02040503050406030204" pitchFamily="18" charset="0"/>
                      </a:rPr>
                      <m:t>𝐵</m:t>
                    </m:r>
                  </m:oMath>
                </a14:m>
                <a:r>
                  <a:rPr lang="ja-JP" altLang="en-US" sz="2800" dirty="0" smtClean="0"/>
                  <a:t>を</a:t>
                </a:r>
                <a:r>
                  <a:rPr lang="ja-JP" altLang="en-US" sz="2800" dirty="0"/>
                  <a:t>使って出力</a:t>
                </a:r>
                <a14:m>
                  <m:oMath xmlns:m="http://schemas.openxmlformats.org/officeDocument/2006/math">
                    <m:r>
                      <a:rPr lang="en-US" altLang="ja-JP" sz="2800" i="1">
                        <a:latin typeface="Cambria Math" panose="02040503050406030204" pitchFamily="18" charset="0"/>
                      </a:rPr>
                      <m:t>𝑌</m:t>
                    </m:r>
                  </m:oMath>
                </a14:m>
                <a:r>
                  <a:rPr lang="ja-JP" altLang="en-US" sz="2800" dirty="0"/>
                  <a:t>の計算</a:t>
                </a:r>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2482926" y="3836194"/>
                <a:ext cx="4601324" cy="523220"/>
              </a:xfrm>
              <a:prstGeom prst="rect">
                <a:avLst/>
              </a:prstGeom>
              <a:blipFill>
                <a:blip r:embed="rId2"/>
                <a:stretch>
                  <a:fillRect t="-10465" r="-1457" b="-325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p:cNvSpPr txBox="1"/>
              <p:nvPr/>
            </p:nvSpPr>
            <p:spPr>
              <a:xfrm>
                <a:off x="1713741" y="5038681"/>
                <a:ext cx="6139694" cy="523220"/>
              </a:xfrm>
              <a:prstGeom prst="rect">
                <a:avLst/>
              </a:prstGeom>
              <a:noFill/>
            </p:spPr>
            <p:txBody>
              <a:bodyPr wrap="none" rtlCol="0">
                <a:spAutoFit/>
              </a:bodyPr>
              <a:lstStyle/>
              <a:p>
                <a14:m>
                  <m:oMath xmlns:m="http://schemas.openxmlformats.org/officeDocument/2006/math">
                    <m:r>
                      <m:rPr>
                        <m:sty m:val="p"/>
                      </m:rPr>
                      <a:rPr lang="en-US" altLang="ja-JP" sz="2800" i="1" smtClean="0">
                        <a:latin typeface="Cambria Math" panose="02040503050406030204" pitchFamily="18" charset="0"/>
                      </a:rPr>
                      <m:t>Y</m:t>
                    </m:r>
                  </m:oMath>
                </a14:m>
                <a:r>
                  <a:rPr lang="ja-JP" altLang="en-US" sz="2800" dirty="0"/>
                  <a:t>と</a:t>
                </a:r>
                <a14:m>
                  <m:oMath xmlns:m="http://schemas.openxmlformats.org/officeDocument/2006/math">
                    <m:r>
                      <a:rPr lang="en-US" altLang="ja-JP" sz="2800" i="1">
                        <a:latin typeface="Cambria Math" panose="02040503050406030204" pitchFamily="18" charset="0"/>
                      </a:rPr>
                      <m:t>𝑇</m:t>
                    </m:r>
                  </m:oMath>
                </a14:m>
                <a:r>
                  <a:rPr lang="ja-JP" altLang="en-US" sz="2800" dirty="0" smtClean="0">
                    <a:latin typeface="Cambria Math" panose="02040503050406030204" pitchFamily="18" charset="0"/>
                  </a:rPr>
                  <a:t>がどれだけ離れているか評価</a:t>
                </a:r>
                <a:r>
                  <a:rPr lang="en-US" altLang="ja-JP" sz="2800" dirty="0" smtClean="0">
                    <a:latin typeface="+mn-ea"/>
                  </a:rPr>
                  <a:t>(E)</a:t>
                </a:r>
                <a:endParaRPr lang="ja-JP" altLang="en-US" sz="2800" dirty="0">
                  <a:latin typeface="+mn-ea"/>
                </a:endParaRPr>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713741" y="5038681"/>
                <a:ext cx="6139694" cy="523220"/>
              </a:xfrm>
              <a:prstGeom prst="rect">
                <a:avLst/>
              </a:prstGeom>
              <a:blipFill>
                <a:blip r:embed="rId3"/>
                <a:stretch>
                  <a:fillRect t="-11765" r="-596" b="-341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p:cNvSpPr txBox="1"/>
              <p:nvPr/>
            </p:nvSpPr>
            <p:spPr>
              <a:xfrm>
                <a:off x="2785477" y="5609147"/>
                <a:ext cx="3996222" cy="523220"/>
              </a:xfrm>
              <a:prstGeom prst="rect">
                <a:avLst/>
              </a:prstGeom>
              <a:noFill/>
            </p:spPr>
            <p:txBody>
              <a:bodyPr wrap="none" rtlCol="0">
                <a:spAutoFit/>
              </a:bodyPr>
              <a:lstStyle/>
              <a:p>
                <a14:m>
                  <m:oMath xmlns:m="http://schemas.openxmlformats.org/officeDocument/2006/math">
                    <m:r>
                      <a:rPr lang="en-US" altLang="ja-JP" sz="2800" i="1">
                        <a:latin typeface="Cambria Math" panose="02040503050406030204" pitchFamily="18" charset="0"/>
                      </a:rPr>
                      <m:t>𝐸</m:t>
                    </m:r>
                    <m:r>
                      <a:rPr lang="ja-JP" altLang="en-US" sz="2800" i="1">
                        <a:latin typeface="Cambria Math" panose="02040503050406030204" pitchFamily="18" charset="0"/>
                      </a:rPr>
                      <m:t>を</m:t>
                    </m:r>
                  </m:oMath>
                </a14:m>
                <a:r>
                  <a:rPr lang="ja-JP" altLang="en-US" sz="2800" dirty="0"/>
                  <a:t>使って重</a:t>
                </a:r>
                <a14:m>
                  <m:oMath xmlns:m="http://schemas.openxmlformats.org/officeDocument/2006/math">
                    <m:r>
                      <a:rPr lang="ja-JP" altLang="en-US" sz="2800" dirty="0">
                        <a:latin typeface="Cambria Math" panose="02040503050406030204" pitchFamily="18" charset="0"/>
                      </a:rPr>
                      <m:t>み</m:t>
                    </m:r>
                    <m:r>
                      <a:rPr lang="en-US" altLang="ja-JP" sz="2800" i="1">
                        <a:latin typeface="Cambria Math" panose="02040503050406030204" pitchFamily="18" charset="0"/>
                      </a:rPr>
                      <m:t>𝑊</m:t>
                    </m:r>
                  </m:oMath>
                </a14:m>
                <a:r>
                  <a:rPr lang="ja-JP" altLang="en-US" sz="2800" dirty="0"/>
                  <a:t>の更新</a:t>
                </a:r>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2785477" y="5609147"/>
                <a:ext cx="3996222" cy="523220"/>
              </a:xfrm>
              <a:prstGeom prst="rect">
                <a:avLst/>
              </a:prstGeom>
              <a:blipFill>
                <a:blip r:embed="rId4"/>
                <a:stretch>
                  <a:fillRect t="-10465" r="-1832" b="-32558"/>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r>
              <a:rPr lang="ja-JP" altLang="en-US" dirty="0" smtClean="0"/>
              <a:t>学習の詳しい過程</a:t>
            </a:r>
            <a:endParaRPr kumimoji="1" lang="ja-JP" altLang="en-US" dirty="0"/>
          </a:p>
        </p:txBody>
      </p:sp>
      <p:sp>
        <p:nvSpPr>
          <p:cNvPr id="8" name="テキスト ボックス 7"/>
          <p:cNvSpPr txBox="1"/>
          <p:nvPr/>
        </p:nvSpPr>
        <p:spPr>
          <a:xfrm>
            <a:off x="802227" y="2615033"/>
            <a:ext cx="3940374" cy="523220"/>
          </a:xfrm>
          <a:prstGeom prst="rect">
            <a:avLst/>
          </a:prstGeom>
          <a:noFill/>
        </p:spPr>
        <p:txBody>
          <a:bodyPr wrap="none" rtlCol="0">
            <a:spAutoFit/>
          </a:bodyPr>
          <a:lstStyle/>
          <a:p>
            <a:r>
              <a:rPr lang="en-US" altLang="ja-JP" sz="2800" dirty="0"/>
              <a:t>iteration</a:t>
            </a:r>
            <a:r>
              <a:rPr lang="ja-JP" altLang="en-US" sz="2800" dirty="0"/>
              <a:t>数だけ繰り返す</a:t>
            </a:r>
          </a:p>
        </p:txBody>
      </p:sp>
      <mc:AlternateContent xmlns:mc="http://schemas.openxmlformats.org/markup-compatibility/2006" xmlns:a14="http://schemas.microsoft.com/office/drawing/2010/main">
        <mc:Choice Requires="a14">
          <p:sp>
            <p:nvSpPr>
              <p:cNvPr id="9" name="テキスト ボックス 8"/>
              <p:cNvSpPr txBox="1"/>
              <p:nvPr/>
            </p:nvSpPr>
            <p:spPr>
              <a:xfrm>
                <a:off x="802227" y="1496720"/>
                <a:ext cx="3053656" cy="523220"/>
              </a:xfrm>
              <a:prstGeom prst="rect">
                <a:avLst/>
              </a:prstGeom>
              <a:noFill/>
            </p:spPr>
            <p:txBody>
              <a:bodyPr wrap="none" rtlCol="0">
                <a:spAutoFit/>
              </a:bodyPr>
              <a:lstStyle/>
              <a:p>
                <a14:m>
                  <m:oMath xmlns:m="http://schemas.openxmlformats.org/officeDocument/2006/math">
                    <m:r>
                      <a:rPr lang="en-US" altLang="ja-JP" sz="2800" i="1">
                        <a:latin typeface="Cambria Math" panose="02040503050406030204" pitchFamily="18" charset="0"/>
                      </a:rPr>
                      <m:t>𝑊</m:t>
                    </m:r>
                  </m:oMath>
                </a14:m>
                <a:r>
                  <a:rPr lang="ja-JP" altLang="en-US" sz="2800" dirty="0"/>
                  <a:t>の初期値を設定</a:t>
                </a:r>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802227" y="1496720"/>
                <a:ext cx="3053656" cy="523220"/>
              </a:xfrm>
              <a:prstGeom prst="rect">
                <a:avLst/>
              </a:prstGeom>
              <a:blipFill>
                <a:blip r:embed="rId5"/>
                <a:stretch>
                  <a:fillRect t="-11765" r="-2595" b="-34118"/>
                </a:stretch>
              </a:blipFill>
            </p:spPr>
            <p:txBody>
              <a:bodyPr/>
              <a:lstStyle/>
              <a:p>
                <a:r>
                  <a:rPr lang="ja-JP" altLang="en-US">
                    <a:noFill/>
                  </a:rPr>
                  <a:t> </a:t>
                </a:r>
              </a:p>
            </p:txBody>
          </p:sp>
        </mc:Fallback>
      </mc:AlternateContent>
      <p:sp>
        <p:nvSpPr>
          <p:cNvPr id="10" name="右カーブ矢印 9"/>
          <p:cNvSpPr/>
          <p:nvPr/>
        </p:nvSpPr>
        <p:spPr>
          <a:xfrm>
            <a:off x="993741" y="3483003"/>
            <a:ext cx="720000" cy="28800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solidFill>
                <a:schemeClr val="tx1"/>
              </a:solidFill>
            </a:endParaRPr>
          </a:p>
        </p:txBody>
      </p:sp>
      <p:sp>
        <p:nvSpPr>
          <p:cNvPr id="11" name="左カーブ矢印 10"/>
          <p:cNvSpPr/>
          <p:nvPr/>
        </p:nvSpPr>
        <p:spPr>
          <a:xfrm flipV="1">
            <a:off x="7652295" y="3483003"/>
            <a:ext cx="720000" cy="28800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solidFill>
                <a:schemeClr val="tx1"/>
              </a:solidFill>
            </a:endParaRPr>
          </a:p>
        </p:txBody>
      </p:sp>
      <mc:AlternateContent xmlns:mc="http://schemas.openxmlformats.org/markup-compatibility/2006" xmlns:a14="http://schemas.microsoft.com/office/drawing/2010/main">
        <mc:Choice Requires="a14">
          <p:sp>
            <p:nvSpPr>
              <p:cNvPr id="12" name="テキスト ボックス 11"/>
              <p:cNvSpPr txBox="1"/>
              <p:nvPr/>
            </p:nvSpPr>
            <p:spPr>
              <a:xfrm>
                <a:off x="802227" y="2055877"/>
                <a:ext cx="2943434" cy="523220"/>
              </a:xfrm>
              <a:prstGeom prst="rect">
                <a:avLst/>
              </a:prstGeom>
              <a:noFill/>
            </p:spPr>
            <p:txBody>
              <a:bodyPr wrap="none" rtlCol="0">
                <a:spAutoFit/>
              </a:bodyPr>
              <a:lstStyle/>
              <a:p>
                <a14:m>
                  <m:oMath xmlns:m="http://schemas.openxmlformats.org/officeDocument/2006/math">
                    <m:r>
                      <a:rPr lang="en-US" altLang="ja-JP" sz="2800" b="0" i="1" smtClean="0">
                        <a:latin typeface="Cambria Math" panose="02040503050406030204" pitchFamily="18" charset="0"/>
                      </a:rPr>
                      <m:t>𝐵</m:t>
                    </m:r>
                  </m:oMath>
                </a14:m>
                <a:r>
                  <a:rPr lang="ja-JP" altLang="en-US" sz="2800" dirty="0" smtClean="0"/>
                  <a:t>の</a:t>
                </a:r>
                <a:r>
                  <a:rPr lang="ja-JP" altLang="en-US" sz="2800" dirty="0"/>
                  <a:t>初期値を設定</a:t>
                </a:r>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802227" y="2055877"/>
                <a:ext cx="2943434" cy="523220"/>
              </a:xfrm>
              <a:prstGeom prst="rect">
                <a:avLst/>
              </a:prstGeom>
              <a:blipFill>
                <a:blip r:embed="rId6"/>
                <a:stretch>
                  <a:fillRect t="-10465" r="-2905" b="-325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p:cNvSpPr txBox="1"/>
              <p:nvPr/>
            </p:nvSpPr>
            <p:spPr>
              <a:xfrm>
                <a:off x="2853412" y="6179611"/>
                <a:ext cx="3860352" cy="523220"/>
              </a:xfrm>
              <a:prstGeom prst="rect">
                <a:avLst/>
              </a:prstGeom>
              <a:noFill/>
            </p:spPr>
            <p:txBody>
              <a:bodyPr wrap="none" rtlCol="0">
                <a:spAutoFit/>
              </a:bodyPr>
              <a:lstStyle/>
              <a:p>
                <a14:m>
                  <m:oMath xmlns:m="http://schemas.openxmlformats.org/officeDocument/2006/math">
                    <m:r>
                      <a:rPr lang="en-US" altLang="ja-JP" sz="2800" i="1" smtClean="0">
                        <a:latin typeface="Cambria Math" panose="02040503050406030204" pitchFamily="18" charset="0"/>
                      </a:rPr>
                      <m:t>𝐸</m:t>
                    </m:r>
                    <m:r>
                      <a:rPr lang="ja-JP" altLang="en-US" sz="2800" i="1">
                        <a:latin typeface="Cambria Math" panose="02040503050406030204" pitchFamily="18" charset="0"/>
                      </a:rPr>
                      <m:t>を</m:t>
                    </m:r>
                  </m:oMath>
                </a14:m>
                <a:r>
                  <a:rPr lang="ja-JP" altLang="en-US" sz="2800" dirty="0"/>
                  <a:t>使って重</a:t>
                </a:r>
                <a14:m>
                  <m:oMath xmlns:m="http://schemas.openxmlformats.org/officeDocument/2006/math">
                    <m:r>
                      <a:rPr lang="ja-JP" altLang="en-US" sz="2800" dirty="0">
                        <a:latin typeface="Cambria Math" panose="02040503050406030204" pitchFamily="18" charset="0"/>
                      </a:rPr>
                      <m:t>み</m:t>
                    </m:r>
                    <m:r>
                      <m:rPr>
                        <m:sty m:val="p"/>
                      </m:rPr>
                      <a:rPr lang="en-US" altLang="ja-JP" sz="2800" b="0" i="0" dirty="0" smtClean="0">
                        <a:latin typeface="Cambria Math" panose="02040503050406030204" pitchFamily="18" charset="0"/>
                      </a:rPr>
                      <m:t>B</m:t>
                    </m:r>
                  </m:oMath>
                </a14:m>
                <a:r>
                  <a:rPr lang="ja-JP" altLang="en-US" sz="2800" dirty="0"/>
                  <a:t>の更新</a:t>
                </a:r>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2853412" y="6179611"/>
                <a:ext cx="3860352" cy="523220"/>
              </a:xfrm>
              <a:prstGeom prst="rect">
                <a:avLst/>
              </a:prstGeom>
              <a:blipFill>
                <a:blip r:embed="rId7"/>
                <a:stretch>
                  <a:fillRect t="-11628" r="-2054" b="-325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401162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バイアス</a:t>
            </a:r>
            <a:r>
              <a:rPr lang="en-US" altLang="ja-JP" dirty="0" smtClean="0"/>
              <a:t>B</a:t>
            </a:r>
            <a:r>
              <a:rPr lang="ja-JP" altLang="en-US" dirty="0" smtClean="0"/>
              <a:t>の変化のさせ方</a:t>
            </a:r>
            <a:endParaRPr kumimoji="1" lang="ja-JP" altLang="en-US" dirty="0"/>
          </a:p>
        </p:txBody>
      </p:sp>
      <mc:AlternateContent xmlns:mc="http://schemas.openxmlformats.org/markup-compatibility/2006" xmlns:a14="http://schemas.microsoft.com/office/drawing/2010/main">
        <mc:Choice Requires="a14">
          <p:sp>
            <p:nvSpPr>
              <p:cNvPr id="3" name="テキスト ボックス 2"/>
              <p:cNvSpPr txBox="1"/>
              <p:nvPr/>
            </p:nvSpPr>
            <p:spPr>
              <a:xfrm>
                <a:off x="330112" y="1475051"/>
                <a:ext cx="7030899" cy="584775"/>
              </a:xfrm>
              <a:prstGeom prst="rect">
                <a:avLst/>
              </a:prstGeom>
              <a:noFill/>
            </p:spPr>
            <p:txBody>
              <a:bodyPr wrap="none" rtlCol="0">
                <a:spAutoFit/>
              </a:bodyPr>
              <a:lstStyle/>
              <a:p>
                <a:r>
                  <a:rPr lang="ja-JP" altLang="en-US" sz="3200" b="1" dirty="0" smtClean="0"/>
                  <a:t>勾配降下法</a:t>
                </a:r>
                <a:r>
                  <a:rPr lang="ja-JP" altLang="en-US" sz="3200" dirty="0"/>
                  <a:t>を用いて</a:t>
                </a:r>
                <a:r>
                  <a:rPr lang="ja-JP" altLang="en-US" sz="3200" dirty="0" smtClean="0"/>
                  <a:t>重み</a:t>
                </a:r>
                <a14:m>
                  <m:oMath xmlns:m="http://schemas.openxmlformats.org/officeDocument/2006/math">
                    <m:r>
                      <a:rPr lang="en-US" altLang="ja-JP" sz="3200" b="0" i="1" smtClean="0">
                        <a:latin typeface="Cambria Math" panose="02040503050406030204" pitchFamily="18" charset="0"/>
                      </a:rPr>
                      <m:t>𝐵</m:t>
                    </m:r>
                  </m:oMath>
                </a14:m>
                <a:r>
                  <a:rPr lang="ja-JP" altLang="en-US" sz="3200" dirty="0" smtClean="0"/>
                  <a:t>を</a:t>
                </a:r>
                <a:r>
                  <a:rPr lang="ja-JP" altLang="en-US" sz="3200" dirty="0"/>
                  <a:t>更新する</a:t>
                </a:r>
                <a:endParaRPr lang="en-US" altLang="ja-JP" sz="3200" dirty="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330112" y="1475051"/>
                <a:ext cx="7030899" cy="584775"/>
              </a:xfrm>
              <a:prstGeom prst="rect">
                <a:avLst/>
              </a:prstGeom>
              <a:blipFill>
                <a:blip r:embed="rId2"/>
                <a:stretch>
                  <a:fillRect l="-2166" t="-12500" r="-1560" b="-343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p:cNvSpPr txBox="1"/>
              <p:nvPr/>
            </p:nvSpPr>
            <p:spPr>
              <a:xfrm>
                <a:off x="6315849" y="2654812"/>
                <a:ext cx="1601721" cy="461665"/>
              </a:xfrm>
              <a:prstGeom prst="rect">
                <a:avLst/>
              </a:prstGeom>
              <a:noFill/>
            </p:spPr>
            <p:txBody>
              <a:bodyPr wrap="none" rtlCol="0">
                <a:spAutoFit/>
              </a:bodyPr>
              <a:lstStyle/>
              <a:p>
                <a14:m>
                  <m:oMath xmlns:m="http://schemas.openxmlformats.org/officeDocument/2006/math">
                    <m:r>
                      <a:rPr lang="en-US" altLang="ja-JP" sz="2400" b="1" i="1" u="sng" smtClean="0">
                        <a:solidFill>
                          <a:srgbClr val="FF0000"/>
                        </a:solidFill>
                        <a:latin typeface="Cambria Math" panose="02040503050406030204" pitchFamily="18" charset="0"/>
                      </a:rPr>
                      <m:t>𝜼</m:t>
                    </m:r>
                  </m:oMath>
                </a14:m>
                <a:r>
                  <a:rPr lang="ja-JP" altLang="en-US" sz="2400" b="1" u="sng" dirty="0">
                    <a:solidFill>
                      <a:srgbClr val="FF0000"/>
                    </a:solidFill>
                  </a:rPr>
                  <a:t>は学習率</a:t>
                </a:r>
                <a:endParaRPr lang="en-US" altLang="ja-JP" sz="2400" b="1" u="sng" dirty="0">
                  <a:solidFill>
                    <a:srgbClr val="FF0000"/>
                  </a:solidFill>
                </a:endParaRPr>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6315849" y="2654812"/>
                <a:ext cx="1601721" cy="461665"/>
              </a:xfrm>
              <a:prstGeom prst="rect">
                <a:avLst/>
              </a:prstGeom>
              <a:blipFill>
                <a:blip r:embed="rId3"/>
                <a:stretch>
                  <a:fillRect l="-1141" t="-10667" r="-4943" b="-29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p:cNvSpPr txBox="1"/>
              <p:nvPr/>
            </p:nvSpPr>
            <p:spPr>
              <a:xfrm>
                <a:off x="628650" y="2059826"/>
                <a:ext cx="7232044" cy="4577728"/>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altLang="ja-JP" sz="2000" b="0" i="1" smtClean="0">
                          <a:latin typeface="Cambria Math" panose="02040503050406030204" pitchFamily="18" charset="0"/>
                        </a:rPr>
                        <m:t>𝐵</m:t>
                      </m:r>
                      <m:r>
                        <m:rPr>
                          <m:aln/>
                        </m:rPr>
                        <a:rPr lang="en-US" altLang="ja-JP" sz="2000" i="1">
                          <a:latin typeface="Cambria Math" panose="02040503050406030204" pitchFamily="18" charset="0"/>
                        </a:rPr>
                        <m:t>=</m:t>
                      </m:r>
                      <m:r>
                        <a:rPr lang="en-US" altLang="ja-JP" sz="2000" b="0" i="1" smtClean="0">
                          <a:latin typeface="Cambria Math" panose="02040503050406030204" pitchFamily="18" charset="0"/>
                        </a:rPr>
                        <m:t>𝐵</m:t>
                      </m:r>
                      <m:r>
                        <a:rPr lang="en-US" altLang="ja-JP" sz="2000" i="1">
                          <a:latin typeface="Cambria Math" panose="02040503050406030204" pitchFamily="18" charset="0"/>
                        </a:rPr>
                        <m:t>−</m:t>
                      </m:r>
                      <m:r>
                        <m:rPr>
                          <m:sty m:val="p"/>
                        </m:rPr>
                        <a:rPr lang="en-US" altLang="ja-JP" sz="2000" i="1">
                          <a:latin typeface="Cambria Math" panose="02040503050406030204" pitchFamily="18" charset="0"/>
                        </a:rPr>
                        <m:t>η</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𝐸</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𝐵</m:t>
                          </m:r>
                        </m:den>
                      </m:f>
                    </m:oMath>
                    <m:oMath xmlns:m="http://schemas.openxmlformats.org/officeDocument/2006/math">
                      <m:r>
                        <m:rPr>
                          <m:aln/>
                        </m:rPr>
                        <a:rPr lang="en-US" altLang="ja-JP" sz="2000" i="1">
                          <a:latin typeface="Cambria Math" panose="02040503050406030204" pitchFamily="18" charset="0"/>
                        </a:rPr>
                        <m:t>=</m:t>
                      </m:r>
                      <m:r>
                        <a:rPr lang="en-US" altLang="ja-JP" sz="2000" b="0" i="1" smtClean="0">
                          <a:latin typeface="Cambria Math" panose="02040503050406030204" pitchFamily="18" charset="0"/>
                        </a:rPr>
                        <m:t>𝐵</m:t>
                      </m:r>
                      <m:r>
                        <a:rPr lang="en-US" altLang="ja-JP" sz="2000" i="1">
                          <a:latin typeface="Cambria Math" panose="02040503050406030204" pitchFamily="18" charset="0"/>
                        </a:rPr>
                        <m:t>−</m:t>
                      </m:r>
                      <m:r>
                        <m:rPr>
                          <m:sty m:val="p"/>
                        </m:rPr>
                        <a:rPr lang="en-US" altLang="ja-JP" sz="2000" i="1">
                          <a:latin typeface="Cambria Math" panose="02040503050406030204" pitchFamily="18" charset="0"/>
                        </a:rPr>
                        <m:t>η</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𝐸</m:t>
                          </m:r>
                        </m:num>
                        <m:den>
                          <m:r>
                            <a:rPr lang="ja-JP" altLang="en-US" sz="2000" i="1">
                              <a:latin typeface="Cambria Math" panose="02040503050406030204" pitchFamily="18" charset="0"/>
                            </a:rPr>
                            <m:t>𝜕</m:t>
                          </m:r>
                          <m:r>
                            <a:rPr lang="en-US" altLang="ja-JP" sz="2000" i="1">
                              <a:latin typeface="Cambria Math" panose="02040503050406030204" pitchFamily="18" charset="0"/>
                            </a:rPr>
                            <m:t>𝑌</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𝑌</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𝐵</m:t>
                          </m:r>
                        </m:den>
                      </m:f>
                    </m:oMath>
                    <m:oMath xmlns:m="http://schemas.openxmlformats.org/officeDocument/2006/math">
                      <m:r>
                        <m:rPr>
                          <m:aln/>
                        </m:rPr>
                        <a:rPr lang="en-US" altLang="ja-JP" sz="2000" i="1">
                          <a:latin typeface="Cambria Math" panose="02040503050406030204" pitchFamily="18" charset="0"/>
                        </a:rPr>
                        <m:t>=</m:t>
                      </m:r>
                      <m:r>
                        <a:rPr lang="en-US" altLang="ja-JP" sz="2000" b="0" i="1" smtClean="0">
                          <a:latin typeface="Cambria Math" panose="02040503050406030204" pitchFamily="18" charset="0"/>
                        </a:rPr>
                        <m:t>𝐵</m:t>
                      </m:r>
                      <m:r>
                        <a:rPr lang="en-US" altLang="ja-JP" sz="2000" i="1">
                          <a:latin typeface="Cambria Math" panose="02040503050406030204" pitchFamily="18" charset="0"/>
                        </a:rPr>
                        <m:t>−</m:t>
                      </m:r>
                      <m:r>
                        <m:rPr>
                          <m:sty m:val="p"/>
                        </m:rPr>
                        <a:rPr lang="en-US" altLang="ja-JP" sz="2000" i="1">
                          <a:latin typeface="Cambria Math" panose="02040503050406030204" pitchFamily="18" charset="0"/>
                        </a:rPr>
                        <m:t>η</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num>
                        <m:den>
                          <m:r>
                            <a:rPr lang="en-US" altLang="ja-JP" sz="2000" i="1">
                              <a:latin typeface="Cambria Math" panose="02040503050406030204" pitchFamily="18" charset="0"/>
                            </a:rPr>
                            <m:t>𝜕</m:t>
                          </m:r>
                          <m:r>
                            <a:rPr lang="en-US" altLang="ja-JP" sz="2000" i="1">
                              <a:latin typeface="Cambria Math" panose="02040503050406030204" pitchFamily="18" charset="0"/>
                            </a:rPr>
                            <m:t>𝑌</m:t>
                          </m:r>
                        </m:den>
                      </m:f>
                      <m:r>
                        <a:rPr lang="en-US" altLang="ja-JP" sz="2000" b="0" i="1" smtClean="0">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log</m:t>
                              </m:r>
                            </m:fName>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𝑦</m:t>
                                  </m:r>
                                </m:e>
                                <m:sub>
                                  <m:r>
                                    <a:rPr lang="en-US" altLang="ja-JP" sz="2000" i="1">
                                      <a:latin typeface="Cambria Math" panose="02040503050406030204" pitchFamily="18" charset="0"/>
                                    </a:rPr>
                                    <m:t>𝑘</m:t>
                                  </m:r>
                                </m:sub>
                              </m:sSub>
                            </m:e>
                          </m:func>
                        </m:e>
                      </m:nary>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𝐵</m:t>
                          </m:r>
                        </m:den>
                      </m:f>
                      <m:r>
                        <m:rPr>
                          <m:sty m:val="p"/>
                        </m:rPr>
                        <a:rPr lang="en-US" altLang="ja-JP" sz="2000" i="1">
                          <a:latin typeface="Cambria Math" panose="02040503050406030204" pitchFamily="18" charset="0"/>
                        </a:rPr>
                        <m:t>σ</m:t>
                      </m:r>
                      <m:r>
                        <a:rPr lang="en-US" altLang="ja-JP" sz="2000" i="1">
                          <a:latin typeface="Cambria Math" panose="02040503050406030204" pitchFamily="18" charset="0"/>
                        </a:rPr>
                        <m:t>(</m:t>
                      </m:r>
                      <m:r>
                        <a:rPr lang="en-US" altLang="ja-JP" sz="2000" i="1">
                          <a:latin typeface="Cambria Math" panose="02040503050406030204" pitchFamily="18" charset="0"/>
                        </a:rPr>
                        <m:t>𝑊𝑋</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𝐵</m:t>
                      </m:r>
                      <m:r>
                        <a:rPr lang="en-US" altLang="ja-JP" sz="2000" i="1">
                          <a:latin typeface="Cambria Math" panose="02040503050406030204" pitchFamily="18" charset="0"/>
                        </a:rPr>
                        <m:t>)</m:t>
                      </m:r>
                    </m:oMath>
                    <m:oMath xmlns:m="http://schemas.openxmlformats.org/officeDocument/2006/math">
                      <m:r>
                        <m:rPr>
                          <m:aln/>
                        </m:rPr>
                        <a:rPr lang="en-US" altLang="ja-JP" sz="2000" i="1">
                          <a:latin typeface="Cambria Math" panose="02040503050406030204" pitchFamily="18" charset="0"/>
                        </a:rPr>
                        <m:t>=</m:t>
                      </m:r>
                      <m:r>
                        <a:rPr lang="en-US" altLang="ja-JP" sz="2000" b="0" i="1" smtClean="0">
                          <a:latin typeface="Cambria Math" panose="02040503050406030204" pitchFamily="18" charset="0"/>
                        </a:rPr>
                        <m:t>𝐵</m:t>
                      </m:r>
                      <m:r>
                        <a:rPr lang="en-US" altLang="ja-JP" sz="2000" i="1">
                          <a:latin typeface="Cambria Math" panose="02040503050406030204" pitchFamily="18" charset="0"/>
                        </a:rPr>
                        <m:t>−</m:t>
                      </m:r>
                      <m:r>
                        <m:rPr>
                          <m:sty m:val="p"/>
                        </m:rPr>
                        <a:rPr lang="en-US" altLang="ja-JP" sz="2000" i="1">
                          <a:latin typeface="Cambria Math" panose="02040503050406030204" pitchFamily="18" charset="0"/>
                        </a:rPr>
                        <m:t>η</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num>
                        <m:den>
                          <m:r>
                            <a:rPr lang="en-US" altLang="ja-JP" sz="2000" i="1">
                              <a:latin typeface="Cambria Math" panose="02040503050406030204" pitchFamily="18" charset="0"/>
                            </a:rPr>
                            <m:t>𝜕</m:t>
                          </m:r>
                          <m:r>
                            <a:rPr lang="en-US" altLang="ja-JP" sz="2000" i="1">
                              <a:latin typeface="Cambria Math" panose="02040503050406030204" pitchFamily="18" charset="0"/>
                            </a:rPr>
                            <m:t>𝑌</m:t>
                          </m:r>
                        </m:den>
                      </m:f>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𝑡</m:t>
                              </m:r>
                            </m:e>
                            <m:sub>
                              <m:r>
                                <a:rPr lang="en-US" altLang="ja-JP" sz="2000" b="0" i="1" smtClean="0">
                                  <a:latin typeface="Cambria Math" panose="02040503050406030204" pitchFamily="18" charset="0"/>
                                </a:rPr>
                                <m:t>𝑘</m:t>
                              </m:r>
                            </m:sub>
                          </m:sSub>
                          <m:func>
                            <m:funcPr>
                              <m:ctrlPr>
                                <a:rPr lang="en-US" altLang="ja-JP" sz="2000" b="0" i="1" smtClean="0">
                                  <a:latin typeface="Cambria Math" panose="02040503050406030204" pitchFamily="18" charset="0"/>
                                </a:rPr>
                              </m:ctrlPr>
                            </m:funcPr>
                            <m:fName>
                              <m:r>
                                <m:rPr>
                                  <m:sty m:val="p"/>
                                </m:rPr>
                                <a:rPr lang="en-US" altLang="ja-JP" sz="2000" b="0" i="0" smtClean="0">
                                  <a:latin typeface="Cambria Math" panose="02040503050406030204" pitchFamily="18" charset="0"/>
                                </a:rPr>
                                <m:t>log</m:t>
                              </m:r>
                            </m:fName>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𝑦</m:t>
                                  </m:r>
                                </m:e>
                                <m:sub>
                                  <m:r>
                                    <a:rPr lang="en-US" altLang="ja-JP" sz="2000" b="0" i="1" smtClean="0">
                                      <a:latin typeface="Cambria Math" panose="02040503050406030204" pitchFamily="18" charset="0"/>
                                    </a:rPr>
                                    <m:t>𝑘</m:t>
                                  </m:r>
                                </m:sub>
                              </m:sSub>
                              <m:r>
                                <a:rPr lang="en-US" altLang="ja-JP" sz="2000" b="0" i="1" smtClean="0">
                                  <a:latin typeface="Cambria Math" panose="02040503050406030204" pitchFamily="18" charset="0"/>
                                </a:rPr>
                                <m:t>+(1−</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𝑡</m:t>
                                  </m:r>
                                </m:e>
                                <m:sub>
                                  <m:r>
                                    <a:rPr lang="en-US" altLang="ja-JP" sz="2000" b="0" i="1" smtClean="0">
                                      <a:latin typeface="Cambria Math" panose="02040503050406030204" pitchFamily="18" charset="0"/>
                                    </a:rPr>
                                    <m:t>𝑘</m:t>
                                  </m:r>
                                </m:sub>
                              </m:sSub>
                              <m:r>
                                <a:rPr lang="en-US" altLang="ja-JP" sz="2000" b="0" i="1" smtClean="0">
                                  <a:latin typeface="Cambria Math" panose="02040503050406030204" pitchFamily="18" charset="0"/>
                                </a:rPr>
                                <m:t>)</m:t>
                              </m:r>
                              <m:func>
                                <m:funcPr>
                                  <m:ctrlPr>
                                    <a:rPr lang="en-US" altLang="ja-JP" sz="2000" b="0" i="1" smtClean="0">
                                      <a:latin typeface="Cambria Math" panose="02040503050406030204" pitchFamily="18" charset="0"/>
                                    </a:rPr>
                                  </m:ctrlPr>
                                </m:funcPr>
                                <m:fName>
                                  <m:r>
                                    <m:rPr>
                                      <m:sty m:val="p"/>
                                    </m:rPr>
                                    <a:rPr lang="en-US" altLang="ja-JP" sz="2000" b="0" i="0" smtClean="0">
                                      <a:latin typeface="Cambria Math" panose="02040503050406030204" pitchFamily="18" charset="0"/>
                                    </a:rPr>
                                    <m:t>log</m:t>
                                  </m:r>
                                </m:fName>
                                <m:e>
                                  <m:r>
                                    <a:rPr lang="en-US" altLang="ja-JP" sz="2000" b="0" i="1" smtClean="0">
                                      <a:latin typeface="Cambria Math" panose="02040503050406030204" pitchFamily="18" charset="0"/>
                                    </a:rPr>
                                    <m:t>(1−</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𝑦</m:t>
                                      </m:r>
                                    </m:e>
                                    <m:sub>
                                      <m:r>
                                        <a:rPr lang="en-US" altLang="ja-JP" sz="2000" b="0" i="1" smtClean="0">
                                          <a:latin typeface="Cambria Math" panose="02040503050406030204" pitchFamily="18" charset="0"/>
                                        </a:rPr>
                                        <m:t>𝑘</m:t>
                                      </m:r>
                                    </m:sub>
                                  </m:sSub>
                                  <m:r>
                                    <a:rPr lang="en-US" altLang="ja-JP" sz="2000" b="0" i="1" smtClean="0">
                                      <a:latin typeface="Cambria Math" panose="02040503050406030204" pitchFamily="18" charset="0"/>
                                    </a:rPr>
                                    <m:t>)</m:t>
                                  </m:r>
                                </m:e>
                              </m:func>
                            </m:e>
                          </m:func>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𝑦</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(1−</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𝑦</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e>
                          </m:nary>
                        </m:e>
                      </m:nary>
                    </m:oMath>
                    <m:oMath xmlns:m="http://schemas.openxmlformats.org/officeDocument/2006/math">
                      <m:r>
                        <m:rPr>
                          <m:aln/>
                        </m:rPr>
                        <a:rPr lang="en-US" altLang="ja-JP" sz="2000" i="1">
                          <a:latin typeface="Cambria Math" panose="02040503050406030204" pitchFamily="18" charset="0"/>
                        </a:rPr>
                        <m:t>=</m:t>
                      </m:r>
                      <m:r>
                        <a:rPr lang="en-US" altLang="ja-JP" sz="2000" b="0" i="1" smtClean="0">
                          <a:latin typeface="Cambria Math" panose="02040503050406030204" pitchFamily="18" charset="0"/>
                        </a:rPr>
                        <m:t>𝐵</m:t>
                      </m:r>
                      <m:r>
                        <a:rPr lang="en-US" altLang="ja-JP" sz="2000" i="1">
                          <a:latin typeface="Cambria Math" panose="02040503050406030204" pitchFamily="18" charset="0"/>
                        </a:rPr>
                        <m:t>−</m:t>
                      </m:r>
                      <m:r>
                        <m:rPr>
                          <m:sty m:val="p"/>
                        </m:rPr>
                        <a:rPr lang="en-US" altLang="ja-JP" sz="2000" i="1">
                          <a:latin typeface="Cambria Math" panose="02040503050406030204" pitchFamily="18" charset="0"/>
                        </a:rPr>
                        <m:t>η</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d>
                            <m:dPr>
                              <m:ctrlPr>
                                <a:rPr lang="en-US" altLang="ja-JP" sz="2000" b="0" i="1" smtClean="0">
                                  <a:latin typeface="Cambria Math" panose="02040503050406030204" pitchFamily="18" charset="0"/>
                                </a:rPr>
                              </m:ctrlPr>
                            </m:dPr>
                            <m:e>
                              <m:f>
                                <m:fPr>
                                  <m:ctrlPr>
                                    <a:rPr lang="en-US" altLang="ja-JP" sz="2000" b="0" i="1" smtClean="0">
                                      <a:latin typeface="Cambria Math" panose="02040503050406030204" pitchFamily="18" charset="0"/>
                                    </a:rPr>
                                  </m:ctrlPr>
                                </m:fPr>
                                <m:num>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𝑡</m:t>
                                      </m:r>
                                    </m:e>
                                    <m:sub>
                                      <m:r>
                                        <a:rPr lang="en-US" altLang="ja-JP" sz="2000" b="0" i="1" smtClean="0">
                                          <a:latin typeface="Cambria Math" panose="02040503050406030204" pitchFamily="18" charset="0"/>
                                        </a:rPr>
                                        <m:t>𝑘</m:t>
                                      </m:r>
                                    </m:sub>
                                  </m:sSub>
                                </m:num>
                                <m:den>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𝑦</m:t>
                                      </m:r>
                                    </m:e>
                                    <m:sub>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i="1">
                                      <a:latin typeface="Cambria Math" panose="02040503050406030204" pitchFamily="18" charset="0"/>
                                    </a:rPr>
                                    <m:t>1−</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num>
                                <m:den>
                                  <m:r>
                                    <a:rPr lang="en-US" altLang="ja-JP" sz="2000" i="1">
                                      <a:latin typeface="Cambria Math" panose="02040503050406030204" pitchFamily="18" charset="0"/>
                                    </a:rPr>
                                    <m:t>1−</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𝑦</m:t>
                                      </m:r>
                                    </m:e>
                                    <m:sub>
                                      <m:r>
                                        <a:rPr lang="en-US" altLang="ja-JP" sz="2000" i="1">
                                          <a:latin typeface="Cambria Math" panose="02040503050406030204" pitchFamily="18" charset="0"/>
                                        </a:rPr>
                                        <m:t>𝑘</m:t>
                                      </m:r>
                                    </m:sub>
                                  </m:sSub>
                                </m:den>
                              </m:f>
                            </m:e>
                          </m:d>
                        </m:e>
                      </m:nary>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𝑦</m:t>
                              </m:r>
                            </m:e>
                            <m:sub>
                              <m:r>
                                <a:rPr lang="en-US" altLang="ja-JP" sz="2000" i="1">
                                  <a:latin typeface="Cambria Math" panose="02040503050406030204" pitchFamily="18" charset="0"/>
                                </a:rPr>
                                <m:t>𝑘</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1−</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𝑦</m:t>
                                  </m:r>
                                </m:e>
                                <m:sub>
                                  <m:r>
                                    <a:rPr lang="en-US" altLang="ja-JP" sz="2000" i="1">
                                      <a:latin typeface="Cambria Math" panose="02040503050406030204" pitchFamily="18" charset="0"/>
                                    </a:rPr>
                                    <m:t>𝑘</m:t>
                                  </m:r>
                                </m:sub>
                              </m:sSub>
                            </m:e>
                          </m:d>
                          <m:r>
                            <m:rPr>
                              <m:nor/>
                            </m:rPr>
                            <a:rPr lang="en-US" altLang="ja-JP" sz="2000" i="1" dirty="0">
                              <a:latin typeface="Cambria Math" panose="02040503050406030204" pitchFamily="18" charset="0"/>
                            </a:rPr>
                            <m:t> </m:t>
                          </m:r>
                        </m:e>
                      </m:nary>
                    </m:oMath>
                    <m:oMath xmlns:m="http://schemas.openxmlformats.org/officeDocument/2006/math">
                      <m:r>
                        <m:rPr>
                          <m:aln/>
                        </m:rP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𝐵</m:t>
                      </m:r>
                      <m:r>
                        <a:rPr lang="en-US" altLang="ja-JP" sz="2000" b="0" i="1" smtClean="0">
                          <a:latin typeface="Cambria Math" panose="02040503050406030204" pitchFamily="18" charset="0"/>
                        </a:rPr>
                        <m:t>−</m:t>
                      </m:r>
                      <m:r>
                        <m:rPr>
                          <m:sty m:val="p"/>
                        </m:rPr>
                        <a:rPr lang="en-US" altLang="ja-JP" sz="2000" i="1">
                          <a:latin typeface="Cambria Math" panose="02040503050406030204" pitchFamily="18" charset="0"/>
                        </a:rPr>
                        <m:t>η</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r>
                            <a:rPr lang="en-US" altLang="ja-JP" sz="2000" i="1" smtClean="0">
                              <a:latin typeface="Cambria Math" panose="02040503050406030204" pitchFamily="18" charset="0"/>
                            </a:rPr>
                            <m:t> </m:t>
                          </m:r>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𝑦</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e>
                      </m:nary>
                    </m:oMath>
                    <m:oMath xmlns:m="http://schemas.openxmlformats.org/officeDocument/2006/math">
                      <m:r>
                        <m:rPr>
                          <m:aln/>
                        </m:rPr>
                        <a:rPr lang="en-US" altLang="ja-JP" sz="2000" i="1">
                          <a:latin typeface="Cambria Math" panose="02040503050406030204" pitchFamily="18" charset="0"/>
                        </a:rPr>
                        <m:t>=</m:t>
                      </m:r>
                      <m:r>
                        <a:rPr lang="en-US" altLang="ja-JP" sz="2000" b="0" i="1" smtClean="0">
                          <a:latin typeface="Cambria Math" panose="02040503050406030204" pitchFamily="18" charset="0"/>
                        </a:rPr>
                        <m:t>𝐵</m:t>
                      </m:r>
                      <m:r>
                        <a:rPr lang="en-US" altLang="ja-JP" sz="2000" i="1">
                          <a:latin typeface="Cambria Math" panose="02040503050406030204" pitchFamily="18" charset="0"/>
                        </a:rPr>
                        <m:t>−</m:t>
                      </m:r>
                      <m:r>
                        <m:rPr>
                          <m:sty m:val="p"/>
                        </m:rPr>
                        <a:rPr lang="en-US" altLang="ja-JP" sz="2000" i="1">
                          <a:latin typeface="Cambria Math" panose="02040503050406030204" pitchFamily="18" charset="0"/>
                        </a:rPr>
                        <m:t>η</m:t>
                      </m:r>
                      <m:r>
                        <a:rPr lang="en-US" altLang="ja-JP" sz="2000" i="1">
                          <a:latin typeface="Cambria Math" panose="02040503050406030204" pitchFamily="18" charset="0"/>
                        </a:rPr>
                        <m:t>𝑑𝐵</m:t>
                      </m:r>
                    </m:oMath>
                  </m:oMathPara>
                </a14:m>
                <a:endParaRPr lang="en-US" altLang="ja-JP" sz="2000"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628650" y="2059826"/>
                <a:ext cx="7232044" cy="4577728"/>
              </a:xfrm>
              <a:prstGeom prst="rect">
                <a:avLst/>
              </a:prstGeom>
              <a:blipFill>
                <a:blip r:embed="rId4"/>
                <a:stretch>
                  <a:fillRect b="-39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p:cNvSpPr txBox="1"/>
              <p:nvPr/>
            </p:nvSpPr>
            <p:spPr>
              <a:xfrm>
                <a:off x="5100790" y="5896255"/>
                <a:ext cx="3154582" cy="8392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000" i="1" smtClean="0">
                          <a:latin typeface="Cambria Math" panose="02040503050406030204" pitchFamily="18" charset="0"/>
                        </a:rPr>
                        <m:t>𝑑</m:t>
                      </m:r>
                      <m:r>
                        <a:rPr lang="en-US" altLang="ja-JP" sz="2000" b="0" i="1" smtClean="0">
                          <a:latin typeface="Cambria Math" panose="02040503050406030204" pitchFamily="18" charset="0"/>
                        </a:rPr>
                        <m:t>𝐵</m:t>
                      </m:r>
                      <m:r>
                        <a:rPr lang="en-US" altLang="ja-JP" sz="2000" i="1">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r>
                            <a:rPr lang="en-US" altLang="ja-JP" sz="2000" i="1" smtClean="0">
                              <a:latin typeface="Cambria Math" panose="02040503050406030204" pitchFamily="18" charset="0"/>
                            </a:rPr>
                            <m:t> </m:t>
                          </m:r>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𝑦</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e>
                      </m:nary>
                      <m:r>
                        <a:rPr lang="ja-JP" altLang="en-US" sz="2000" i="1">
                          <a:latin typeface="Cambria Math" panose="02040503050406030204" pitchFamily="18" charset="0"/>
                        </a:rPr>
                        <m:t>と</m:t>
                      </m:r>
                      <m:r>
                        <a:rPr lang="ja-JP" altLang="en-US" sz="2000" i="1" dirty="0">
                          <a:latin typeface="Cambria Math" panose="02040503050406030204" pitchFamily="18" charset="0"/>
                        </a:rPr>
                        <m:t>する</m:t>
                      </m:r>
                    </m:oMath>
                  </m:oMathPara>
                </a14:m>
                <a:endParaRPr lang="ja-JP" altLang="en-US" sz="2000"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5100790" y="5896255"/>
                <a:ext cx="3154582" cy="839269"/>
              </a:xfrm>
              <a:prstGeom prst="rect">
                <a:avLst/>
              </a:prstGeom>
              <a:blipFill>
                <a:blip r:embed="rId5"/>
                <a:stretch>
                  <a:fillRect/>
                </a:stretch>
              </a:blipFill>
            </p:spPr>
            <p:txBody>
              <a:bodyPr/>
              <a:lstStyle/>
              <a:p>
                <a:r>
                  <a:rPr lang="ja-JP" altLang="en-US">
                    <a:noFill/>
                  </a:rPr>
                  <a:t> </a:t>
                </a:r>
              </a:p>
            </p:txBody>
          </p:sp>
        </mc:Fallback>
      </mc:AlternateContent>
      <p:cxnSp>
        <p:nvCxnSpPr>
          <p:cNvPr id="7" name="直線矢印コネクタ 6"/>
          <p:cNvCxnSpPr/>
          <p:nvPr/>
        </p:nvCxnSpPr>
        <p:spPr>
          <a:xfrm flipH="1">
            <a:off x="2563056" y="6315890"/>
            <a:ext cx="2362340" cy="9143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19833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非線形分類問題</a:t>
            </a:r>
            <a:endParaRPr kumimoji="1" lang="ja-JP" altLang="en-US" dirty="0"/>
          </a:p>
        </p:txBody>
      </p:sp>
      <p:sp>
        <p:nvSpPr>
          <p:cNvPr id="3" name="テキスト プレースホルダー 2"/>
          <p:cNvSpPr>
            <a:spLocks noGrp="1"/>
          </p:cNvSpPr>
          <p:nvPr>
            <p:ph type="body" idx="1"/>
          </p:nvPr>
        </p:nvSpPr>
        <p:spPr/>
        <p:txBody>
          <a:bodyPr/>
          <a:lstStyle/>
          <a:p>
            <a:r>
              <a:rPr kumimoji="1" lang="ja-JP" altLang="en-US" dirty="0" smtClean="0"/>
              <a:t>モーメンタム法</a:t>
            </a:r>
            <a:endParaRPr kumimoji="1" lang="ja-JP" altLang="en-US" dirty="0"/>
          </a:p>
        </p:txBody>
      </p:sp>
    </p:spTree>
    <p:extLst>
      <p:ext uri="{BB962C8B-B14F-4D97-AF65-F5344CB8AC3E}">
        <p14:creationId xmlns:p14="http://schemas.microsoft.com/office/powerpoint/2010/main" val="1513444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勾配降下法の問題点</a:t>
            </a:r>
            <a:endParaRPr kumimoji="1" lang="ja-JP" altLang="en-US" dirty="0"/>
          </a:p>
        </p:txBody>
      </p:sp>
      <p:pic>
        <p:nvPicPr>
          <p:cNvPr id="3" name="図 2"/>
          <p:cNvPicPr>
            <a:picLocks noChangeAspect="1"/>
          </p:cNvPicPr>
          <p:nvPr/>
        </p:nvPicPr>
        <p:blipFill rotWithShape="1">
          <a:blip r:embed="rId2"/>
          <a:srcRect l="23897" t="32768" r="46987" b="34197"/>
          <a:stretch/>
        </p:blipFill>
        <p:spPr>
          <a:xfrm>
            <a:off x="1349424" y="1558946"/>
            <a:ext cx="6445151" cy="4111563"/>
          </a:xfrm>
          <a:prstGeom prst="rect">
            <a:avLst/>
          </a:prstGeom>
        </p:spPr>
      </p:pic>
      <p:sp>
        <p:nvSpPr>
          <p:cNvPr id="4" name="テキスト ボックス 3"/>
          <p:cNvSpPr txBox="1"/>
          <p:nvPr/>
        </p:nvSpPr>
        <p:spPr>
          <a:xfrm>
            <a:off x="1267096" y="5903892"/>
            <a:ext cx="6609806" cy="954107"/>
          </a:xfrm>
          <a:prstGeom prst="rect">
            <a:avLst/>
          </a:prstGeom>
          <a:noFill/>
        </p:spPr>
        <p:txBody>
          <a:bodyPr wrap="square" rtlCol="0">
            <a:spAutoFit/>
          </a:bodyPr>
          <a:lstStyle/>
          <a:p>
            <a:r>
              <a:rPr kumimoji="1" lang="ja-JP" altLang="en-US" sz="2800" dirty="0" smtClean="0"/>
              <a:t>局所最適解にハマってしまい最適な学習結果が得られないときがある</a:t>
            </a:r>
            <a:endParaRPr kumimoji="1" lang="ja-JP" altLang="en-US" sz="2800" dirty="0"/>
          </a:p>
        </p:txBody>
      </p:sp>
    </p:spTree>
    <p:extLst>
      <p:ext uri="{BB962C8B-B14F-4D97-AF65-F5344CB8AC3E}">
        <p14:creationId xmlns:p14="http://schemas.microsoft.com/office/powerpoint/2010/main" val="3370939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モーメンタム法</a:t>
            </a:r>
            <a:endParaRPr kumimoji="1" lang="ja-JP" altLang="en-US" dirty="0"/>
          </a:p>
        </p:txBody>
      </p:sp>
      <p:sp>
        <p:nvSpPr>
          <p:cNvPr id="3" name="テキスト ボックス 2"/>
          <p:cNvSpPr txBox="1"/>
          <p:nvPr/>
        </p:nvSpPr>
        <p:spPr>
          <a:xfrm>
            <a:off x="350330" y="5930724"/>
            <a:ext cx="8443337" cy="523220"/>
          </a:xfrm>
          <a:prstGeom prst="rect">
            <a:avLst/>
          </a:prstGeom>
          <a:noFill/>
        </p:spPr>
        <p:txBody>
          <a:bodyPr wrap="none" rtlCol="0">
            <a:spAutoFit/>
          </a:bodyPr>
          <a:lstStyle/>
          <a:p>
            <a:r>
              <a:rPr kumimoji="1" lang="ja-JP" altLang="en-US" sz="2800" dirty="0" smtClean="0"/>
              <a:t>慣性をつけることによって局所最適解から抜け出す</a:t>
            </a:r>
            <a:endParaRPr kumimoji="1" lang="ja-JP" altLang="en-US" sz="2800" dirty="0"/>
          </a:p>
        </p:txBody>
      </p:sp>
      <p:pic>
        <p:nvPicPr>
          <p:cNvPr id="4" name="図 3"/>
          <p:cNvPicPr>
            <a:picLocks noChangeAspect="1"/>
          </p:cNvPicPr>
          <p:nvPr/>
        </p:nvPicPr>
        <p:blipFill rotWithShape="1">
          <a:blip r:embed="rId2"/>
          <a:srcRect l="23897" t="32768" r="46987" b="34197"/>
          <a:stretch/>
        </p:blipFill>
        <p:spPr>
          <a:xfrm>
            <a:off x="1349424" y="1558946"/>
            <a:ext cx="6445151" cy="4111563"/>
          </a:xfrm>
          <a:prstGeom prst="rect">
            <a:avLst/>
          </a:prstGeom>
        </p:spPr>
      </p:pic>
      <p:sp>
        <p:nvSpPr>
          <p:cNvPr id="5" name="楕円 4"/>
          <p:cNvSpPr/>
          <p:nvPr/>
        </p:nvSpPr>
        <p:spPr>
          <a:xfrm>
            <a:off x="7001692" y="1558946"/>
            <a:ext cx="432000" cy="43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p:cNvCxnSpPr>
            <a:stCxn id="5" idx="3"/>
          </p:cNvCxnSpPr>
          <p:nvPr/>
        </p:nvCxnSpPr>
        <p:spPr>
          <a:xfrm flipH="1">
            <a:off x="6640809" y="1927681"/>
            <a:ext cx="424148" cy="580388"/>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楕円 10"/>
          <p:cNvSpPr/>
          <p:nvPr/>
        </p:nvSpPr>
        <p:spPr>
          <a:xfrm>
            <a:off x="5394962" y="2806491"/>
            <a:ext cx="432000" cy="43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p:cNvCxnSpPr>
            <a:stCxn id="11" idx="1"/>
          </p:cNvCxnSpPr>
          <p:nvPr/>
        </p:nvCxnSpPr>
        <p:spPr>
          <a:xfrm flipH="1" flipV="1">
            <a:off x="4967841" y="2415598"/>
            <a:ext cx="490386" cy="454158"/>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楕円 20"/>
          <p:cNvSpPr/>
          <p:nvPr/>
        </p:nvSpPr>
        <p:spPr>
          <a:xfrm>
            <a:off x="4167106" y="3033570"/>
            <a:ext cx="432000" cy="43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p:cNvCxnSpPr>
            <a:stCxn id="21" idx="3"/>
          </p:cNvCxnSpPr>
          <p:nvPr/>
        </p:nvCxnSpPr>
        <p:spPr>
          <a:xfrm flipH="1">
            <a:off x="3735977" y="3402305"/>
            <a:ext cx="494394" cy="634118"/>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9" name="楕円 28"/>
          <p:cNvSpPr/>
          <p:nvPr/>
        </p:nvSpPr>
        <p:spPr>
          <a:xfrm>
            <a:off x="2521186" y="4334429"/>
            <a:ext cx="432000" cy="43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72598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モーメンタム法</a:t>
            </a:r>
            <a:endParaRPr kumimoji="1" lang="ja-JP" altLang="en-US" dirty="0"/>
          </a:p>
        </p:txBody>
      </p:sp>
      <mc:AlternateContent xmlns:mc="http://schemas.openxmlformats.org/markup-compatibility/2006" xmlns:a14="http://schemas.microsoft.com/office/drawing/2010/main">
        <mc:Choice Requires="a14">
          <p:sp>
            <p:nvSpPr>
              <p:cNvPr id="3" name="テキスト ボックス 2"/>
              <p:cNvSpPr txBox="1"/>
              <p:nvPr/>
            </p:nvSpPr>
            <p:spPr>
              <a:xfrm>
                <a:off x="942158" y="2097588"/>
                <a:ext cx="3431965" cy="623697"/>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altLang="ja-JP" sz="3200" b="0" i="1" smtClean="0">
                          <a:latin typeface="Cambria Math" panose="02040503050406030204" pitchFamily="18" charset="0"/>
                        </a:rPr>
                        <m:t>𝑤</m:t>
                      </m:r>
                      <m:r>
                        <m:rPr>
                          <m:aln/>
                        </m:rPr>
                        <a:rPr lang="en-US" altLang="ja-JP" sz="3200" i="1" smtClean="0">
                          <a:latin typeface="Cambria Math" panose="02040503050406030204" pitchFamily="18" charset="0"/>
                        </a:rPr>
                        <m:t>=</m:t>
                      </m:r>
                      <m:r>
                        <a:rPr lang="en-US" altLang="ja-JP" sz="3200" b="0" i="1" smtClean="0">
                          <a:latin typeface="Cambria Math" panose="02040503050406030204" pitchFamily="18" charset="0"/>
                        </a:rPr>
                        <m:t>𝑤</m:t>
                      </m:r>
                      <m:r>
                        <a:rPr lang="en-US" altLang="ja-JP" sz="3200" i="1">
                          <a:latin typeface="Cambria Math" panose="02040503050406030204" pitchFamily="18" charset="0"/>
                        </a:rPr>
                        <m:t>−</m:t>
                      </m:r>
                      <m:sSub>
                        <m:sSubPr>
                          <m:ctrlPr>
                            <a:rPr lang="en-US" altLang="ja-JP" sz="3200" i="1" smtClean="0">
                              <a:latin typeface="Cambria Math" panose="02040503050406030204" pitchFamily="18" charset="0"/>
                            </a:rPr>
                          </m:ctrlPr>
                        </m:sSubPr>
                        <m:e>
                          <m:r>
                            <a:rPr lang="en-US" altLang="ja-JP" sz="3200" b="0" i="1" smtClean="0">
                              <a:latin typeface="Cambria Math" panose="02040503050406030204" pitchFamily="18" charset="0"/>
                            </a:rPr>
                            <m:t>𝑤</m:t>
                          </m:r>
                        </m:e>
                        <m:sub>
                          <m:r>
                            <a:rPr lang="en-US" altLang="ja-JP" sz="3200" b="0" i="1" smtClean="0">
                              <a:latin typeface="Cambria Math" panose="02040503050406030204" pitchFamily="18" charset="0"/>
                            </a:rPr>
                            <m:t>𝑣𝑒𝑙𝑜𝑐𝑖𝑡𝑦</m:t>
                          </m:r>
                        </m:sub>
                      </m:sSub>
                    </m:oMath>
                  </m:oMathPara>
                </a14:m>
                <a:r>
                  <a:rPr lang="en-US" altLang="ja-JP" sz="3200" i="1" dirty="0">
                    <a:latin typeface="Cambria Math" panose="02040503050406030204" pitchFamily="18" charset="0"/>
                  </a:rPr>
                  <a:t/>
                </a:r>
                <a:br>
                  <a:rPr lang="en-US" altLang="ja-JP" sz="3200" i="1" dirty="0">
                    <a:latin typeface="Cambria Math" panose="02040503050406030204" pitchFamily="18" charset="0"/>
                  </a:rPr>
                </a:br>
                <a:endParaRPr lang="en-US" altLang="ja-JP" sz="3200" dirty="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942158" y="2097588"/>
                <a:ext cx="3431965" cy="62369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p:cNvSpPr txBox="1"/>
              <p:nvPr/>
            </p:nvSpPr>
            <p:spPr>
              <a:xfrm>
                <a:off x="944956" y="2721285"/>
                <a:ext cx="3181255" cy="623697"/>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altLang="ja-JP" sz="3200" b="0" i="1" smtClean="0">
                          <a:latin typeface="Cambria Math" panose="02040503050406030204" pitchFamily="18" charset="0"/>
                        </a:rPr>
                        <m:t>𝑏</m:t>
                      </m:r>
                      <m:r>
                        <m:rPr>
                          <m:aln/>
                        </m:rPr>
                        <a:rPr lang="en-US" altLang="ja-JP" sz="3200" i="1" smtClean="0">
                          <a:latin typeface="Cambria Math" panose="02040503050406030204" pitchFamily="18" charset="0"/>
                        </a:rPr>
                        <m:t>=</m:t>
                      </m:r>
                      <m:r>
                        <a:rPr lang="en-US" altLang="ja-JP" sz="3200" b="0" i="1" smtClean="0">
                          <a:latin typeface="Cambria Math" panose="02040503050406030204" pitchFamily="18" charset="0"/>
                        </a:rPr>
                        <m:t>𝑏</m:t>
                      </m:r>
                      <m:r>
                        <a:rPr lang="en-US" altLang="ja-JP" sz="3200" i="1">
                          <a:latin typeface="Cambria Math" panose="02040503050406030204" pitchFamily="18" charset="0"/>
                        </a:rPr>
                        <m:t>−</m:t>
                      </m:r>
                      <m:sSub>
                        <m:sSubPr>
                          <m:ctrlPr>
                            <a:rPr lang="en-US" altLang="ja-JP" sz="3200" i="1" smtClean="0">
                              <a:latin typeface="Cambria Math" panose="02040503050406030204" pitchFamily="18" charset="0"/>
                            </a:rPr>
                          </m:ctrlPr>
                        </m:sSubPr>
                        <m:e>
                          <m:r>
                            <a:rPr lang="en-US" altLang="ja-JP" sz="3200" b="0" i="1" smtClean="0">
                              <a:latin typeface="Cambria Math" panose="02040503050406030204" pitchFamily="18" charset="0"/>
                            </a:rPr>
                            <m:t>𝑏</m:t>
                          </m:r>
                        </m:e>
                        <m:sub>
                          <m:r>
                            <a:rPr lang="en-US" altLang="ja-JP" sz="3200" b="0" i="1" smtClean="0">
                              <a:latin typeface="Cambria Math" panose="02040503050406030204" pitchFamily="18" charset="0"/>
                            </a:rPr>
                            <m:t>𝑣𝑒𝑙𝑜𝑐𝑖𝑡𝑦</m:t>
                          </m:r>
                        </m:sub>
                      </m:sSub>
                    </m:oMath>
                  </m:oMathPara>
                </a14:m>
                <a:r>
                  <a:rPr lang="en-US" altLang="ja-JP" sz="3200" i="1" dirty="0">
                    <a:latin typeface="Cambria Math" panose="02040503050406030204" pitchFamily="18" charset="0"/>
                  </a:rPr>
                  <a:t/>
                </a:r>
                <a:br>
                  <a:rPr lang="en-US" altLang="ja-JP" sz="3200" i="1" dirty="0">
                    <a:latin typeface="Cambria Math" panose="02040503050406030204" pitchFamily="18" charset="0"/>
                  </a:rPr>
                </a:br>
                <a:endParaRPr lang="en-US" altLang="ja-JP" sz="3200"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944956" y="2721285"/>
                <a:ext cx="3181255" cy="623697"/>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p:cNvSpPr txBox="1"/>
          <p:nvPr/>
        </p:nvSpPr>
        <p:spPr>
          <a:xfrm>
            <a:off x="498021" y="1614810"/>
            <a:ext cx="7007046" cy="523220"/>
          </a:xfrm>
          <a:prstGeom prst="rect">
            <a:avLst/>
          </a:prstGeom>
          <a:noFill/>
        </p:spPr>
        <p:txBody>
          <a:bodyPr wrap="none" rtlCol="0">
            <a:spAutoFit/>
          </a:bodyPr>
          <a:lstStyle/>
          <a:p>
            <a:r>
              <a:rPr kumimoji="1" lang="ja-JP" altLang="en-US" sz="2800" dirty="0" smtClean="0"/>
              <a:t>各パラメータに速度を設定して更新を行う</a:t>
            </a:r>
            <a:endParaRPr kumimoji="1" lang="ja-JP" altLang="en-US" sz="2800" dirty="0"/>
          </a:p>
        </p:txBody>
      </p:sp>
      <p:sp>
        <p:nvSpPr>
          <p:cNvPr id="7" name="テキスト ボックス 6"/>
          <p:cNvSpPr txBox="1"/>
          <p:nvPr/>
        </p:nvSpPr>
        <p:spPr>
          <a:xfrm>
            <a:off x="628650" y="3868202"/>
            <a:ext cx="1980029" cy="523220"/>
          </a:xfrm>
          <a:prstGeom prst="rect">
            <a:avLst/>
          </a:prstGeom>
          <a:noFill/>
        </p:spPr>
        <p:txBody>
          <a:bodyPr wrap="none" rtlCol="0">
            <a:spAutoFit/>
          </a:bodyPr>
          <a:lstStyle/>
          <a:p>
            <a:r>
              <a:rPr lang="ja-JP" altLang="en-US" sz="2800" u="sng" dirty="0"/>
              <a:t>速度</a:t>
            </a:r>
            <a:r>
              <a:rPr lang="ja-JP" altLang="en-US" sz="2800" u="sng" dirty="0" smtClean="0"/>
              <a:t>の定義</a:t>
            </a:r>
            <a:endParaRPr kumimoji="1" lang="ja-JP" altLang="en-US" sz="2800" u="sng" dirty="0"/>
          </a:p>
        </p:txBody>
      </p:sp>
      <mc:AlternateContent xmlns:mc="http://schemas.openxmlformats.org/markup-compatibility/2006" xmlns:a14="http://schemas.microsoft.com/office/drawing/2010/main">
        <mc:Choice Requires="a14">
          <p:sp>
            <p:nvSpPr>
              <p:cNvPr id="8" name="テキスト ボックス 7"/>
              <p:cNvSpPr txBox="1"/>
              <p:nvPr/>
            </p:nvSpPr>
            <p:spPr>
              <a:xfrm>
                <a:off x="796901" y="4391422"/>
                <a:ext cx="6575005" cy="623697"/>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𝑤</m:t>
                          </m:r>
                        </m:e>
                        <m:sub>
                          <m:r>
                            <a:rPr lang="en-US" altLang="ja-JP" sz="3200" b="0" i="1" smtClean="0">
                              <a:latin typeface="Cambria Math" panose="02040503050406030204" pitchFamily="18" charset="0"/>
                            </a:rPr>
                            <m:t>𝑣𝑒𝑙𝑜𝑐𝑖𝑡𝑦</m:t>
                          </m:r>
                        </m:sub>
                      </m:sSub>
                      <m:r>
                        <m:rPr>
                          <m:aln/>
                        </m:rPr>
                        <a:rPr lang="en-US" altLang="ja-JP" sz="3200" i="1" smtClean="0">
                          <a:latin typeface="Cambria Math" panose="02040503050406030204" pitchFamily="18" charset="0"/>
                        </a:rPr>
                        <m:t>=</m:t>
                      </m:r>
                      <m:r>
                        <a:rPr lang="en-US" altLang="ja-JP" sz="3200" i="1">
                          <a:latin typeface="Cambria Math" panose="02040503050406030204" pitchFamily="18" charset="0"/>
                        </a:rPr>
                        <m:t>−</m:t>
                      </m:r>
                      <m:r>
                        <m:rPr>
                          <m:sty m:val="p"/>
                        </m:rPr>
                        <a:rPr lang="en-US" altLang="ja-JP" sz="3200" i="1">
                          <a:latin typeface="Cambria Math" panose="02040503050406030204" pitchFamily="18" charset="0"/>
                        </a:rPr>
                        <m:t>η</m:t>
                      </m:r>
                      <m:r>
                        <a:rPr lang="en-US" altLang="ja-JP" sz="3200" i="1" smtClean="0">
                          <a:latin typeface="Cambria Math" panose="02040503050406030204" pitchFamily="18" charset="0"/>
                          <a:ea typeface="Cambria Math" panose="02040503050406030204" pitchFamily="18" charset="0"/>
                        </a:rPr>
                        <m:t>×</m:t>
                      </m:r>
                      <m:r>
                        <a:rPr lang="en-US" altLang="ja-JP" sz="3200" b="0" i="1" smtClean="0">
                          <a:latin typeface="Cambria Math" panose="02040503050406030204" pitchFamily="18" charset="0"/>
                        </a:rPr>
                        <m:t>𝑑𝑤</m:t>
                      </m:r>
                      <m:r>
                        <a:rPr lang="en-US" altLang="ja-JP" sz="3200" b="0" i="1" smtClean="0">
                          <a:latin typeface="Cambria Math" panose="02040503050406030204" pitchFamily="18" charset="0"/>
                        </a:rPr>
                        <m:t>+</m:t>
                      </m:r>
                      <m:r>
                        <m:rPr>
                          <m:sty m:val="p"/>
                        </m:rPr>
                        <a:rPr lang="en-US" altLang="ja-JP" sz="3200" i="1">
                          <a:latin typeface="Cambria Math" panose="02040503050406030204" pitchFamily="18" charset="0"/>
                        </a:rPr>
                        <m:t>α</m:t>
                      </m:r>
                      <m:r>
                        <a:rPr lang="en-US" altLang="ja-JP" sz="3200" i="1" smtClean="0">
                          <a:latin typeface="Cambria Math" panose="02040503050406030204" pitchFamily="18" charset="0"/>
                          <a:ea typeface="Cambria Math" panose="02040503050406030204" pitchFamily="18" charset="0"/>
                        </a:rPr>
                        <m:t>×</m:t>
                      </m:r>
                      <m:sSub>
                        <m:sSubPr>
                          <m:ctrlPr>
                            <a:rPr lang="en-US" altLang="ja-JP" sz="3200" i="1" smtClean="0">
                              <a:latin typeface="Cambria Math" panose="02040503050406030204" pitchFamily="18" charset="0"/>
                              <a:ea typeface="Cambria Math" panose="02040503050406030204" pitchFamily="18" charset="0"/>
                            </a:rPr>
                          </m:ctrlPr>
                        </m:sSubPr>
                        <m:e>
                          <m:r>
                            <a:rPr lang="en-US" altLang="ja-JP" sz="3200" b="0" i="1" smtClean="0">
                              <a:latin typeface="Cambria Math" panose="02040503050406030204" pitchFamily="18" charset="0"/>
                              <a:ea typeface="Cambria Math" panose="02040503050406030204" pitchFamily="18" charset="0"/>
                            </a:rPr>
                            <m:t>𝑤</m:t>
                          </m:r>
                        </m:e>
                        <m:sub>
                          <m:r>
                            <a:rPr lang="en-US" altLang="ja-JP" sz="3200" b="0" i="1" smtClean="0">
                              <a:latin typeface="Cambria Math" panose="02040503050406030204" pitchFamily="18" charset="0"/>
                              <a:ea typeface="Cambria Math" panose="02040503050406030204" pitchFamily="18" charset="0"/>
                            </a:rPr>
                            <m:t>𝑣𝑒𝑙𝑜𝑐𝑖𝑡𝑦</m:t>
                          </m:r>
                        </m:sub>
                      </m:sSub>
                    </m:oMath>
                  </m:oMathPara>
                </a14:m>
                <a:r>
                  <a:rPr lang="en-US" altLang="ja-JP" sz="3200" i="1" dirty="0">
                    <a:latin typeface="Cambria Math" panose="02040503050406030204" pitchFamily="18" charset="0"/>
                  </a:rPr>
                  <a:t/>
                </a:r>
                <a:br>
                  <a:rPr lang="en-US" altLang="ja-JP" sz="3200" i="1" dirty="0">
                    <a:latin typeface="Cambria Math" panose="02040503050406030204" pitchFamily="18" charset="0"/>
                  </a:rPr>
                </a:br>
                <a:endParaRPr lang="en-US" altLang="ja-JP" sz="3200"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796901" y="4391422"/>
                <a:ext cx="6575005" cy="62369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796901" y="4974677"/>
                <a:ext cx="6327886" cy="623697"/>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𝑏</m:t>
                          </m:r>
                        </m:e>
                        <m:sub>
                          <m:r>
                            <a:rPr lang="en-US" altLang="ja-JP" sz="3200" b="0" i="1" smtClean="0">
                              <a:latin typeface="Cambria Math" panose="02040503050406030204" pitchFamily="18" charset="0"/>
                            </a:rPr>
                            <m:t>𝑣𝑒𝑙𝑜𝑐𝑖𝑡𝑦</m:t>
                          </m:r>
                        </m:sub>
                      </m:sSub>
                      <m:r>
                        <m:rPr>
                          <m:aln/>
                        </m:rPr>
                        <a:rPr lang="en-US" altLang="ja-JP" sz="3200" i="1" smtClean="0">
                          <a:latin typeface="Cambria Math" panose="02040503050406030204" pitchFamily="18" charset="0"/>
                        </a:rPr>
                        <m:t>=</m:t>
                      </m:r>
                      <m:r>
                        <a:rPr lang="en-US" altLang="ja-JP" sz="3200" i="1">
                          <a:latin typeface="Cambria Math" panose="02040503050406030204" pitchFamily="18" charset="0"/>
                        </a:rPr>
                        <m:t>−</m:t>
                      </m:r>
                      <m:r>
                        <m:rPr>
                          <m:sty m:val="p"/>
                        </m:rPr>
                        <a:rPr lang="en-US" altLang="ja-JP" sz="3200" i="1">
                          <a:latin typeface="Cambria Math" panose="02040503050406030204" pitchFamily="18" charset="0"/>
                        </a:rPr>
                        <m:t>η</m:t>
                      </m:r>
                      <m:r>
                        <a:rPr lang="en-US" altLang="ja-JP" sz="3200" i="1" smtClean="0">
                          <a:latin typeface="Cambria Math" panose="02040503050406030204" pitchFamily="18" charset="0"/>
                          <a:ea typeface="Cambria Math" panose="02040503050406030204" pitchFamily="18" charset="0"/>
                        </a:rPr>
                        <m:t>×</m:t>
                      </m:r>
                      <m:r>
                        <a:rPr lang="en-US" altLang="ja-JP" sz="3200" b="0" i="1" smtClean="0">
                          <a:latin typeface="Cambria Math" panose="02040503050406030204" pitchFamily="18" charset="0"/>
                        </a:rPr>
                        <m:t>𝑑𝑏</m:t>
                      </m:r>
                      <m:r>
                        <a:rPr lang="en-US" altLang="ja-JP" sz="3200" b="0" i="1" smtClean="0">
                          <a:latin typeface="Cambria Math" panose="02040503050406030204" pitchFamily="18" charset="0"/>
                        </a:rPr>
                        <m:t>+</m:t>
                      </m:r>
                      <m:r>
                        <m:rPr>
                          <m:sty m:val="p"/>
                        </m:rPr>
                        <a:rPr lang="en-US" altLang="ja-JP" sz="3200" i="1">
                          <a:latin typeface="Cambria Math" panose="02040503050406030204" pitchFamily="18" charset="0"/>
                        </a:rPr>
                        <m:t>α</m:t>
                      </m:r>
                      <m:r>
                        <a:rPr lang="en-US" altLang="ja-JP" sz="3200" i="1" smtClean="0">
                          <a:latin typeface="Cambria Math" panose="02040503050406030204" pitchFamily="18" charset="0"/>
                          <a:ea typeface="Cambria Math" panose="02040503050406030204" pitchFamily="18" charset="0"/>
                        </a:rPr>
                        <m:t>×</m:t>
                      </m:r>
                      <m:sSub>
                        <m:sSubPr>
                          <m:ctrlPr>
                            <a:rPr lang="en-US" altLang="ja-JP" sz="3200" i="1" smtClean="0">
                              <a:latin typeface="Cambria Math" panose="02040503050406030204" pitchFamily="18" charset="0"/>
                              <a:ea typeface="Cambria Math" panose="02040503050406030204" pitchFamily="18" charset="0"/>
                            </a:rPr>
                          </m:ctrlPr>
                        </m:sSubPr>
                        <m:e>
                          <m:r>
                            <a:rPr lang="en-US" altLang="ja-JP" sz="3200" b="0" i="1" smtClean="0">
                              <a:latin typeface="Cambria Math" panose="02040503050406030204" pitchFamily="18" charset="0"/>
                              <a:ea typeface="Cambria Math" panose="02040503050406030204" pitchFamily="18" charset="0"/>
                            </a:rPr>
                            <m:t>𝑏</m:t>
                          </m:r>
                        </m:e>
                        <m:sub>
                          <m:r>
                            <a:rPr lang="en-US" altLang="ja-JP" sz="3200" b="0" i="1" smtClean="0">
                              <a:latin typeface="Cambria Math" panose="02040503050406030204" pitchFamily="18" charset="0"/>
                              <a:ea typeface="Cambria Math" panose="02040503050406030204" pitchFamily="18" charset="0"/>
                            </a:rPr>
                            <m:t>𝑣𝑒𝑙𝑜𝑐𝑖𝑡𝑦</m:t>
                          </m:r>
                        </m:sub>
                      </m:sSub>
                    </m:oMath>
                  </m:oMathPara>
                </a14:m>
                <a:r>
                  <a:rPr lang="en-US" altLang="ja-JP" sz="3200" i="1" dirty="0">
                    <a:latin typeface="Cambria Math" panose="02040503050406030204" pitchFamily="18" charset="0"/>
                  </a:rPr>
                  <a:t/>
                </a:r>
                <a:br>
                  <a:rPr lang="en-US" altLang="ja-JP" sz="3200" i="1" dirty="0">
                    <a:latin typeface="Cambria Math" panose="02040503050406030204" pitchFamily="18" charset="0"/>
                  </a:rPr>
                </a:br>
                <a:endParaRPr lang="en-US" altLang="ja-JP" sz="3200"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796901" y="4974677"/>
                <a:ext cx="6327886" cy="62369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p:cNvSpPr/>
              <p:nvPr/>
            </p:nvSpPr>
            <p:spPr>
              <a:xfrm>
                <a:off x="6428174" y="6253215"/>
                <a:ext cx="2579552" cy="523220"/>
              </a:xfrm>
              <a:prstGeom prst="rect">
                <a:avLst/>
              </a:prstGeom>
            </p:spPr>
            <p:txBody>
              <a:bodyPr wrap="none">
                <a:spAutoFit/>
              </a:bodyPr>
              <a:lstStyle/>
              <a:p>
                <a14:m>
                  <m:oMath xmlns:m="http://schemas.openxmlformats.org/officeDocument/2006/math">
                    <m:r>
                      <a:rPr lang="en-US" altLang="ja-JP" sz="2800" b="1" i="1" smtClean="0">
                        <a:solidFill>
                          <a:srgbClr val="00B050"/>
                        </a:solidFill>
                        <a:latin typeface="Cambria Math" panose="02040503050406030204" pitchFamily="18" charset="0"/>
                      </a:rPr>
                      <m:t>𝜶</m:t>
                    </m:r>
                  </m:oMath>
                </a14:m>
                <a:r>
                  <a:rPr lang="ja-JP" altLang="en-US" sz="2800" b="1" dirty="0" smtClean="0">
                    <a:solidFill>
                      <a:srgbClr val="00B050"/>
                    </a:solidFill>
                  </a:rPr>
                  <a:t>は慣性の強さ</a:t>
                </a:r>
                <a:endParaRPr lang="ja-JP" altLang="en-US" sz="2800" b="1" dirty="0">
                  <a:solidFill>
                    <a:srgbClr val="00B050"/>
                  </a:solidFill>
                </a:endParaRPr>
              </a:p>
            </p:txBody>
          </p:sp>
        </mc:Choice>
        <mc:Fallback xmlns="">
          <p:sp>
            <p:nvSpPr>
              <p:cNvPr id="11" name="正方形/長方形 10"/>
              <p:cNvSpPr>
                <a:spLocks noRot="1" noChangeAspect="1" noMove="1" noResize="1" noEditPoints="1" noAdjustHandles="1" noChangeArrowheads="1" noChangeShapeType="1" noTextEdit="1"/>
              </p:cNvSpPr>
              <p:nvPr/>
            </p:nvSpPr>
            <p:spPr>
              <a:xfrm>
                <a:off x="6428174" y="6253215"/>
                <a:ext cx="2579552" cy="523220"/>
              </a:xfrm>
              <a:prstGeom prst="rect">
                <a:avLst/>
              </a:prstGeom>
              <a:blipFill>
                <a:blip r:embed="rId6"/>
                <a:stretch>
                  <a:fillRect t="-12791" r="-3302" b="-313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p:cNvSpPr/>
              <p:nvPr/>
            </p:nvSpPr>
            <p:spPr>
              <a:xfrm>
                <a:off x="6428174" y="5729995"/>
                <a:ext cx="1837362" cy="523220"/>
              </a:xfrm>
              <a:prstGeom prst="rect">
                <a:avLst/>
              </a:prstGeom>
            </p:spPr>
            <p:txBody>
              <a:bodyPr wrap="none">
                <a:spAutoFit/>
              </a:bodyPr>
              <a:lstStyle/>
              <a:p>
                <a14:m>
                  <m:oMath xmlns:m="http://schemas.openxmlformats.org/officeDocument/2006/math">
                    <m:r>
                      <a:rPr lang="en-US" altLang="ja-JP" sz="2800" b="1" i="1" smtClean="0">
                        <a:solidFill>
                          <a:srgbClr val="FF0000"/>
                        </a:solidFill>
                        <a:latin typeface="Cambria Math" panose="02040503050406030204" pitchFamily="18" charset="0"/>
                      </a:rPr>
                      <m:t>𝜼</m:t>
                    </m:r>
                  </m:oMath>
                </a14:m>
                <a:r>
                  <a:rPr lang="ja-JP" altLang="en-US" sz="2800" b="1" dirty="0" smtClean="0">
                    <a:solidFill>
                      <a:srgbClr val="FF0000"/>
                    </a:solidFill>
                  </a:rPr>
                  <a:t>は学習率</a:t>
                </a:r>
                <a:endParaRPr lang="ja-JP" altLang="en-US" sz="2800" b="1" dirty="0">
                  <a:solidFill>
                    <a:srgbClr val="FF0000"/>
                  </a:solidFill>
                </a:endParaRPr>
              </a:p>
            </p:txBody>
          </p:sp>
        </mc:Choice>
        <mc:Fallback xmlns="">
          <p:sp>
            <p:nvSpPr>
              <p:cNvPr id="12" name="正方形/長方形 11"/>
              <p:cNvSpPr>
                <a:spLocks noRot="1" noChangeAspect="1" noMove="1" noResize="1" noEditPoints="1" noAdjustHandles="1" noChangeArrowheads="1" noChangeShapeType="1" noTextEdit="1"/>
              </p:cNvSpPr>
              <p:nvPr/>
            </p:nvSpPr>
            <p:spPr>
              <a:xfrm>
                <a:off x="6428174" y="5729995"/>
                <a:ext cx="1837362" cy="523220"/>
              </a:xfrm>
              <a:prstGeom prst="rect">
                <a:avLst/>
              </a:prstGeom>
              <a:blipFill>
                <a:blip r:embed="rId7"/>
                <a:stretch>
                  <a:fillRect t="-12791" r="-5298" b="-3139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823023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更新方法による違い</a:t>
            </a:r>
            <a:endParaRPr kumimoji="1" lang="ja-JP" altLang="en-US" dirty="0"/>
          </a:p>
        </p:txBody>
      </p:sp>
      <p:pic>
        <p:nvPicPr>
          <p:cNvPr id="4" name="図 3"/>
          <p:cNvPicPr>
            <a:picLocks noChangeAspect="1"/>
          </p:cNvPicPr>
          <p:nvPr/>
        </p:nvPicPr>
        <p:blipFill rotWithShape="1">
          <a:blip r:embed="rId2"/>
          <a:srcRect l="9373" t="34444" r="60988" b="28037"/>
          <a:stretch/>
        </p:blipFill>
        <p:spPr>
          <a:xfrm>
            <a:off x="202148" y="2121523"/>
            <a:ext cx="4097161" cy="2916000"/>
          </a:xfrm>
          <a:prstGeom prst="rect">
            <a:avLst/>
          </a:prstGeom>
        </p:spPr>
      </p:pic>
      <p:sp>
        <p:nvSpPr>
          <p:cNvPr id="3" name="テキスト ボックス 2"/>
          <p:cNvSpPr txBox="1"/>
          <p:nvPr/>
        </p:nvSpPr>
        <p:spPr>
          <a:xfrm>
            <a:off x="1404407" y="1598303"/>
            <a:ext cx="1980029" cy="523220"/>
          </a:xfrm>
          <a:prstGeom prst="rect">
            <a:avLst/>
          </a:prstGeom>
          <a:noFill/>
        </p:spPr>
        <p:txBody>
          <a:bodyPr wrap="none" rtlCol="0">
            <a:spAutoFit/>
          </a:bodyPr>
          <a:lstStyle/>
          <a:p>
            <a:r>
              <a:rPr kumimoji="1" lang="ja-JP" altLang="en-US" sz="2800" dirty="0" smtClean="0"/>
              <a:t>勾配降下法</a:t>
            </a:r>
            <a:endParaRPr kumimoji="1" lang="ja-JP" altLang="en-US" sz="2800" dirty="0"/>
          </a:p>
        </p:txBody>
      </p:sp>
      <p:sp>
        <p:nvSpPr>
          <p:cNvPr id="6" name="テキスト ボックス 5"/>
          <p:cNvSpPr txBox="1"/>
          <p:nvPr/>
        </p:nvSpPr>
        <p:spPr>
          <a:xfrm>
            <a:off x="5300563" y="1598303"/>
            <a:ext cx="2698175" cy="523220"/>
          </a:xfrm>
          <a:prstGeom prst="rect">
            <a:avLst/>
          </a:prstGeom>
          <a:noFill/>
        </p:spPr>
        <p:txBody>
          <a:bodyPr wrap="none" rtlCol="0">
            <a:spAutoFit/>
          </a:bodyPr>
          <a:lstStyle/>
          <a:p>
            <a:r>
              <a:rPr kumimoji="1" lang="ja-JP" altLang="en-US" sz="2800" dirty="0" smtClean="0"/>
              <a:t>モーメンタム法</a:t>
            </a:r>
            <a:endParaRPr kumimoji="1" lang="ja-JP" altLang="en-US" sz="2800" dirty="0"/>
          </a:p>
        </p:txBody>
      </p:sp>
      <p:pic>
        <p:nvPicPr>
          <p:cNvPr id="8" name="図 7"/>
          <p:cNvPicPr>
            <a:picLocks noChangeAspect="1"/>
          </p:cNvPicPr>
          <p:nvPr/>
        </p:nvPicPr>
        <p:blipFill rotWithShape="1">
          <a:blip r:embed="rId2"/>
          <a:srcRect l="59321" t="32188" r="11040" b="30293"/>
          <a:stretch/>
        </p:blipFill>
        <p:spPr>
          <a:xfrm>
            <a:off x="4418189" y="2121523"/>
            <a:ext cx="4097161" cy="2916000"/>
          </a:xfrm>
          <a:prstGeom prst="rect">
            <a:avLst/>
          </a:prstGeom>
        </p:spPr>
      </p:pic>
      <p:sp>
        <p:nvSpPr>
          <p:cNvPr id="9" name="テキスト ボックス 8"/>
          <p:cNvSpPr txBox="1"/>
          <p:nvPr/>
        </p:nvSpPr>
        <p:spPr>
          <a:xfrm>
            <a:off x="1798278" y="5560743"/>
            <a:ext cx="5547445" cy="954107"/>
          </a:xfrm>
          <a:prstGeom prst="rect">
            <a:avLst/>
          </a:prstGeom>
          <a:noFill/>
        </p:spPr>
        <p:txBody>
          <a:bodyPr wrap="square" rtlCol="0">
            <a:spAutoFit/>
          </a:bodyPr>
          <a:lstStyle/>
          <a:p>
            <a:r>
              <a:rPr kumimoji="1" lang="ja-JP" altLang="en-US" sz="2800" dirty="0" smtClean="0"/>
              <a:t>同じ学習パラメータであるとき</a:t>
            </a:r>
            <a:endParaRPr kumimoji="1" lang="en-US" altLang="ja-JP" sz="2800" dirty="0" smtClean="0"/>
          </a:p>
          <a:p>
            <a:r>
              <a:rPr kumimoji="1" lang="ja-JP" altLang="en-US" sz="2800" dirty="0" smtClean="0"/>
              <a:t>モーメンタム法の方が精度が高い</a:t>
            </a:r>
            <a:endParaRPr kumimoji="1" lang="ja-JP" altLang="en-US" sz="2800" dirty="0"/>
          </a:p>
        </p:txBody>
      </p:sp>
    </p:spTree>
    <p:extLst>
      <p:ext uri="{BB962C8B-B14F-4D97-AF65-F5344CB8AC3E}">
        <p14:creationId xmlns:p14="http://schemas.microsoft.com/office/powerpoint/2010/main" val="2346152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更新方法による違い</a:t>
            </a:r>
            <a:endParaRPr kumimoji="1" lang="ja-JP" altLang="en-US" dirty="0"/>
          </a:p>
        </p:txBody>
      </p:sp>
      <p:pic>
        <p:nvPicPr>
          <p:cNvPr id="5" name="図 4"/>
          <p:cNvPicPr>
            <a:picLocks noChangeAspect="1"/>
          </p:cNvPicPr>
          <p:nvPr/>
        </p:nvPicPr>
        <p:blipFill rotWithShape="1">
          <a:blip r:embed="rId2"/>
          <a:srcRect l="9312" t="51203" r="63376" b="16849"/>
          <a:stretch/>
        </p:blipFill>
        <p:spPr>
          <a:xfrm>
            <a:off x="195776" y="2121523"/>
            <a:ext cx="4320000" cy="2841078"/>
          </a:xfrm>
          <a:prstGeom prst="rect">
            <a:avLst/>
          </a:prstGeom>
        </p:spPr>
      </p:pic>
      <p:sp>
        <p:nvSpPr>
          <p:cNvPr id="8" name="テキスト ボックス 7"/>
          <p:cNvSpPr txBox="1"/>
          <p:nvPr/>
        </p:nvSpPr>
        <p:spPr>
          <a:xfrm>
            <a:off x="1404407" y="1598303"/>
            <a:ext cx="1980029" cy="523220"/>
          </a:xfrm>
          <a:prstGeom prst="rect">
            <a:avLst/>
          </a:prstGeom>
          <a:noFill/>
        </p:spPr>
        <p:txBody>
          <a:bodyPr wrap="none" rtlCol="0">
            <a:spAutoFit/>
          </a:bodyPr>
          <a:lstStyle/>
          <a:p>
            <a:r>
              <a:rPr kumimoji="1" lang="ja-JP" altLang="en-US" sz="2800" dirty="0" smtClean="0"/>
              <a:t>勾配降下法</a:t>
            </a:r>
            <a:endParaRPr kumimoji="1" lang="ja-JP" altLang="en-US" sz="2800" dirty="0"/>
          </a:p>
        </p:txBody>
      </p:sp>
      <p:sp>
        <p:nvSpPr>
          <p:cNvPr id="9" name="テキスト ボックス 8"/>
          <p:cNvSpPr txBox="1"/>
          <p:nvPr/>
        </p:nvSpPr>
        <p:spPr>
          <a:xfrm>
            <a:off x="5300563" y="1598303"/>
            <a:ext cx="2698175" cy="523220"/>
          </a:xfrm>
          <a:prstGeom prst="rect">
            <a:avLst/>
          </a:prstGeom>
          <a:noFill/>
        </p:spPr>
        <p:txBody>
          <a:bodyPr wrap="none" rtlCol="0">
            <a:spAutoFit/>
          </a:bodyPr>
          <a:lstStyle/>
          <a:p>
            <a:r>
              <a:rPr kumimoji="1" lang="ja-JP" altLang="en-US" sz="2800" dirty="0" smtClean="0"/>
              <a:t>モーメンタム法</a:t>
            </a:r>
            <a:endParaRPr kumimoji="1" lang="ja-JP" altLang="en-US" sz="2800" dirty="0"/>
          </a:p>
        </p:txBody>
      </p:sp>
      <p:pic>
        <p:nvPicPr>
          <p:cNvPr id="10" name="図 9"/>
          <p:cNvPicPr>
            <a:picLocks noChangeAspect="1"/>
          </p:cNvPicPr>
          <p:nvPr/>
        </p:nvPicPr>
        <p:blipFill rotWithShape="1">
          <a:blip r:embed="rId2"/>
          <a:srcRect l="59301" t="51052" r="13387" b="17000"/>
          <a:stretch/>
        </p:blipFill>
        <p:spPr>
          <a:xfrm>
            <a:off x="4489650" y="2121523"/>
            <a:ext cx="4320000" cy="2841078"/>
          </a:xfrm>
          <a:prstGeom prst="rect">
            <a:avLst/>
          </a:prstGeom>
        </p:spPr>
      </p:pic>
      <p:sp>
        <p:nvSpPr>
          <p:cNvPr id="11" name="テキスト ボックス 10"/>
          <p:cNvSpPr txBox="1"/>
          <p:nvPr/>
        </p:nvSpPr>
        <p:spPr>
          <a:xfrm>
            <a:off x="709404" y="5406277"/>
            <a:ext cx="7725192" cy="954107"/>
          </a:xfrm>
          <a:prstGeom prst="rect">
            <a:avLst/>
          </a:prstGeom>
          <a:noFill/>
        </p:spPr>
        <p:txBody>
          <a:bodyPr wrap="none" rtlCol="0">
            <a:spAutoFit/>
          </a:bodyPr>
          <a:lstStyle/>
          <a:p>
            <a:r>
              <a:rPr kumimoji="1" lang="ja-JP" altLang="en-US" sz="2800" dirty="0" smtClean="0"/>
              <a:t>モーメンタム法の方が損失が少ない</a:t>
            </a:r>
            <a:endParaRPr kumimoji="1" lang="en-US" altLang="ja-JP" sz="2800" dirty="0" smtClean="0"/>
          </a:p>
          <a:p>
            <a:r>
              <a:rPr lang="ja-JP" altLang="en-US" sz="2800" dirty="0" smtClean="0"/>
              <a:t>局所最適解を何度も抜け出しているのが分かる</a:t>
            </a:r>
            <a:endParaRPr kumimoji="1" lang="ja-JP" altLang="en-US" sz="2800" dirty="0"/>
          </a:p>
        </p:txBody>
      </p:sp>
    </p:spTree>
    <p:extLst>
      <p:ext uri="{BB962C8B-B14F-4D97-AF65-F5344CB8AC3E}">
        <p14:creationId xmlns:p14="http://schemas.microsoft.com/office/powerpoint/2010/main" val="28615613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分類問題について</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1182779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分類問題のイメージ</a:t>
            </a:r>
            <a:endParaRPr kumimoji="1" lang="ja-JP" altLang="en-US" dirty="0"/>
          </a:p>
        </p:txBody>
      </p:sp>
      <p:sp>
        <p:nvSpPr>
          <p:cNvPr id="3" name="テキスト ボックス 2"/>
          <p:cNvSpPr txBox="1"/>
          <p:nvPr/>
        </p:nvSpPr>
        <p:spPr>
          <a:xfrm>
            <a:off x="350331" y="1850386"/>
            <a:ext cx="8443337" cy="523220"/>
          </a:xfrm>
          <a:prstGeom prst="rect">
            <a:avLst/>
          </a:prstGeom>
          <a:noFill/>
        </p:spPr>
        <p:txBody>
          <a:bodyPr wrap="none" rtlCol="0">
            <a:spAutoFit/>
          </a:bodyPr>
          <a:lstStyle/>
          <a:p>
            <a:r>
              <a:rPr lang="ja-JP" altLang="en-US" sz="2800" dirty="0" smtClean="0"/>
              <a:t>学習した分類のうちどの分類に属するかを予測する</a:t>
            </a:r>
            <a:endParaRPr kumimoji="1" lang="ja-JP" altLang="en-US" sz="2800" dirty="0"/>
          </a:p>
        </p:txBody>
      </p:sp>
      <p:sp>
        <p:nvSpPr>
          <p:cNvPr id="4" name="テキスト ボックス 3"/>
          <p:cNvSpPr txBox="1"/>
          <p:nvPr/>
        </p:nvSpPr>
        <p:spPr>
          <a:xfrm>
            <a:off x="6283232" y="3579223"/>
            <a:ext cx="1561646" cy="584775"/>
          </a:xfrm>
          <a:prstGeom prst="rect">
            <a:avLst/>
          </a:prstGeom>
          <a:noFill/>
        </p:spPr>
        <p:txBody>
          <a:bodyPr wrap="none" rtlCol="0">
            <a:spAutoFit/>
          </a:bodyPr>
          <a:lstStyle/>
          <a:p>
            <a:r>
              <a:rPr kumimoji="1" lang="ja-JP" altLang="en-US" sz="3200" dirty="0" smtClean="0">
                <a:latin typeface="+mn-ea"/>
              </a:rPr>
              <a:t>イヌ</a:t>
            </a:r>
            <a:r>
              <a:rPr lang="en-US" altLang="ja-JP" sz="3200" dirty="0" smtClean="0">
                <a:latin typeface="+mn-ea"/>
              </a:rPr>
              <a:t>2%</a:t>
            </a:r>
            <a:endParaRPr kumimoji="1" lang="ja-JP" altLang="en-US" sz="3200" dirty="0">
              <a:latin typeface="+mn-ea"/>
            </a:endParaRPr>
          </a:p>
        </p:txBody>
      </p:sp>
      <p:sp>
        <p:nvSpPr>
          <p:cNvPr id="5" name="テキスト ボックス 4"/>
          <p:cNvSpPr txBox="1"/>
          <p:nvPr/>
        </p:nvSpPr>
        <p:spPr>
          <a:xfrm>
            <a:off x="6283232" y="4231027"/>
            <a:ext cx="1561646" cy="584775"/>
          </a:xfrm>
          <a:prstGeom prst="rect">
            <a:avLst/>
          </a:prstGeom>
          <a:noFill/>
        </p:spPr>
        <p:txBody>
          <a:bodyPr wrap="none" rtlCol="0">
            <a:spAutoFit/>
          </a:bodyPr>
          <a:lstStyle/>
          <a:p>
            <a:r>
              <a:rPr kumimoji="1" lang="ja-JP" altLang="en-US" sz="3200" dirty="0" smtClean="0">
                <a:latin typeface="+mn-ea"/>
              </a:rPr>
              <a:t>ネコ</a:t>
            </a:r>
            <a:r>
              <a:rPr lang="en-US" altLang="ja-JP" sz="3200" dirty="0" smtClean="0">
                <a:latin typeface="+mn-ea"/>
              </a:rPr>
              <a:t>3%</a:t>
            </a:r>
            <a:endParaRPr kumimoji="1" lang="ja-JP" altLang="en-US" sz="3200" dirty="0">
              <a:latin typeface="+mn-ea"/>
            </a:endParaRPr>
          </a:p>
        </p:txBody>
      </p:sp>
      <p:sp>
        <p:nvSpPr>
          <p:cNvPr id="6" name="テキスト ボックス 5"/>
          <p:cNvSpPr txBox="1"/>
          <p:nvPr/>
        </p:nvSpPr>
        <p:spPr>
          <a:xfrm>
            <a:off x="6283232" y="4882831"/>
            <a:ext cx="1789272" cy="584775"/>
          </a:xfrm>
          <a:prstGeom prst="rect">
            <a:avLst/>
          </a:prstGeom>
          <a:noFill/>
        </p:spPr>
        <p:txBody>
          <a:bodyPr wrap="none" rtlCol="0">
            <a:spAutoFit/>
          </a:bodyPr>
          <a:lstStyle/>
          <a:p>
            <a:r>
              <a:rPr lang="ja-JP" altLang="en-US" sz="3200" dirty="0" smtClean="0">
                <a:latin typeface="+mn-ea"/>
              </a:rPr>
              <a:t>トリ</a:t>
            </a:r>
            <a:r>
              <a:rPr lang="en-US" altLang="ja-JP" sz="3200" dirty="0" smtClean="0">
                <a:latin typeface="+mn-ea"/>
              </a:rPr>
              <a:t>95%</a:t>
            </a:r>
            <a:endParaRPr kumimoji="1" lang="ja-JP" altLang="en-US" sz="3200" dirty="0">
              <a:latin typeface="+mn-ea"/>
            </a:endParaRPr>
          </a:p>
        </p:txBody>
      </p:sp>
      <p:pic>
        <p:nvPicPr>
          <p:cNvPr id="8" name="図 7"/>
          <p:cNvPicPr>
            <a:picLocks noChangeAspect="1"/>
          </p:cNvPicPr>
          <p:nvPr/>
        </p:nvPicPr>
        <p:blipFill>
          <a:blip r:embed="rId2"/>
          <a:stretch>
            <a:fillRect/>
          </a:stretch>
        </p:blipFill>
        <p:spPr>
          <a:xfrm>
            <a:off x="484959" y="3445625"/>
            <a:ext cx="2143125" cy="2143125"/>
          </a:xfrm>
          <a:prstGeom prst="rect">
            <a:avLst/>
          </a:prstGeom>
        </p:spPr>
      </p:pic>
      <p:sp>
        <p:nvSpPr>
          <p:cNvPr id="9" name="正方形/長方形 8"/>
          <p:cNvSpPr/>
          <p:nvPr/>
        </p:nvSpPr>
        <p:spPr>
          <a:xfrm>
            <a:off x="3408281" y="3723523"/>
            <a:ext cx="2094753" cy="1587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smtClean="0"/>
              <a:t>イヌネコトリ学習済</a:t>
            </a:r>
            <a:endParaRPr lang="en-US" altLang="ja-JP" sz="2400" b="1" dirty="0" smtClean="0"/>
          </a:p>
          <a:p>
            <a:pPr algn="ctr"/>
            <a:r>
              <a:rPr kumimoji="1" lang="ja-JP" altLang="en-US" sz="2400" b="1" dirty="0"/>
              <a:t>分類</a:t>
            </a:r>
            <a:r>
              <a:rPr kumimoji="1" lang="ja-JP" altLang="en-US" sz="2400" b="1" dirty="0" smtClean="0"/>
              <a:t>器</a:t>
            </a:r>
            <a:endParaRPr kumimoji="1" lang="ja-JP" altLang="en-US" sz="2400" b="1" dirty="0"/>
          </a:p>
        </p:txBody>
      </p:sp>
      <p:cxnSp>
        <p:nvCxnSpPr>
          <p:cNvPr id="10" name="直線矢印コネクタ 9"/>
          <p:cNvCxnSpPr>
            <a:stCxn id="8" idx="3"/>
            <a:endCxn id="9" idx="1"/>
          </p:cNvCxnSpPr>
          <p:nvPr/>
        </p:nvCxnSpPr>
        <p:spPr>
          <a:xfrm flipV="1">
            <a:off x="2628084" y="4517186"/>
            <a:ext cx="780197" cy="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9" idx="3"/>
            <a:endCxn id="5" idx="1"/>
          </p:cNvCxnSpPr>
          <p:nvPr/>
        </p:nvCxnSpPr>
        <p:spPr>
          <a:xfrm>
            <a:off x="5503034" y="4517186"/>
            <a:ext cx="780198" cy="622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5967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a:srcRect l="9640" t="35804" r="61345" b="26340"/>
          <a:stretch/>
        </p:blipFill>
        <p:spPr>
          <a:xfrm>
            <a:off x="175074" y="2079832"/>
            <a:ext cx="4212000" cy="3089800"/>
          </a:xfrm>
          <a:prstGeom prst="rect">
            <a:avLst/>
          </a:prstGeom>
        </p:spPr>
      </p:pic>
      <p:sp>
        <p:nvSpPr>
          <p:cNvPr id="2" name="タイトル 1"/>
          <p:cNvSpPr>
            <a:spLocks noGrp="1"/>
          </p:cNvSpPr>
          <p:nvPr>
            <p:ph type="title"/>
          </p:nvPr>
        </p:nvSpPr>
        <p:spPr/>
        <p:txBody>
          <a:bodyPr/>
          <a:lstStyle/>
          <a:p>
            <a:r>
              <a:rPr kumimoji="1" lang="ja-JP" altLang="en-US" dirty="0" smtClean="0"/>
              <a:t>分類方法</a:t>
            </a:r>
            <a:endParaRPr kumimoji="1" lang="ja-JP" altLang="en-US" dirty="0"/>
          </a:p>
        </p:txBody>
      </p:sp>
      <p:pic>
        <p:nvPicPr>
          <p:cNvPr id="3" name="図 2"/>
          <p:cNvPicPr>
            <a:picLocks noChangeAspect="1"/>
          </p:cNvPicPr>
          <p:nvPr/>
        </p:nvPicPr>
        <p:blipFill rotWithShape="1">
          <a:blip r:embed="rId3"/>
          <a:srcRect l="9486" t="32353" r="61042" b="30357"/>
          <a:stretch/>
        </p:blipFill>
        <p:spPr>
          <a:xfrm>
            <a:off x="4387074" y="2079832"/>
            <a:ext cx="4320000" cy="3073148"/>
          </a:xfrm>
          <a:prstGeom prst="rect">
            <a:avLst/>
          </a:prstGeom>
        </p:spPr>
      </p:pic>
      <p:sp>
        <p:nvSpPr>
          <p:cNvPr id="5" name="テキスト ボックス 4"/>
          <p:cNvSpPr txBox="1"/>
          <p:nvPr/>
        </p:nvSpPr>
        <p:spPr>
          <a:xfrm>
            <a:off x="709404" y="5577841"/>
            <a:ext cx="7725192" cy="523220"/>
          </a:xfrm>
          <a:prstGeom prst="rect">
            <a:avLst/>
          </a:prstGeom>
          <a:noFill/>
        </p:spPr>
        <p:txBody>
          <a:bodyPr wrap="none" rtlCol="0">
            <a:spAutoFit/>
          </a:bodyPr>
          <a:lstStyle/>
          <a:p>
            <a:r>
              <a:rPr kumimoji="1" lang="ja-JP" altLang="en-US" sz="2800" dirty="0" smtClean="0"/>
              <a:t>領域を決定することで予測ができるようになる</a:t>
            </a:r>
            <a:endParaRPr kumimoji="1" lang="en-US" altLang="ja-JP" sz="2800" dirty="0" smtClean="0"/>
          </a:p>
        </p:txBody>
      </p:sp>
    </p:spTree>
    <p:extLst>
      <p:ext uri="{BB962C8B-B14F-4D97-AF65-F5344CB8AC3E}">
        <p14:creationId xmlns:p14="http://schemas.microsoft.com/office/powerpoint/2010/main" val="3045684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mn-ea"/>
                <a:ea typeface="+mn-ea"/>
              </a:rPr>
              <a:t>2</a:t>
            </a:r>
            <a:r>
              <a:rPr lang="ja-JP" altLang="en-US" dirty="0" smtClean="0">
                <a:latin typeface="+mn-ea"/>
                <a:ea typeface="+mn-ea"/>
              </a:rPr>
              <a:t>値分類</a:t>
            </a:r>
            <a:endParaRPr kumimoji="1" lang="ja-JP" altLang="en-US" dirty="0">
              <a:latin typeface="+mn-ea"/>
              <a:ea typeface="+mn-ea"/>
            </a:endParaRPr>
          </a:p>
        </p:txBody>
      </p:sp>
      <p:sp>
        <p:nvSpPr>
          <p:cNvPr id="3" name="テキスト プレースホルダー 2"/>
          <p:cNvSpPr>
            <a:spLocks noGrp="1"/>
          </p:cNvSpPr>
          <p:nvPr>
            <p:ph type="body" idx="1"/>
          </p:nvPr>
        </p:nvSpPr>
        <p:spPr/>
        <p:txBody>
          <a:bodyPr/>
          <a:lstStyle/>
          <a:p>
            <a:r>
              <a:rPr kumimoji="1" lang="ja-JP" altLang="en-US" dirty="0" smtClean="0"/>
              <a:t>重みの更新のみ</a:t>
            </a:r>
            <a:endParaRPr kumimoji="1" lang="ja-JP" altLang="en-US" dirty="0"/>
          </a:p>
        </p:txBody>
      </p:sp>
    </p:spTree>
    <p:extLst>
      <p:ext uri="{BB962C8B-B14F-4D97-AF65-F5344CB8AC3E}">
        <p14:creationId xmlns:p14="http://schemas.microsoft.com/office/powerpoint/2010/main" val="3741387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a:t>
            </a:r>
            <a:r>
              <a:rPr kumimoji="1" lang="ja-JP" altLang="en-US" dirty="0" smtClean="0"/>
              <a:t>値分類</a:t>
            </a:r>
            <a:endParaRPr kumimoji="1" lang="ja-JP" altLang="en-US" dirty="0"/>
          </a:p>
        </p:txBody>
      </p:sp>
      <p:sp>
        <p:nvSpPr>
          <p:cNvPr id="3" name="テキスト ボックス 2"/>
          <p:cNvSpPr txBox="1"/>
          <p:nvPr/>
        </p:nvSpPr>
        <p:spPr>
          <a:xfrm>
            <a:off x="302078" y="1570558"/>
            <a:ext cx="8034572" cy="461665"/>
          </a:xfrm>
          <a:prstGeom prst="rect">
            <a:avLst/>
          </a:prstGeom>
          <a:noFill/>
        </p:spPr>
        <p:txBody>
          <a:bodyPr wrap="none" rtlCol="0">
            <a:spAutoFit/>
          </a:bodyPr>
          <a:lstStyle/>
          <a:p>
            <a:r>
              <a:rPr kumimoji="1" lang="ja-JP" altLang="en-US" sz="2400" dirty="0" smtClean="0">
                <a:latin typeface="+mn-ea"/>
              </a:rPr>
              <a:t>切片が</a:t>
            </a:r>
            <a:r>
              <a:rPr kumimoji="1" lang="en-US" altLang="ja-JP" sz="2400" dirty="0" smtClean="0">
                <a:latin typeface="+mn-ea"/>
              </a:rPr>
              <a:t>0</a:t>
            </a:r>
            <a:r>
              <a:rPr kumimoji="1" lang="ja-JP" altLang="en-US" sz="2400" dirty="0" smtClean="0">
                <a:latin typeface="+mn-ea"/>
              </a:rPr>
              <a:t>の直線で分類できるデータを用意して学習しよう</a:t>
            </a:r>
            <a:endParaRPr kumimoji="1" lang="ja-JP" altLang="en-US" sz="2400" dirty="0">
              <a:latin typeface="+mn-ea"/>
            </a:endParaRPr>
          </a:p>
        </p:txBody>
      </p:sp>
      <p:sp>
        <p:nvSpPr>
          <p:cNvPr id="4" name="テキスト ボックス 3"/>
          <p:cNvSpPr txBox="1"/>
          <p:nvPr/>
        </p:nvSpPr>
        <p:spPr>
          <a:xfrm>
            <a:off x="4572000" y="2283247"/>
            <a:ext cx="2682145" cy="461665"/>
          </a:xfrm>
          <a:prstGeom prst="rect">
            <a:avLst/>
          </a:prstGeom>
          <a:noFill/>
        </p:spPr>
        <p:txBody>
          <a:bodyPr wrap="none" rtlCol="0">
            <a:spAutoFit/>
          </a:bodyPr>
          <a:lstStyle/>
          <a:p>
            <a:r>
              <a:rPr lang="ja-JP" altLang="en-US" sz="2400" dirty="0" smtClean="0">
                <a:latin typeface="+mn-ea"/>
              </a:rPr>
              <a:t>正解データ→</a:t>
            </a:r>
            <a:r>
              <a:rPr lang="en-US" altLang="ja-JP" sz="2400" dirty="0" smtClean="0">
                <a:latin typeface="+mn-ea"/>
              </a:rPr>
              <a:t>0</a:t>
            </a:r>
            <a:r>
              <a:rPr lang="ja-JP" altLang="en-US" sz="2400" dirty="0" smtClean="0">
                <a:latin typeface="+mn-ea"/>
              </a:rPr>
              <a:t>か</a:t>
            </a:r>
            <a:r>
              <a:rPr lang="en-US" altLang="ja-JP" sz="2400" dirty="0" smtClean="0">
                <a:latin typeface="+mn-ea"/>
              </a:rPr>
              <a:t>1</a:t>
            </a:r>
            <a:endParaRPr kumimoji="1" lang="ja-JP" altLang="en-US" sz="2400" dirty="0">
              <a:latin typeface="+mn-ea"/>
            </a:endParaRPr>
          </a:p>
        </p:txBody>
      </p:sp>
      <mc:AlternateContent xmlns:mc="http://schemas.openxmlformats.org/markup-compatibility/2006" xmlns:a14="http://schemas.microsoft.com/office/drawing/2010/main">
        <mc:Choice Requires="a14">
          <p:sp>
            <p:nvSpPr>
              <p:cNvPr id="5" name="テキスト ボックス 4"/>
              <p:cNvSpPr txBox="1"/>
              <p:nvPr/>
            </p:nvSpPr>
            <p:spPr>
              <a:xfrm>
                <a:off x="1157539" y="2265867"/>
                <a:ext cx="2938177" cy="461665"/>
              </a:xfrm>
              <a:prstGeom prst="rect">
                <a:avLst/>
              </a:prstGeom>
              <a:noFill/>
            </p:spPr>
            <p:txBody>
              <a:bodyPr wrap="none" rtlCol="0">
                <a:spAutoFit/>
              </a:bodyPr>
              <a:lstStyle/>
              <a:p>
                <a:r>
                  <a:rPr lang="ja-JP" altLang="en-US" sz="2400" dirty="0" smtClean="0">
                    <a:latin typeface="+mn-ea"/>
                  </a:rPr>
                  <a:t>入力データ→</a:t>
                </a:r>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oMath>
                </a14:m>
                <a:r>
                  <a:rPr lang="ja-JP" altLang="en-US" sz="2400" dirty="0" smtClean="0">
                    <a:latin typeface="Cambria Math" panose="02040503050406030204" pitchFamily="18" charset="0"/>
                  </a:rPr>
                  <a:t>と</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2</m:t>
                        </m:r>
                      </m:sub>
                    </m:sSub>
                  </m:oMath>
                </a14:m>
                <a:endParaRPr kumimoji="1" lang="ja-JP" altLang="en-US" sz="2400" dirty="0">
                  <a:latin typeface="+mn-ea"/>
                </a:endParaRPr>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1157539" y="2265867"/>
                <a:ext cx="2938177" cy="461665"/>
              </a:xfrm>
              <a:prstGeom prst="rect">
                <a:avLst/>
              </a:prstGeom>
              <a:blipFill>
                <a:blip r:embed="rId2"/>
                <a:stretch>
                  <a:fillRect l="-3320" t="-10667" b="-30667"/>
                </a:stretch>
              </a:blipFill>
            </p:spPr>
            <p:txBody>
              <a:bodyPr/>
              <a:lstStyle/>
              <a:p>
                <a:r>
                  <a:rPr lang="ja-JP" altLang="en-US">
                    <a:noFill/>
                  </a:rPr>
                  <a:t> </a:t>
                </a:r>
              </a:p>
            </p:txBody>
          </p:sp>
        </mc:Fallback>
      </mc:AlternateContent>
      <p:pic>
        <p:nvPicPr>
          <p:cNvPr id="6" name="図 5"/>
          <p:cNvPicPr>
            <a:picLocks noChangeAspect="1"/>
          </p:cNvPicPr>
          <p:nvPr/>
        </p:nvPicPr>
        <p:blipFill rotWithShape="1">
          <a:blip r:embed="rId3"/>
          <a:srcRect l="16467" t="49553" r="54719" b="12947"/>
          <a:stretch/>
        </p:blipFill>
        <p:spPr>
          <a:xfrm>
            <a:off x="1632817" y="2744912"/>
            <a:ext cx="5373094" cy="3931533"/>
          </a:xfrm>
          <a:prstGeom prst="rect">
            <a:avLst/>
          </a:prstGeom>
        </p:spPr>
      </p:pic>
      <p:sp>
        <p:nvSpPr>
          <p:cNvPr id="7" name="楕円 6"/>
          <p:cNvSpPr/>
          <p:nvPr/>
        </p:nvSpPr>
        <p:spPr>
          <a:xfrm>
            <a:off x="3944983" y="3206577"/>
            <a:ext cx="3060927" cy="170505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7005910" y="2995936"/>
            <a:ext cx="2312166" cy="1205213"/>
          </a:xfrm>
          <a:prstGeom prst="rect">
            <a:avLst/>
          </a:prstGeom>
          <a:noFill/>
        </p:spPr>
        <p:txBody>
          <a:bodyPr wrap="square" rtlCol="0">
            <a:spAutoFit/>
          </a:bodyPr>
          <a:lstStyle/>
          <a:p>
            <a:r>
              <a:rPr kumimoji="1" lang="en-US" altLang="ja-JP" sz="2400" b="1" dirty="0" smtClean="0">
                <a:solidFill>
                  <a:srgbClr val="FF0000"/>
                </a:solidFill>
                <a:latin typeface="+mn-ea"/>
              </a:rPr>
              <a:t>[2,2]</a:t>
            </a:r>
            <a:r>
              <a:rPr kumimoji="1" lang="ja-JP" altLang="en-US" sz="2400" b="1" dirty="0" smtClean="0">
                <a:solidFill>
                  <a:srgbClr val="FF0000"/>
                </a:solidFill>
                <a:latin typeface="+mn-ea"/>
              </a:rPr>
              <a:t>を中心としたデータ</a:t>
            </a:r>
            <a:endParaRPr kumimoji="1" lang="en-US" altLang="ja-JP" sz="2400" b="1" dirty="0" smtClean="0">
              <a:solidFill>
                <a:srgbClr val="FF0000"/>
              </a:solidFill>
              <a:latin typeface="+mn-ea"/>
            </a:endParaRPr>
          </a:p>
          <a:p>
            <a:r>
              <a:rPr lang="ja-JP" altLang="en-US" sz="2400" b="1" dirty="0">
                <a:solidFill>
                  <a:srgbClr val="FF0000"/>
                </a:solidFill>
                <a:latin typeface="+mn-ea"/>
              </a:rPr>
              <a:t>正解</a:t>
            </a:r>
            <a:r>
              <a:rPr lang="ja-JP" altLang="en-US" sz="2400" b="1" dirty="0" smtClean="0">
                <a:solidFill>
                  <a:srgbClr val="FF0000"/>
                </a:solidFill>
                <a:latin typeface="+mn-ea"/>
              </a:rPr>
              <a:t>を</a:t>
            </a:r>
            <a:r>
              <a:rPr lang="en-US" altLang="ja-JP" sz="2400" b="1" dirty="0" smtClean="0">
                <a:solidFill>
                  <a:srgbClr val="FF0000"/>
                </a:solidFill>
                <a:latin typeface="+mn-ea"/>
              </a:rPr>
              <a:t>1</a:t>
            </a:r>
            <a:r>
              <a:rPr lang="ja-JP" altLang="en-US" sz="2400" b="1" dirty="0" smtClean="0">
                <a:solidFill>
                  <a:srgbClr val="FF0000"/>
                </a:solidFill>
                <a:latin typeface="+mn-ea"/>
              </a:rPr>
              <a:t>とする</a:t>
            </a:r>
            <a:endParaRPr kumimoji="1" lang="ja-JP" altLang="en-US" sz="2400" b="1" dirty="0">
              <a:solidFill>
                <a:srgbClr val="FF0000"/>
              </a:solidFill>
              <a:latin typeface="+mn-ea"/>
            </a:endParaRPr>
          </a:p>
        </p:txBody>
      </p:sp>
      <p:sp>
        <p:nvSpPr>
          <p:cNvPr id="9" name="テキスト ボックス 8"/>
          <p:cNvSpPr txBox="1"/>
          <p:nvPr/>
        </p:nvSpPr>
        <p:spPr>
          <a:xfrm>
            <a:off x="121783" y="5303520"/>
            <a:ext cx="2312166" cy="1205213"/>
          </a:xfrm>
          <a:prstGeom prst="rect">
            <a:avLst/>
          </a:prstGeom>
          <a:noFill/>
        </p:spPr>
        <p:txBody>
          <a:bodyPr wrap="square" rtlCol="0">
            <a:spAutoFit/>
          </a:bodyPr>
          <a:lstStyle/>
          <a:p>
            <a:r>
              <a:rPr kumimoji="1" lang="en-US" altLang="ja-JP" sz="2400" b="1" dirty="0" smtClean="0">
                <a:solidFill>
                  <a:srgbClr val="0070C0"/>
                </a:solidFill>
                <a:latin typeface="+mn-ea"/>
              </a:rPr>
              <a:t>[-2,-2]</a:t>
            </a:r>
            <a:r>
              <a:rPr kumimoji="1" lang="ja-JP" altLang="en-US" sz="2400" b="1" dirty="0" smtClean="0">
                <a:solidFill>
                  <a:srgbClr val="0070C0"/>
                </a:solidFill>
                <a:latin typeface="+mn-ea"/>
              </a:rPr>
              <a:t>を中心としたデータ</a:t>
            </a:r>
            <a:endParaRPr kumimoji="1" lang="en-US" altLang="ja-JP" sz="2400" b="1" dirty="0" smtClean="0">
              <a:solidFill>
                <a:srgbClr val="0070C0"/>
              </a:solidFill>
              <a:latin typeface="+mn-ea"/>
            </a:endParaRPr>
          </a:p>
          <a:p>
            <a:r>
              <a:rPr lang="ja-JP" altLang="en-US" sz="2400" b="1" dirty="0">
                <a:solidFill>
                  <a:srgbClr val="0070C0"/>
                </a:solidFill>
                <a:latin typeface="+mn-ea"/>
              </a:rPr>
              <a:t>正解</a:t>
            </a:r>
            <a:r>
              <a:rPr lang="ja-JP" altLang="en-US" sz="2400" b="1" dirty="0" smtClean="0">
                <a:solidFill>
                  <a:srgbClr val="0070C0"/>
                </a:solidFill>
                <a:latin typeface="+mn-ea"/>
              </a:rPr>
              <a:t>を</a:t>
            </a:r>
            <a:r>
              <a:rPr lang="en-US" altLang="ja-JP" sz="2400" b="1" dirty="0">
                <a:solidFill>
                  <a:srgbClr val="0070C0"/>
                </a:solidFill>
                <a:latin typeface="+mn-ea"/>
              </a:rPr>
              <a:t>0</a:t>
            </a:r>
            <a:r>
              <a:rPr lang="ja-JP" altLang="en-US" sz="2400" b="1" dirty="0" smtClean="0">
                <a:solidFill>
                  <a:srgbClr val="0070C0"/>
                </a:solidFill>
                <a:latin typeface="+mn-ea"/>
              </a:rPr>
              <a:t>とする</a:t>
            </a:r>
            <a:endParaRPr kumimoji="1" lang="ja-JP" altLang="en-US" sz="2400" b="1" dirty="0">
              <a:solidFill>
                <a:srgbClr val="0070C0"/>
              </a:solidFill>
              <a:latin typeface="+mn-ea"/>
            </a:endParaRPr>
          </a:p>
        </p:txBody>
      </p:sp>
      <p:sp>
        <p:nvSpPr>
          <p:cNvPr id="10" name="楕円 9"/>
          <p:cNvSpPr/>
          <p:nvPr/>
        </p:nvSpPr>
        <p:spPr>
          <a:xfrm>
            <a:off x="2299064" y="4402184"/>
            <a:ext cx="2690948" cy="1802673"/>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26012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smtClean="0"/>
              <a:t>ニューラルネットワークの設計</a:t>
            </a:r>
            <a:endParaRPr kumimoji="1" lang="ja-JP" altLang="en-US" sz="4000" dirty="0"/>
          </a:p>
        </p:txBody>
      </p:sp>
      <mc:AlternateContent xmlns:mc="http://schemas.openxmlformats.org/markup-compatibility/2006" xmlns:a14="http://schemas.microsoft.com/office/drawing/2010/main">
        <mc:Choice Requires="a14">
          <p:sp>
            <p:nvSpPr>
              <p:cNvPr id="17" name="テキスト ボックス 16"/>
              <p:cNvSpPr txBox="1"/>
              <p:nvPr/>
            </p:nvSpPr>
            <p:spPr>
              <a:xfrm>
                <a:off x="5878858" y="5460165"/>
                <a:ext cx="3159006" cy="5232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𝑌</m:t>
                      </m:r>
                      <m:r>
                        <m:rPr>
                          <m:aln/>
                        </m:rPr>
                        <a:rPr lang="en-US" altLang="ja-JP" sz="2800" i="1">
                          <a:latin typeface="Cambria Math" panose="02040503050406030204" pitchFamily="18" charset="0"/>
                        </a:rPr>
                        <m:t>=</m:t>
                      </m:r>
                      <m:r>
                        <a:rPr lang="en-US" altLang="ja-JP" sz="2800" b="0" i="1" smtClean="0">
                          <a:latin typeface="Cambria Math" panose="02040503050406030204" pitchFamily="18" charset="0"/>
                        </a:rPr>
                        <m:t>𝑠𝑖𝑔𝑚𝑜𝑖𝑑</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𝑊</m:t>
                          </m:r>
                          <m:r>
                            <a:rPr lang="en-US" altLang="ja-JP" sz="2800" i="1">
                              <a:latin typeface="Cambria Math" panose="02040503050406030204" pitchFamily="18" charset="0"/>
                            </a:rPr>
                            <m:t>𝑋</m:t>
                          </m:r>
                        </m:e>
                      </m:d>
                    </m:oMath>
                  </m:oMathPara>
                </a14:m>
                <a:r>
                  <a:rPr lang="en-US" altLang="ja-JP" sz="2800" i="1" dirty="0">
                    <a:latin typeface="Cambria Math" panose="02040503050406030204" pitchFamily="18" charset="0"/>
                  </a:rPr>
                  <a:t/>
                </a:r>
                <a:br>
                  <a:rPr lang="en-US" altLang="ja-JP" sz="2800" i="1" dirty="0">
                    <a:latin typeface="Cambria Math" panose="02040503050406030204" pitchFamily="18" charset="0"/>
                  </a:rPr>
                </a:br>
                <a:endParaRPr lang="ja-JP" altLang="en-US" sz="2800" dirty="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5878858" y="5460165"/>
                <a:ext cx="3159006" cy="52328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2936745" y="3210702"/>
                <a:ext cx="67787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1</m:t>
                          </m:r>
                        </m:sub>
                      </m:sSub>
                    </m:oMath>
                  </m:oMathPara>
                </a14:m>
                <a:endParaRPr lang="ja-JP" altLang="en-US" sz="28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2936745" y="3210702"/>
                <a:ext cx="677878"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p:cNvSpPr txBox="1"/>
              <p:nvPr/>
            </p:nvSpPr>
            <p:spPr>
              <a:xfrm>
                <a:off x="7364450" y="3795601"/>
                <a:ext cx="49160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𝑌</m:t>
                      </m:r>
                    </m:oMath>
                  </m:oMathPara>
                </a14:m>
                <a:endParaRPr lang="ja-JP" altLang="en-US" sz="2800" dirty="0"/>
              </a:p>
            </p:txBody>
          </p:sp>
        </mc:Choice>
        <mc:Fallback xmlns="">
          <p:sp>
            <p:nvSpPr>
              <p:cNvPr id="22" name="テキスト ボックス 21"/>
              <p:cNvSpPr txBox="1">
                <a:spLocks noRot="1" noChangeAspect="1" noMove="1" noResize="1" noEditPoints="1" noAdjustHandles="1" noChangeArrowheads="1" noChangeShapeType="1" noTextEdit="1"/>
              </p:cNvSpPr>
              <p:nvPr/>
            </p:nvSpPr>
            <p:spPr>
              <a:xfrm>
                <a:off x="7364450" y="3795601"/>
                <a:ext cx="491608" cy="523220"/>
              </a:xfrm>
              <a:prstGeom prst="rect">
                <a:avLst/>
              </a:prstGeom>
              <a:blipFill>
                <a:blip r:embed="rId4"/>
                <a:stretch>
                  <a:fillRect/>
                </a:stretch>
              </a:blipFill>
            </p:spPr>
            <p:txBody>
              <a:bodyPr/>
              <a:lstStyle/>
              <a:p>
                <a:r>
                  <a:rPr lang="ja-JP" altLang="en-US">
                    <a:noFill/>
                  </a:rPr>
                  <a:t> </a:t>
                </a:r>
              </a:p>
            </p:txBody>
          </p:sp>
        </mc:Fallback>
      </mc:AlternateContent>
      <p:sp>
        <p:nvSpPr>
          <p:cNvPr id="24" name="テキスト ボックス 23"/>
          <p:cNvSpPr txBox="1"/>
          <p:nvPr/>
        </p:nvSpPr>
        <p:spPr>
          <a:xfrm>
            <a:off x="4222089" y="1720550"/>
            <a:ext cx="3918060" cy="523220"/>
          </a:xfrm>
          <a:prstGeom prst="rect">
            <a:avLst/>
          </a:prstGeom>
          <a:noFill/>
        </p:spPr>
        <p:txBody>
          <a:bodyPr wrap="none" rtlCol="0">
            <a:spAutoFit/>
          </a:bodyPr>
          <a:lstStyle/>
          <a:p>
            <a:r>
              <a:rPr lang="ja-JP" altLang="en-US" sz="2800" dirty="0" smtClean="0"/>
              <a:t>シグモイド関数 </a:t>
            </a:r>
            <a:r>
              <a:rPr lang="en-US" altLang="ja-JP" sz="2800" dirty="0" smtClean="0"/>
              <a:t>sigmoid</a:t>
            </a:r>
            <a:endParaRPr lang="ja-JP" altLang="en-US" sz="2800" dirty="0"/>
          </a:p>
        </p:txBody>
      </p:sp>
      <p:sp>
        <p:nvSpPr>
          <p:cNvPr id="25" name="テキスト ボックス 24"/>
          <p:cNvSpPr txBox="1"/>
          <p:nvPr/>
        </p:nvSpPr>
        <p:spPr>
          <a:xfrm>
            <a:off x="827631" y="5930472"/>
            <a:ext cx="1107996" cy="461665"/>
          </a:xfrm>
          <a:prstGeom prst="rect">
            <a:avLst/>
          </a:prstGeom>
          <a:noFill/>
        </p:spPr>
        <p:txBody>
          <a:bodyPr wrap="none" rtlCol="0">
            <a:spAutoFit/>
          </a:bodyPr>
          <a:lstStyle/>
          <a:p>
            <a:r>
              <a:rPr lang="ja-JP" altLang="en-US" sz="2400" dirty="0" smtClean="0"/>
              <a:t>入力</a:t>
            </a:r>
            <a:r>
              <a:rPr lang="ja-JP" altLang="en-US" sz="2400" dirty="0"/>
              <a:t>層</a:t>
            </a:r>
          </a:p>
        </p:txBody>
      </p:sp>
      <p:sp>
        <p:nvSpPr>
          <p:cNvPr id="26" name="テキスト ボックス 25"/>
          <p:cNvSpPr txBox="1"/>
          <p:nvPr/>
        </p:nvSpPr>
        <p:spPr>
          <a:xfrm>
            <a:off x="3657154" y="5921808"/>
            <a:ext cx="1107996" cy="461665"/>
          </a:xfrm>
          <a:prstGeom prst="rect">
            <a:avLst/>
          </a:prstGeom>
          <a:noFill/>
        </p:spPr>
        <p:txBody>
          <a:bodyPr wrap="none" rtlCol="0">
            <a:spAutoFit/>
          </a:bodyPr>
          <a:lstStyle/>
          <a:p>
            <a:r>
              <a:rPr lang="ja-JP" altLang="en-US" sz="2400" dirty="0"/>
              <a:t>出力</a:t>
            </a:r>
            <a:r>
              <a:rPr lang="ja-JP" altLang="en-US" sz="2400" dirty="0" smtClean="0"/>
              <a:t>層</a:t>
            </a:r>
            <a:endParaRPr lang="ja-JP" altLang="en-US" sz="2400" dirty="0"/>
          </a:p>
        </p:txBody>
      </p:sp>
      <mc:AlternateContent xmlns:mc="http://schemas.openxmlformats.org/markup-compatibility/2006" xmlns:a14="http://schemas.microsoft.com/office/drawing/2010/main">
        <mc:Choice Requires="a14">
          <p:sp>
            <p:nvSpPr>
              <p:cNvPr id="27" name="テキスト ボックス 26"/>
              <p:cNvSpPr txBox="1"/>
              <p:nvPr/>
            </p:nvSpPr>
            <p:spPr>
              <a:xfrm>
                <a:off x="121284" y="2962414"/>
                <a:ext cx="252004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1</m:t>
                          </m:r>
                          <m:r>
                            <a:rPr lang="en-US" altLang="ja-JP" sz="2800" b="0" i="1" smtClean="0">
                              <a:latin typeface="Cambria Math" panose="02040503050406030204" pitchFamily="18" charset="0"/>
                            </a:rPr>
                            <m:t>1</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b="0" i="1" smtClean="0">
                              <a:latin typeface="Cambria Math" panose="02040503050406030204" pitchFamily="18" charset="0"/>
                            </a:rPr>
                            <m:t>1</m:t>
                          </m:r>
                          <m:r>
                            <a:rPr lang="en-US" altLang="ja-JP" sz="2800" i="1">
                              <a:latin typeface="Cambria Math" panose="02040503050406030204" pitchFamily="18" charset="0"/>
                            </a:rPr>
                            <m:t>2</m:t>
                          </m:r>
                        </m:sub>
                      </m:sSub>
                      <m:r>
                        <a:rPr lang="en-US" altLang="ja-JP" sz="2800" i="1">
                          <a:latin typeface="Cambria Math" panose="02040503050406030204" pitchFamily="18" charset="0"/>
                          <a:ea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𝑖</m:t>
                          </m:r>
                          <m:r>
                            <a:rPr lang="en-US" altLang="ja-JP" sz="2800" b="0" i="1" smtClean="0">
                              <a:latin typeface="Cambria Math" panose="02040503050406030204" pitchFamily="18" charset="0"/>
                            </a:rPr>
                            <m:t>1</m:t>
                          </m:r>
                        </m:sub>
                      </m:sSub>
                      <m:r>
                        <a:rPr lang="en-US" altLang="ja-JP" sz="2800" i="1">
                          <a:latin typeface="Cambria Math" panose="02040503050406030204" pitchFamily="18" charset="0"/>
                        </a:rPr>
                        <m:t>]</m:t>
                      </m:r>
                    </m:oMath>
                  </m:oMathPara>
                </a14:m>
                <a:endParaRPr lang="ja-JP" altLang="en-US" sz="2800" dirty="0"/>
              </a:p>
            </p:txBody>
          </p:sp>
        </mc:Choice>
        <mc:Fallback xmlns="">
          <p:sp>
            <p:nvSpPr>
              <p:cNvPr id="27" name="テキスト ボックス 26"/>
              <p:cNvSpPr txBox="1">
                <a:spLocks noRot="1" noChangeAspect="1" noMove="1" noResize="1" noEditPoints="1" noAdjustHandles="1" noChangeArrowheads="1" noChangeShapeType="1" noTextEdit="1"/>
              </p:cNvSpPr>
              <p:nvPr/>
            </p:nvSpPr>
            <p:spPr>
              <a:xfrm>
                <a:off x="121284" y="2962414"/>
                <a:ext cx="2520049"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p:cNvSpPr txBox="1"/>
              <p:nvPr/>
            </p:nvSpPr>
            <p:spPr>
              <a:xfrm>
                <a:off x="6566699" y="4146972"/>
                <a:ext cx="208711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b="0" i="1" smtClean="0">
                              <a:latin typeface="Cambria Math" panose="02040503050406030204" pitchFamily="18" charset="0"/>
                            </a:rPr>
                            <m:t>𝑦</m:t>
                          </m:r>
                        </m:e>
                        <m:sub>
                          <m:r>
                            <a:rPr lang="en-US" altLang="ja-JP" sz="2800" i="1">
                              <a:latin typeface="Cambria Math" panose="02040503050406030204" pitchFamily="18" charset="0"/>
                            </a:rPr>
                            <m:t>1</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b="0" i="1" smtClean="0">
                              <a:latin typeface="Cambria Math" panose="02040503050406030204" pitchFamily="18" charset="0"/>
                            </a:rPr>
                            <m:t>𝑦</m:t>
                          </m:r>
                        </m:e>
                        <m:sub>
                          <m:r>
                            <a:rPr lang="en-US" altLang="ja-JP" sz="2800" i="1">
                              <a:latin typeface="Cambria Math" panose="02040503050406030204" pitchFamily="18" charset="0"/>
                            </a:rPr>
                            <m:t>2</m:t>
                          </m:r>
                        </m:sub>
                      </m:sSub>
                      <m:r>
                        <a:rPr lang="en-US" altLang="ja-JP" sz="2800" i="1">
                          <a:latin typeface="Cambria Math" panose="02040503050406030204" pitchFamily="18" charset="0"/>
                          <a:ea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b="0" i="1" smtClean="0">
                              <a:latin typeface="Cambria Math" panose="02040503050406030204" pitchFamily="18" charset="0"/>
                            </a:rPr>
                            <m:t>𝑦</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oMath>
                  </m:oMathPara>
                </a14:m>
                <a:endParaRPr lang="ja-JP" altLang="en-US" sz="2800" dirty="0"/>
              </a:p>
            </p:txBody>
          </p:sp>
        </mc:Choice>
        <mc:Fallback xmlns="">
          <p:sp>
            <p:nvSpPr>
              <p:cNvPr id="28" name="テキスト ボックス 27"/>
              <p:cNvSpPr txBox="1">
                <a:spLocks noRot="1" noChangeAspect="1" noMove="1" noResize="1" noEditPoints="1" noAdjustHandles="1" noChangeArrowheads="1" noChangeShapeType="1" noTextEdit="1"/>
              </p:cNvSpPr>
              <p:nvPr/>
            </p:nvSpPr>
            <p:spPr>
              <a:xfrm>
                <a:off x="6566699" y="4146972"/>
                <a:ext cx="2087110" cy="523220"/>
              </a:xfrm>
              <a:prstGeom prst="rect">
                <a:avLst/>
              </a:prstGeom>
              <a:blipFill>
                <a:blip r:embed="rId6"/>
                <a:stretch>
                  <a:fillRect/>
                </a:stretch>
              </a:blipFill>
            </p:spPr>
            <p:txBody>
              <a:bodyPr/>
              <a:lstStyle/>
              <a:p>
                <a:r>
                  <a:rPr lang="ja-JP" altLang="en-US">
                    <a:noFill/>
                  </a:rPr>
                  <a:t> </a:t>
                </a:r>
              </a:p>
            </p:txBody>
          </p:sp>
        </mc:Fallback>
      </mc:AlternateContent>
      <p:sp>
        <p:nvSpPr>
          <p:cNvPr id="29" name="楕円 28"/>
          <p:cNvSpPr/>
          <p:nvPr/>
        </p:nvSpPr>
        <p:spPr>
          <a:xfrm>
            <a:off x="3764889" y="3939028"/>
            <a:ext cx="914400" cy="9144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5400" b="1" dirty="0"/>
          </a:p>
        </p:txBody>
      </p:sp>
      <p:cxnSp>
        <p:nvCxnSpPr>
          <p:cNvPr id="30" name="直線矢印コネクタ 29"/>
          <p:cNvCxnSpPr>
            <a:endCxn id="29" idx="1"/>
          </p:cNvCxnSpPr>
          <p:nvPr/>
        </p:nvCxnSpPr>
        <p:spPr>
          <a:xfrm>
            <a:off x="2560297" y="3567371"/>
            <a:ext cx="1338503" cy="5055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a:stCxn id="29" idx="6"/>
          </p:cNvCxnSpPr>
          <p:nvPr/>
        </p:nvCxnSpPr>
        <p:spPr>
          <a:xfrm>
            <a:off x="4679289" y="4396228"/>
            <a:ext cx="185055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V="1">
            <a:off x="4256159" y="3733922"/>
            <a:ext cx="866831" cy="662306"/>
          </a:xfrm>
          <a:prstGeom prst="line">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3" name="Picture 2" descr="「活性化関数」の画像検索結果"/>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22990" y="2172574"/>
            <a:ext cx="2105880" cy="157941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直線矢印コネクタ 33"/>
          <p:cNvCxnSpPr>
            <a:endCxn id="29" idx="3"/>
          </p:cNvCxnSpPr>
          <p:nvPr/>
        </p:nvCxnSpPr>
        <p:spPr>
          <a:xfrm flipV="1">
            <a:off x="2560297" y="4719517"/>
            <a:ext cx="1338503" cy="5055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テキスト ボックス 39"/>
              <p:cNvSpPr txBox="1"/>
              <p:nvPr/>
            </p:nvSpPr>
            <p:spPr>
              <a:xfrm>
                <a:off x="123516" y="5207827"/>
                <a:ext cx="253659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b="0" i="1" smtClean="0">
                              <a:latin typeface="Cambria Math" panose="02040503050406030204" pitchFamily="18" charset="0"/>
                            </a:rPr>
                            <m:t>21</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b="0" i="1" smtClean="0">
                              <a:latin typeface="Cambria Math" panose="02040503050406030204" pitchFamily="18" charset="0"/>
                            </a:rPr>
                            <m:t>2</m:t>
                          </m:r>
                          <m:r>
                            <a:rPr lang="en-US" altLang="ja-JP" sz="2800" i="1">
                              <a:latin typeface="Cambria Math" panose="02040503050406030204" pitchFamily="18" charset="0"/>
                            </a:rPr>
                            <m:t>2</m:t>
                          </m:r>
                        </m:sub>
                      </m:sSub>
                      <m:r>
                        <a:rPr lang="en-US" altLang="ja-JP" sz="2800" i="1">
                          <a:latin typeface="Cambria Math" panose="02040503050406030204" pitchFamily="18" charset="0"/>
                          <a:ea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𝑖</m:t>
                          </m:r>
                          <m:r>
                            <a:rPr lang="en-US" altLang="ja-JP" sz="2800" b="0" i="1" smtClean="0">
                              <a:latin typeface="Cambria Math" panose="02040503050406030204" pitchFamily="18" charset="0"/>
                            </a:rPr>
                            <m:t>2</m:t>
                          </m:r>
                        </m:sub>
                      </m:sSub>
                      <m:r>
                        <a:rPr lang="en-US" altLang="ja-JP" sz="2800" i="1">
                          <a:latin typeface="Cambria Math" panose="02040503050406030204" pitchFamily="18" charset="0"/>
                        </a:rPr>
                        <m:t>]</m:t>
                      </m:r>
                    </m:oMath>
                  </m:oMathPara>
                </a14:m>
                <a:endParaRPr lang="ja-JP" altLang="en-US" sz="2800" dirty="0"/>
              </a:p>
            </p:txBody>
          </p:sp>
        </mc:Choice>
        <mc:Fallback xmlns="">
          <p:sp>
            <p:nvSpPr>
              <p:cNvPr id="40" name="テキスト ボックス 39"/>
              <p:cNvSpPr txBox="1">
                <a:spLocks noRot="1" noChangeAspect="1" noMove="1" noResize="1" noEditPoints="1" noAdjustHandles="1" noChangeArrowheads="1" noChangeShapeType="1" noTextEdit="1"/>
              </p:cNvSpPr>
              <p:nvPr/>
            </p:nvSpPr>
            <p:spPr>
              <a:xfrm>
                <a:off x="123516" y="5207827"/>
                <a:ext cx="2536592" cy="52322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p:cNvSpPr txBox="1"/>
              <p:nvPr/>
            </p:nvSpPr>
            <p:spPr>
              <a:xfrm>
                <a:off x="2906557" y="4318821"/>
                <a:ext cx="68614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2</m:t>
                          </m:r>
                        </m:sub>
                      </m:sSub>
                    </m:oMath>
                  </m:oMathPara>
                </a14:m>
                <a:endParaRPr lang="ja-JP" altLang="en-US" sz="2800" dirty="0"/>
              </a:p>
            </p:txBody>
          </p:sp>
        </mc:Choice>
        <mc:Fallback xmlns="">
          <p:sp>
            <p:nvSpPr>
              <p:cNvPr id="41" name="テキスト ボックス 40"/>
              <p:cNvSpPr txBox="1">
                <a:spLocks noRot="1" noChangeAspect="1" noMove="1" noResize="1" noEditPoints="1" noAdjustHandles="1" noChangeArrowheads="1" noChangeShapeType="1" noTextEdit="1"/>
              </p:cNvSpPr>
              <p:nvPr/>
            </p:nvSpPr>
            <p:spPr>
              <a:xfrm>
                <a:off x="2906557" y="4318821"/>
                <a:ext cx="686149" cy="523220"/>
              </a:xfrm>
              <a:prstGeom prst="rect">
                <a:avLst/>
              </a:prstGeom>
              <a:blipFill>
                <a:blip r:embed="rId9"/>
                <a:stretch>
                  <a:fillRect/>
                </a:stretch>
              </a:blipFill>
            </p:spPr>
            <p:txBody>
              <a:bodyPr/>
              <a:lstStyle/>
              <a:p>
                <a:r>
                  <a:rPr lang="ja-JP" altLang="en-US">
                    <a:noFill/>
                  </a:rPr>
                  <a:t> </a:t>
                </a:r>
              </a:p>
            </p:txBody>
          </p:sp>
        </mc:Fallback>
      </mc:AlternateContent>
      <p:sp>
        <p:nvSpPr>
          <p:cNvPr id="50" name="正方形/長方形 49"/>
          <p:cNvSpPr/>
          <p:nvPr/>
        </p:nvSpPr>
        <p:spPr>
          <a:xfrm>
            <a:off x="2849301" y="3210702"/>
            <a:ext cx="725208" cy="201438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p:cNvSpPr txBox="1"/>
              <p:nvPr/>
            </p:nvSpPr>
            <p:spPr>
              <a:xfrm>
                <a:off x="2884222" y="2572422"/>
                <a:ext cx="655365" cy="4599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400" b="1" i="1" smtClean="0">
                          <a:solidFill>
                            <a:srgbClr val="FF0000"/>
                          </a:solidFill>
                          <a:latin typeface="Cambria Math" panose="02040503050406030204" pitchFamily="18" charset="0"/>
                        </a:rPr>
                        <m:t>𝑾</m:t>
                      </m:r>
                    </m:oMath>
                  </m:oMathPara>
                </a14:m>
                <a:endParaRPr lang="ja-JP" altLang="en-US" sz="2400" b="1" dirty="0">
                  <a:solidFill>
                    <a:srgbClr val="FF0000"/>
                  </a:solidFill>
                </a:endParaRPr>
              </a:p>
            </p:txBody>
          </p:sp>
        </mc:Choice>
        <mc:Fallback xmlns="">
          <p:sp>
            <p:nvSpPr>
              <p:cNvPr id="51" name="テキスト ボックス 50"/>
              <p:cNvSpPr txBox="1">
                <a:spLocks noRot="1" noChangeAspect="1" noMove="1" noResize="1" noEditPoints="1" noAdjustHandles="1" noChangeArrowheads="1" noChangeShapeType="1" noTextEdit="1"/>
              </p:cNvSpPr>
              <p:nvPr/>
            </p:nvSpPr>
            <p:spPr>
              <a:xfrm>
                <a:off x="2884222" y="2572422"/>
                <a:ext cx="655365" cy="459946"/>
              </a:xfrm>
              <a:prstGeom prst="rect">
                <a:avLst/>
              </a:prstGeom>
              <a:blipFill>
                <a:blip r:embed="rId10"/>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69405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学習データの用意</a:t>
            </a:r>
            <a:endParaRPr kumimoji="1" lang="ja-JP" altLang="en-US" dirty="0"/>
          </a:p>
        </p:txBody>
      </p:sp>
      <p:sp>
        <p:nvSpPr>
          <p:cNvPr id="4" name="テキスト ボックス 3"/>
          <p:cNvSpPr txBox="1"/>
          <p:nvPr/>
        </p:nvSpPr>
        <p:spPr>
          <a:xfrm>
            <a:off x="5359198" y="2092642"/>
            <a:ext cx="1980029" cy="523220"/>
          </a:xfrm>
          <a:prstGeom prst="rect">
            <a:avLst/>
          </a:prstGeom>
          <a:noFill/>
        </p:spPr>
        <p:txBody>
          <a:bodyPr wrap="none" rtlCol="0">
            <a:spAutoFit/>
          </a:bodyPr>
          <a:lstStyle/>
          <a:p>
            <a:r>
              <a:rPr lang="ja-JP" altLang="en-US" sz="2800" dirty="0"/>
              <a:t>正解データ</a:t>
            </a:r>
          </a:p>
        </p:txBody>
      </p:sp>
      <p:sp>
        <p:nvSpPr>
          <p:cNvPr id="5" name="テキスト ボックス 4"/>
          <p:cNvSpPr txBox="1"/>
          <p:nvPr/>
        </p:nvSpPr>
        <p:spPr>
          <a:xfrm>
            <a:off x="1351637" y="2092642"/>
            <a:ext cx="1980029" cy="523220"/>
          </a:xfrm>
          <a:prstGeom prst="rect">
            <a:avLst/>
          </a:prstGeom>
          <a:noFill/>
        </p:spPr>
        <p:txBody>
          <a:bodyPr wrap="none" rtlCol="0">
            <a:spAutoFit/>
          </a:bodyPr>
          <a:lstStyle/>
          <a:p>
            <a:r>
              <a:rPr lang="ja-JP" altLang="en-US" sz="2800" dirty="0"/>
              <a:t>入力データ</a:t>
            </a:r>
          </a:p>
        </p:txBody>
      </p:sp>
      <mc:AlternateContent xmlns:mc="http://schemas.openxmlformats.org/markup-compatibility/2006">
        <mc:Choice xmlns:a14="http://schemas.microsoft.com/office/drawing/2010/main" Requires="a14">
          <p:sp>
            <p:nvSpPr>
              <p:cNvPr id="6" name="テキスト ボックス 5"/>
              <p:cNvSpPr txBox="1"/>
              <p:nvPr/>
            </p:nvSpPr>
            <p:spPr>
              <a:xfrm>
                <a:off x="2149110" y="2878842"/>
                <a:ext cx="5060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𝑋</m:t>
                      </m:r>
                    </m:oMath>
                  </m:oMathPara>
                </a14:m>
                <a:endParaRPr lang="ja-JP" altLang="en-US" sz="2800" dirty="0"/>
              </a:p>
            </p:txBody>
          </p:sp>
        </mc:Choice>
        <mc:Fallback>
          <p:sp>
            <p:nvSpPr>
              <p:cNvPr id="6" name="テキスト ボックス 5"/>
              <p:cNvSpPr txBox="1">
                <a:spLocks noRot="1" noChangeAspect="1" noMove="1" noResize="1" noEditPoints="1" noAdjustHandles="1" noChangeArrowheads="1" noChangeShapeType="1" noTextEdit="1"/>
              </p:cNvSpPr>
              <p:nvPr/>
            </p:nvSpPr>
            <p:spPr>
              <a:xfrm>
                <a:off x="2149110" y="2878842"/>
                <a:ext cx="506036"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p:cNvSpPr txBox="1"/>
              <p:nvPr/>
            </p:nvSpPr>
            <p:spPr>
              <a:xfrm>
                <a:off x="6105459" y="2951018"/>
                <a:ext cx="48750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𝑇</m:t>
                      </m:r>
                    </m:oMath>
                  </m:oMathPara>
                </a14:m>
                <a:endParaRPr lang="ja-JP" altLang="en-US" sz="2800" dirty="0"/>
              </a:p>
            </p:txBody>
          </p:sp>
        </mc:Choice>
        <mc:Fallback>
          <p:sp>
            <p:nvSpPr>
              <p:cNvPr id="7" name="テキスト ボックス 6"/>
              <p:cNvSpPr txBox="1">
                <a:spLocks noRot="1" noChangeAspect="1" noMove="1" noResize="1" noEditPoints="1" noAdjustHandles="1" noChangeArrowheads="1" noChangeShapeType="1" noTextEdit="1"/>
              </p:cNvSpPr>
              <p:nvPr/>
            </p:nvSpPr>
            <p:spPr>
              <a:xfrm>
                <a:off x="6105459" y="2951018"/>
                <a:ext cx="487505"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p:cNvSpPr txBox="1"/>
              <p:nvPr/>
            </p:nvSpPr>
            <p:spPr>
              <a:xfrm>
                <a:off x="1431381" y="3466022"/>
                <a:ext cx="1941493" cy="16797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m>
                            <m:mPr>
                              <m:mcs>
                                <m:mc>
                                  <m:mcPr>
                                    <m:count m:val="2"/>
                                    <m:mcJc m:val="center"/>
                                  </m:mcPr>
                                </m:mc>
                              </m:mcs>
                              <m:ctrlPr>
                                <a:rPr lang="en-US" altLang="ja-JP" sz="2800" i="1" smtClean="0">
                                  <a:latin typeface="Cambria Math" panose="02040503050406030204" pitchFamily="18" charset="0"/>
                                </a:rPr>
                              </m:ctrlPr>
                            </m:mPr>
                            <m:m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11</m:t>
                                    </m:r>
                                  </m:sub>
                                </m:sSub>
                              </m:e>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b="0" i="1" smtClean="0">
                                        <a:latin typeface="Cambria Math" panose="02040503050406030204" pitchFamily="18" charset="0"/>
                                      </a:rPr>
                                      <m:t>12</m:t>
                                    </m:r>
                                  </m:sub>
                                </m:sSub>
                              </m:e>
                            </m:mr>
                            <m:m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b="0" i="1" smtClean="0">
                                        <a:latin typeface="Cambria Math" panose="02040503050406030204" pitchFamily="18" charset="0"/>
                                      </a:rPr>
                                      <m:t>21</m:t>
                                    </m:r>
                                  </m:sub>
                                </m:sSub>
                              </m:e>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b="0" i="1" smtClean="0">
                                        <a:latin typeface="Cambria Math" panose="02040503050406030204" pitchFamily="18" charset="0"/>
                                      </a:rPr>
                                      <m:t>22</m:t>
                                    </m:r>
                                  </m:sub>
                                </m:sSub>
                              </m:e>
                            </m:mr>
                            <m:mr>
                              <m:e>
                                <m:r>
                                  <a:rPr lang="en-US" altLang="ja-JP" sz="2800" i="1" smtClean="0">
                                    <a:latin typeface="Cambria Math" panose="02040503050406030204" pitchFamily="18" charset="0"/>
                                    <a:ea typeface="Cambria Math" panose="02040503050406030204" pitchFamily="18" charset="0"/>
                                  </a:rPr>
                                  <m:t>⋮</m:t>
                                </m:r>
                              </m:e>
                              <m:e>
                                <m:r>
                                  <a:rPr lang="en-US" altLang="ja-JP" sz="2800" i="1" smtClean="0">
                                    <a:latin typeface="Cambria Math" panose="02040503050406030204" pitchFamily="18" charset="0"/>
                                    <a:ea typeface="Cambria Math" panose="02040503050406030204" pitchFamily="18" charset="0"/>
                                  </a:rPr>
                                  <m:t>⋮</m:t>
                                </m:r>
                              </m:e>
                            </m:mr>
                            <m:m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b="0" i="1" smtClean="0">
                                        <a:latin typeface="Cambria Math" panose="02040503050406030204" pitchFamily="18" charset="0"/>
                                      </a:rPr>
                                      <m:t>𝑖</m:t>
                                    </m:r>
                                    <m:r>
                                      <a:rPr lang="en-US" altLang="ja-JP" sz="2800" b="0" i="1" smtClean="0">
                                        <a:latin typeface="Cambria Math" panose="02040503050406030204" pitchFamily="18" charset="0"/>
                                      </a:rPr>
                                      <m:t>1</m:t>
                                    </m:r>
                                  </m:sub>
                                </m:sSub>
                              </m:e>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b="0" i="1" smtClean="0">
                                        <a:latin typeface="Cambria Math" panose="02040503050406030204" pitchFamily="18" charset="0"/>
                                      </a:rPr>
                                      <m:t>𝑖</m:t>
                                    </m:r>
                                    <m:r>
                                      <a:rPr lang="en-US" altLang="ja-JP" sz="2800" b="0" i="1" smtClean="0">
                                        <a:latin typeface="Cambria Math" panose="02040503050406030204" pitchFamily="18" charset="0"/>
                                      </a:rPr>
                                      <m:t>2</m:t>
                                    </m:r>
                                  </m:sub>
                                </m:sSub>
                              </m:e>
                            </m:mr>
                          </m:m>
                        </m:e>
                      </m:d>
                    </m:oMath>
                  </m:oMathPara>
                </a14:m>
                <a:endParaRPr lang="ja-JP" altLang="en-US" sz="2800" dirty="0"/>
              </a:p>
            </p:txBody>
          </p:sp>
        </mc:Choice>
        <mc:Fallback>
          <p:sp>
            <p:nvSpPr>
              <p:cNvPr id="8" name="テキスト ボックス 7"/>
              <p:cNvSpPr txBox="1">
                <a:spLocks noRot="1" noChangeAspect="1" noMove="1" noResize="1" noEditPoints="1" noAdjustHandles="1" noChangeArrowheads="1" noChangeShapeType="1" noTextEdit="1"/>
              </p:cNvSpPr>
              <p:nvPr/>
            </p:nvSpPr>
            <p:spPr>
              <a:xfrm>
                <a:off x="1431381" y="3466022"/>
                <a:ext cx="1941493" cy="167975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p:cNvSpPr txBox="1"/>
              <p:nvPr/>
            </p:nvSpPr>
            <p:spPr>
              <a:xfrm>
                <a:off x="5913194" y="3455763"/>
                <a:ext cx="872034" cy="16900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eqArr>
                            <m:eqArrPr>
                              <m:ctrlPr>
                                <a:rPr lang="en-US" altLang="ja-JP" sz="2800" i="1" smtClean="0">
                                  <a:latin typeface="Cambria Math" panose="02040503050406030204" pitchFamily="18" charset="0"/>
                                </a:rPr>
                              </m:ctrlPr>
                            </m:eqArrPr>
                            <m:e>
                              <m:m>
                                <m:mPr>
                                  <m:mcs>
                                    <m:mc>
                                      <m:mcPr>
                                        <m:count m:val="1"/>
                                        <m:mcJc m:val="center"/>
                                      </m:mcPr>
                                    </m:mc>
                                  </m:mcs>
                                  <m:ctrlPr>
                                    <a:rPr lang="en-US" altLang="ja-JP" sz="2800" i="1" smtClean="0">
                                      <a:latin typeface="Cambria Math" panose="02040503050406030204" pitchFamily="18" charset="0"/>
                                    </a:rPr>
                                  </m:ctrlPr>
                                </m:mPr>
                                <m:m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𝑡</m:t>
                                        </m:r>
                                      </m:e>
                                      <m:sub>
                                        <m:r>
                                          <a:rPr lang="en-US" altLang="ja-JP" sz="2800" i="1">
                                            <a:latin typeface="Cambria Math" panose="02040503050406030204" pitchFamily="18" charset="0"/>
                                          </a:rPr>
                                          <m:t>1</m:t>
                                        </m:r>
                                      </m:sub>
                                    </m:sSub>
                                  </m:e>
                                </m:mr>
                                <m:m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𝑡</m:t>
                                        </m:r>
                                      </m:e>
                                      <m:sub>
                                        <m:r>
                                          <a:rPr lang="en-US" altLang="ja-JP" sz="2800" b="0" i="1" smtClean="0">
                                            <a:latin typeface="Cambria Math" panose="02040503050406030204" pitchFamily="18" charset="0"/>
                                          </a:rPr>
                                          <m:t>2</m:t>
                                        </m:r>
                                      </m:sub>
                                    </m:sSub>
                                  </m:e>
                                </m:mr>
                              </m:m>
                            </m:e>
                            <m:e>
                              <m:r>
                                <a:rPr lang="en-US" altLang="ja-JP" sz="2800" i="1" smtClean="0">
                                  <a:latin typeface="Cambria Math" panose="02040503050406030204" pitchFamily="18" charset="0"/>
                                  <a:ea typeface="Cambria Math" panose="02040503050406030204" pitchFamily="18" charset="0"/>
                                </a:rPr>
                                <m:t>⋮</m:t>
                              </m:r>
                            </m:e>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𝑡</m:t>
                                  </m:r>
                                </m:e>
                                <m:sub>
                                  <m:r>
                                    <a:rPr lang="en-US" altLang="ja-JP" sz="2800" b="0" i="1" smtClean="0">
                                      <a:latin typeface="Cambria Math" panose="02040503050406030204" pitchFamily="18" charset="0"/>
                                    </a:rPr>
                                    <m:t>𝑖</m:t>
                                  </m:r>
                                </m:sub>
                              </m:sSub>
                            </m:e>
                          </m:eqArr>
                        </m:e>
                      </m:d>
                    </m:oMath>
                  </m:oMathPara>
                </a14:m>
                <a:endParaRPr lang="ja-JP" altLang="en-US" sz="2800" dirty="0"/>
              </a:p>
            </p:txBody>
          </p:sp>
        </mc:Choice>
        <mc:Fallback>
          <p:sp>
            <p:nvSpPr>
              <p:cNvPr id="9" name="テキスト ボックス 8"/>
              <p:cNvSpPr txBox="1">
                <a:spLocks noRot="1" noChangeAspect="1" noMove="1" noResize="1" noEditPoints="1" noAdjustHandles="1" noChangeArrowheads="1" noChangeShapeType="1" noTextEdit="1"/>
              </p:cNvSpPr>
              <p:nvPr/>
            </p:nvSpPr>
            <p:spPr>
              <a:xfrm>
                <a:off x="5913194" y="3455763"/>
                <a:ext cx="872034" cy="1690014"/>
              </a:xfrm>
              <a:prstGeom prst="rect">
                <a:avLst/>
              </a:prstGeom>
              <a:blipFill>
                <a:blip r:embed="rId5"/>
                <a:stretch>
                  <a:fillRect/>
                </a:stretch>
              </a:blipFill>
            </p:spPr>
            <p:txBody>
              <a:bodyPr/>
              <a:lstStyle/>
              <a:p>
                <a:r>
                  <a:rPr lang="ja-JP" altLang="en-US">
                    <a:noFill/>
                  </a:rPr>
                  <a:t> </a:t>
                </a:r>
              </a:p>
            </p:txBody>
          </p:sp>
        </mc:Fallback>
      </mc:AlternateContent>
      <p:sp>
        <p:nvSpPr>
          <p:cNvPr id="3" name="テキスト ボックス 2"/>
          <p:cNvSpPr txBox="1"/>
          <p:nvPr/>
        </p:nvSpPr>
        <p:spPr>
          <a:xfrm>
            <a:off x="5961667" y="5465856"/>
            <a:ext cx="1261884" cy="523220"/>
          </a:xfrm>
          <a:prstGeom prst="rect">
            <a:avLst/>
          </a:prstGeom>
          <a:noFill/>
        </p:spPr>
        <p:txBody>
          <a:bodyPr wrap="none" rtlCol="0">
            <a:spAutoFit/>
          </a:bodyPr>
          <a:lstStyle/>
          <a:p>
            <a:r>
              <a:rPr kumimoji="1" lang="ja-JP" altLang="en-US" sz="2800" dirty="0" smtClean="0"/>
              <a:t>０か１</a:t>
            </a:r>
            <a:endParaRPr kumimoji="1" lang="ja-JP" altLang="en-US" sz="2800" dirty="0"/>
          </a:p>
        </p:txBody>
      </p:sp>
      <p:sp>
        <p:nvSpPr>
          <p:cNvPr id="10" name="テキスト ボックス 9"/>
          <p:cNvSpPr txBox="1"/>
          <p:nvPr/>
        </p:nvSpPr>
        <p:spPr>
          <a:xfrm>
            <a:off x="1963545" y="5542521"/>
            <a:ext cx="1980029" cy="523220"/>
          </a:xfrm>
          <a:prstGeom prst="rect">
            <a:avLst/>
          </a:prstGeom>
          <a:noFill/>
        </p:spPr>
        <p:txBody>
          <a:bodyPr wrap="none" rtlCol="0">
            <a:spAutoFit/>
          </a:bodyPr>
          <a:lstStyle/>
          <a:p>
            <a:r>
              <a:rPr lang="ja-JP" altLang="en-US" sz="2800" dirty="0" smtClean="0"/>
              <a:t>各点の座標</a:t>
            </a:r>
            <a:endParaRPr kumimoji="1" lang="ja-JP" altLang="en-US" sz="2800" dirty="0"/>
          </a:p>
        </p:txBody>
      </p:sp>
    </p:spTree>
    <p:extLst>
      <p:ext uri="{BB962C8B-B14F-4D97-AF65-F5344CB8AC3E}">
        <p14:creationId xmlns:p14="http://schemas.microsoft.com/office/powerpoint/2010/main" val="15437917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10995</TotalTime>
  <Words>659</Words>
  <Application>Microsoft Office PowerPoint</Application>
  <PresentationFormat>画面に合わせる (4:3)</PresentationFormat>
  <Paragraphs>141</Paragraphs>
  <Slides>27</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27</vt:i4>
      </vt:variant>
    </vt:vector>
  </HeadingPairs>
  <TitlesOfParts>
    <vt:vector size="35" baseType="lpstr">
      <vt:lpstr>HGS創英角ｺﾞｼｯｸUB</vt:lpstr>
      <vt:lpstr>游ゴシック</vt:lpstr>
      <vt:lpstr>游ゴシック Light</vt:lpstr>
      <vt:lpstr>Arial</vt:lpstr>
      <vt:lpstr>Calibri</vt:lpstr>
      <vt:lpstr>Calibri Light</vt:lpstr>
      <vt:lpstr>Cambria Math</vt:lpstr>
      <vt:lpstr>Office テーマ</vt:lpstr>
      <vt:lpstr>機械学習講座</vt:lpstr>
      <vt:lpstr>目次</vt:lpstr>
      <vt:lpstr>分類問題について</vt:lpstr>
      <vt:lpstr>分類問題のイメージ</vt:lpstr>
      <vt:lpstr>分類方法</vt:lpstr>
      <vt:lpstr>2値分類</vt:lpstr>
      <vt:lpstr>2値分類</vt:lpstr>
      <vt:lpstr>ニューラルネットワークの設計</vt:lpstr>
      <vt:lpstr>学習データの用意</vt:lpstr>
      <vt:lpstr>学習データの表示</vt:lpstr>
      <vt:lpstr>学習の詳しい過程</vt:lpstr>
      <vt:lpstr>重みwの変化のさせ方</vt:lpstr>
      <vt:lpstr>重みwの変化のさせ方</vt:lpstr>
      <vt:lpstr>重みWの変化のさせ方</vt:lpstr>
      <vt:lpstr>学習結果の表示</vt:lpstr>
      <vt:lpstr>学習結果の表示</vt:lpstr>
      <vt:lpstr>2値分類</vt:lpstr>
      <vt:lpstr>2値分類</vt:lpstr>
      <vt:lpstr>ニューラルネットワークの設計</vt:lpstr>
      <vt:lpstr>学習の詳しい過程</vt:lpstr>
      <vt:lpstr>バイアスBの変化のさせ方</vt:lpstr>
      <vt:lpstr>非線形分類問題</vt:lpstr>
      <vt:lpstr>勾配降下法の問題点</vt:lpstr>
      <vt:lpstr>モーメンタム法</vt:lpstr>
      <vt:lpstr>モーメンタム法</vt:lpstr>
      <vt:lpstr>更新方法による違い</vt:lpstr>
      <vt:lpstr>更新方法による違い</vt:lpstr>
    </vt:vector>
  </TitlesOfParts>
  <Company>法政大学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Learning講座</dc:title>
  <dc:creator>16x0125</dc:creator>
  <cp:lastModifiedBy> </cp:lastModifiedBy>
  <cp:revision>120</cp:revision>
  <dcterms:created xsi:type="dcterms:W3CDTF">2020-02-02T13:18:00Z</dcterms:created>
  <dcterms:modified xsi:type="dcterms:W3CDTF">2020-03-11T04:33:19Z</dcterms:modified>
</cp:coreProperties>
</file>