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5" r:id="rId5"/>
    <p:sldId id="266" r:id="rId6"/>
    <p:sldId id="263" r:id="rId7"/>
    <p:sldId id="267" r:id="rId8"/>
    <p:sldId id="268" r:id="rId9"/>
    <p:sldId id="269" r:id="rId10"/>
    <p:sldId id="286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80" r:id="rId19"/>
    <p:sldId id="281" r:id="rId20"/>
    <p:sldId id="282" r:id="rId21"/>
    <p:sldId id="287" r:id="rId22"/>
    <p:sldId id="283" r:id="rId23"/>
    <p:sldId id="284" r:id="rId24"/>
    <p:sldId id="28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6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34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69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36716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19765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9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28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43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-1"/>
            <a:ext cx="9144000" cy="117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90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1C52-1000-4E1C-87FC-105CE3B76941}" type="datetimeFigureOut">
              <a:rPr kumimoji="1" lang="ja-JP" altLang="en-US" smtClean="0"/>
              <a:t>2020/3/18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7E68-0D32-4D67-8334-DD77D22F4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0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8" Type="http://schemas.openxmlformats.org/officeDocument/2006/relationships/image" Target="../media/image50.png"/><Relationship Id="rId3" Type="http://schemas.openxmlformats.org/officeDocument/2006/relationships/image" Target="NULL"/><Relationship Id="rId21" Type="http://schemas.openxmlformats.org/officeDocument/2006/relationships/image" Target="../media/image53.png"/><Relationship Id="rId7" Type="http://schemas.openxmlformats.org/officeDocument/2006/relationships/image" Target="NULL"/><Relationship Id="rId17" Type="http://schemas.openxmlformats.org/officeDocument/2006/relationships/image" Target="NULL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24" Type="http://schemas.openxmlformats.org/officeDocument/2006/relationships/image" Target="../media/image22.png"/><Relationship Id="rId5" Type="http://schemas.openxmlformats.org/officeDocument/2006/relationships/image" Target="NULL"/><Relationship Id="rId23" Type="http://schemas.openxmlformats.org/officeDocument/2006/relationships/image" Target="../media/image16.png"/><Relationship Id="rId10" Type="http://schemas.openxmlformats.org/officeDocument/2006/relationships/image" Target="../media/image49.png"/><Relationship Id="rId19" Type="http://schemas.openxmlformats.org/officeDocument/2006/relationships/image" Target="../media/image51.png"/><Relationship Id="rId9" Type="http://schemas.openxmlformats.org/officeDocument/2006/relationships/image" Target="../media/image480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800" b="1" dirty="0" smtClean="0"/>
              <a:t>機械</a:t>
            </a:r>
            <a:r>
              <a:rPr lang="ja-JP" altLang="en-US" sz="8800" b="1" dirty="0"/>
              <a:t>学習</a:t>
            </a:r>
            <a:r>
              <a:rPr lang="ja-JP" altLang="en-US" sz="8800" b="1" dirty="0" smtClean="0"/>
              <a:t>講座</a:t>
            </a:r>
            <a:endParaRPr kumimoji="1" lang="ja-JP" altLang="en-US" sz="88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124552"/>
            <a:ext cx="6858000" cy="1655762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第</a:t>
            </a:r>
            <a:r>
              <a:rPr lang="ja-JP" altLang="en-US" sz="3600" dirty="0">
                <a:latin typeface="+mn-ea"/>
              </a:rPr>
              <a:t>３</a:t>
            </a:r>
            <a:r>
              <a:rPr kumimoji="1" lang="ja-JP" altLang="en-US" sz="3600" dirty="0" smtClean="0"/>
              <a:t>回 多クラス</a:t>
            </a:r>
            <a:r>
              <a:rPr lang="ja-JP" altLang="en-US" sz="3600" dirty="0" smtClean="0"/>
              <a:t>分類</a:t>
            </a:r>
            <a:r>
              <a:rPr kumimoji="1" lang="ja-JP" altLang="en-US" sz="3600" dirty="0" smtClean="0"/>
              <a:t>問題の学習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14962" t="44018" r="56827" b="18482"/>
          <a:stretch/>
        </p:blipFill>
        <p:spPr>
          <a:xfrm>
            <a:off x="1541418" y="2257892"/>
            <a:ext cx="5466244" cy="4085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学習データの用意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1301" y="15694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２分類のデータを用意する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9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ニューラルネットワークの設計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225566" y="6264510"/>
                <a:ext cx="3941015" cy="523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aln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r>
                  <a:rPr lang="en-US" altLang="ja-JP" sz="2800" i="1" dirty="0">
                    <a:latin typeface="Cambria Math" panose="02040503050406030204" pitchFamily="18" charset="0"/>
                  </a:rPr>
                  <a:t/>
                </a:r>
                <a:br>
                  <a:rPr lang="en-US" altLang="ja-JP" sz="2800" i="1" dirty="0">
                    <a:latin typeface="Cambria Math" panose="02040503050406030204" pitchFamily="18" charset="0"/>
                  </a:rPr>
                </a:br>
                <a:endParaRPr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66" y="6264510"/>
                <a:ext cx="3941015" cy="523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7511194" y="3962163"/>
                <a:ext cx="49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94" y="3962163"/>
                <a:ext cx="49160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5668508" y="1712808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ソフト</a:t>
            </a:r>
            <a:r>
              <a:rPr lang="ja-JP" altLang="en-US" sz="2800" dirty="0"/>
              <a:t>マックス</a:t>
            </a:r>
            <a:r>
              <a:rPr lang="ja-JP" altLang="en-US" sz="2800" dirty="0" smtClean="0"/>
              <a:t>関数</a:t>
            </a:r>
            <a:endParaRPr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6190" y="58361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入力</a:t>
            </a:r>
            <a:r>
              <a:rPr lang="ja-JP" altLang="en-US" sz="2400" dirty="0"/>
              <a:t>層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43696" y="58575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r>
              <a:rPr lang="ja-JP" altLang="en-US" sz="2400" dirty="0" smtClean="0"/>
              <a:t>層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0164" y="2644490"/>
                <a:ext cx="25200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" y="2644490"/>
                <a:ext cx="25200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/>
          <p:cNvSpPr/>
          <p:nvPr/>
        </p:nvSpPr>
        <p:spPr>
          <a:xfrm>
            <a:off x="4204023" y="4733000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30" name="直線矢印コネクタ 29"/>
          <p:cNvCxnSpPr>
            <a:stCxn id="27" idx="3"/>
            <a:endCxn id="29" idx="1"/>
          </p:cNvCxnSpPr>
          <p:nvPr/>
        </p:nvCxnSpPr>
        <p:spPr>
          <a:xfrm>
            <a:off x="2550213" y="2906100"/>
            <a:ext cx="1787721" cy="1960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9" idx="6"/>
            <a:endCxn id="48" idx="1"/>
          </p:cNvCxnSpPr>
          <p:nvPr/>
        </p:nvCxnSpPr>
        <p:spPr>
          <a:xfrm flipV="1">
            <a:off x="5118423" y="5189872"/>
            <a:ext cx="1778480" cy="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4708935" y="2253824"/>
            <a:ext cx="2187969" cy="29290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40" idx="3"/>
            <a:endCxn id="21" idx="3"/>
          </p:cNvCxnSpPr>
          <p:nvPr/>
        </p:nvCxnSpPr>
        <p:spPr>
          <a:xfrm flipV="1">
            <a:off x="2563834" y="3705939"/>
            <a:ext cx="1774100" cy="17386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7242" y="5182997"/>
                <a:ext cx="25365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" y="5182997"/>
                <a:ext cx="25365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825342" y="4405042"/>
                <a:ext cx="8384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342" y="4405042"/>
                <a:ext cx="8384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884222" y="2168066"/>
                <a:ext cx="655365" cy="45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22" y="2168066"/>
                <a:ext cx="655365" cy="459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/>
          <p:cNvSpPr/>
          <p:nvPr/>
        </p:nvSpPr>
        <p:spPr>
          <a:xfrm>
            <a:off x="4204023" y="2925450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4671568" y="2311068"/>
            <a:ext cx="1771905" cy="108163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1" idx="6"/>
          </p:cNvCxnSpPr>
          <p:nvPr/>
        </p:nvCxnSpPr>
        <p:spPr>
          <a:xfrm>
            <a:off x="5118423" y="3382650"/>
            <a:ext cx="17411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8" idx="2"/>
            <a:endCxn id="21" idx="0"/>
          </p:cNvCxnSpPr>
          <p:nvPr/>
        </p:nvCxnSpPr>
        <p:spPr>
          <a:xfrm flipH="1">
            <a:off x="4661223" y="2605306"/>
            <a:ext cx="3769" cy="320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361062" y="2082086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62" y="2082086"/>
                <a:ext cx="60785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>
            <a:stCxn id="42" idx="2"/>
            <a:endCxn id="29" idx="0"/>
          </p:cNvCxnSpPr>
          <p:nvPr/>
        </p:nvCxnSpPr>
        <p:spPr>
          <a:xfrm flipH="1">
            <a:off x="4661223" y="4439649"/>
            <a:ext cx="10346" cy="2933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363503" y="3916429"/>
                <a:ext cx="616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503" y="3916429"/>
                <a:ext cx="61613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/>
          <p:cNvCxnSpPr>
            <a:stCxn id="27" idx="3"/>
            <a:endCxn id="21" idx="2"/>
          </p:cNvCxnSpPr>
          <p:nvPr/>
        </p:nvCxnSpPr>
        <p:spPr>
          <a:xfrm>
            <a:off x="2550213" y="2906100"/>
            <a:ext cx="1653810" cy="476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0" idx="3"/>
            <a:endCxn id="29" idx="2"/>
          </p:cNvCxnSpPr>
          <p:nvPr/>
        </p:nvCxnSpPr>
        <p:spPr>
          <a:xfrm flipV="1">
            <a:off x="2563834" y="5190200"/>
            <a:ext cx="1640189" cy="254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815712" y="5250992"/>
                <a:ext cx="8384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12" y="5250992"/>
                <a:ext cx="83843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6817732" y="314437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分類１の</a:t>
            </a:r>
            <a:r>
              <a:rPr lang="ja-JP" altLang="en-US" sz="2800" dirty="0"/>
              <a:t>％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96903" y="49282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分類２の</a:t>
            </a:r>
            <a:r>
              <a:rPr lang="ja-JP" altLang="en-US" sz="2800" dirty="0"/>
              <a:t>％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2836254" y="2644491"/>
            <a:ext cx="769518" cy="3325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1080778" y="3974290"/>
                <a:ext cx="50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78" y="3974290"/>
                <a:ext cx="50603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/>
          <p:cNvSpPr/>
          <p:nvPr/>
        </p:nvSpPr>
        <p:spPr>
          <a:xfrm>
            <a:off x="4311799" y="2100013"/>
            <a:ext cx="704627" cy="24406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33540" y="1552549"/>
                <a:ext cx="655365" cy="46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ja-JP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40" y="1552549"/>
                <a:ext cx="655365" cy="4627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854640" y="3408844"/>
                <a:ext cx="830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40" y="3408844"/>
                <a:ext cx="83016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905621" y="2654061"/>
                <a:ext cx="677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621" y="2654061"/>
                <a:ext cx="67787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51" grpId="0"/>
      <p:bldP spid="50" grpId="0" animBg="1"/>
      <p:bldP spid="87" grpId="0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ソフトマックス関数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3518" y="158966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分類問題に使う活性化関数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それぞれの分類に所属している確率を出力する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930603" y="2640719"/>
                <a:ext cx="2194558" cy="1170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r>
                  <a:rPr kumimoji="1" lang="en-US" altLang="ja-JP" sz="2800" b="0" dirty="0" smtClean="0"/>
                  <a:t/>
                </a:r>
                <a:br>
                  <a:rPr kumimoji="1" lang="en-US" altLang="ja-JP" sz="2800" b="0" dirty="0" smtClean="0"/>
                </a:b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03" y="2640719"/>
                <a:ext cx="2194558" cy="1170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/>
          <p:cNvSpPr/>
          <p:nvPr/>
        </p:nvSpPr>
        <p:spPr>
          <a:xfrm>
            <a:off x="1753012" y="5360685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8" name="直線矢印コネクタ 7"/>
          <p:cNvCxnSpPr>
            <a:stCxn id="7" idx="6"/>
          </p:cNvCxnSpPr>
          <p:nvPr/>
        </p:nvCxnSpPr>
        <p:spPr>
          <a:xfrm flipV="1">
            <a:off x="2667412" y="5810559"/>
            <a:ext cx="1741114" cy="7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753012" y="4155000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10" name="直線矢印コネクタ 9"/>
          <p:cNvCxnSpPr>
            <a:stCxn id="9" idx="6"/>
          </p:cNvCxnSpPr>
          <p:nvPr/>
        </p:nvCxnSpPr>
        <p:spPr>
          <a:xfrm flipV="1">
            <a:off x="2667412" y="4596274"/>
            <a:ext cx="1633206" cy="15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445893" y="43505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分類０の</a:t>
            </a:r>
            <a:r>
              <a:rPr lang="ja-JP" altLang="en-US" sz="2800" dirty="0"/>
              <a:t>％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45892" y="55559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分類</a:t>
            </a:r>
            <a:r>
              <a:rPr lang="ja-JP" altLang="en-US" sz="2800" dirty="0"/>
              <a:t>１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％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67822" y="50327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合計１００％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46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237314" y="3204173"/>
            <a:ext cx="5092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順伝播 </a:t>
            </a:r>
            <a:r>
              <a:rPr lang="en-US" altLang="ja-JP" sz="3200" b="1" dirty="0"/>
              <a:t>Forward propagation</a:t>
            </a:r>
            <a:endParaRPr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13402" y="4406660"/>
            <a:ext cx="5340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逆伝播 </a:t>
            </a:r>
            <a:r>
              <a:rPr lang="en-US" altLang="ja-JP" sz="3200" b="1" dirty="0"/>
              <a:t>Backward propagation</a:t>
            </a:r>
            <a:endParaRPr lang="ja-JP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482926" y="3836194"/>
                <a:ext cx="4601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sz="2800" dirty="0" smtClean="0"/>
                  <a:t>と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2800" dirty="0" smtClean="0"/>
                  <a:t>を</a:t>
                </a:r>
                <a:r>
                  <a:rPr lang="ja-JP" altLang="en-US" sz="2800" dirty="0"/>
                  <a:t>使って出力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sz="2800" dirty="0"/>
                  <a:t>の計算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926" y="3836194"/>
                <a:ext cx="4601324" cy="523220"/>
              </a:xfrm>
              <a:prstGeom prst="rect">
                <a:avLst/>
              </a:prstGeom>
              <a:blipFill>
                <a:blip r:embed="rId2"/>
                <a:stretch>
                  <a:fillRect t="-10465" r="-1457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713741" y="5038681"/>
                <a:ext cx="6139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i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ja-JP" altLang="en-US" sz="28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800" dirty="0" smtClean="0">
                    <a:latin typeface="Cambria Math" panose="02040503050406030204" pitchFamily="18" charset="0"/>
                  </a:rPr>
                  <a:t>がどれだけ離れているか評価</a:t>
                </a:r>
                <a:r>
                  <a:rPr lang="en-US" altLang="ja-JP" sz="2800" dirty="0" smtClean="0">
                    <a:latin typeface="+mn-ea"/>
                  </a:rPr>
                  <a:t>(E)</a:t>
                </a:r>
                <a:endParaRPr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41" y="5038681"/>
                <a:ext cx="6139694" cy="523220"/>
              </a:xfrm>
              <a:prstGeom prst="rect">
                <a:avLst/>
              </a:prstGeom>
              <a:blipFill>
                <a:blip r:embed="rId3"/>
                <a:stretch>
                  <a:fillRect t="-11765" r="-596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785477" y="5609147"/>
                <a:ext cx="39962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800" dirty="0"/>
                  <a:t>使って重</a:t>
                </a:r>
                <a14:m>
                  <m:oMath xmlns:m="http://schemas.openxmlformats.org/officeDocument/2006/math">
                    <m:r>
                      <a:rPr lang="ja-JP" altLang="en-US" sz="2800" dirty="0">
                        <a:latin typeface="Cambria Math" panose="02040503050406030204" pitchFamily="18" charset="0"/>
                      </a:rPr>
                      <m:t>み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sz="2800" dirty="0"/>
                  <a:t>の更新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77" y="5609147"/>
                <a:ext cx="3996222" cy="523220"/>
              </a:xfrm>
              <a:prstGeom prst="rect">
                <a:avLst/>
              </a:prstGeom>
              <a:blipFill>
                <a:blip r:embed="rId4"/>
                <a:stretch>
                  <a:fillRect t="-10465" r="-1832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学習の詳しい過程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2227" y="2615033"/>
            <a:ext cx="394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iteration</a:t>
            </a:r>
            <a:r>
              <a:rPr lang="ja-JP" altLang="en-US" sz="2800" dirty="0"/>
              <a:t>数だけ繰り返す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02227" y="1496720"/>
                <a:ext cx="3053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sz="2800" dirty="0"/>
                  <a:t>の初期値を設定</a:t>
                </a: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7" y="1496720"/>
                <a:ext cx="3053656" cy="523220"/>
              </a:xfrm>
              <a:prstGeom prst="rect">
                <a:avLst/>
              </a:prstGeom>
              <a:blipFill>
                <a:blip r:embed="rId5"/>
                <a:stretch>
                  <a:fillRect t="-11765" r="-259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カーブ矢印 9"/>
          <p:cNvSpPr/>
          <p:nvPr/>
        </p:nvSpPr>
        <p:spPr>
          <a:xfrm>
            <a:off x="993741" y="3483003"/>
            <a:ext cx="720000" cy="28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1" name="左カーブ矢印 10"/>
          <p:cNvSpPr/>
          <p:nvPr/>
        </p:nvSpPr>
        <p:spPr>
          <a:xfrm flipV="1">
            <a:off x="7652295" y="3483003"/>
            <a:ext cx="720000" cy="2880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02227" y="2055877"/>
                <a:ext cx="29434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2800" dirty="0" smtClean="0"/>
                  <a:t>の</a:t>
                </a:r>
                <a:r>
                  <a:rPr lang="ja-JP" altLang="en-US" sz="2800" dirty="0"/>
                  <a:t>初期値を設定</a:t>
                </a: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7" y="2055877"/>
                <a:ext cx="2943434" cy="523220"/>
              </a:xfrm>
              <a:prstGeom prst="rect">
                <a:avLst/>
              </a:prstGeom>
              <a:blipFill>
                <a:blip r:embed="rId6"/>
                <a:stretch>
                  <a:fillRect t="-10465" r="-290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853412" y="6179611"/>
                <a:ext cx="3860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800" dirty="0"/>
                  <a:t>使って重</a:t>
                </a:r>
                <a14:m>
                  <m:oMath xmlns:m="http://schemas.openxmlformats.org/officeDocument/2006/math">
                    <m:r>
                      <a:rPr lang="ja-JP" altLang="en-US" sz="2800" dirty="0">
                        <a:latin typeface="Cambria Math" panose="02040503050406030204" pitchFamily="18" charset="0"/>
                      </a:rPr>
                      <m:t>み</m:t>
                    </m:r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800" dirty="0"/>
                  <a:t>の更新</a:t>
                </a: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412" y="6179611"/>
                <a:ext cx="3860352" cy="523220"/>
              </a:xfrm>
              <a:prstGeom prst="rect">
                <a:avLst/>
              </a:prstGeom>
              <a:blipFill>
                <a:blip r:embed="rId7"/>
                <a:stretch>
                  <a:fillRect t="-11628" r="-2054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9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重み</a:t>
            </a:r>
            <a:r>
              <a:rPr lang="en-US" altLang="ja-JP" dirty="0" smtClean="0"/>
              <a:t>w</a:t>
            </a:r>
            <a:r>
              <a:rPr lang="ja-JP" altLang="en-US" dirty="0" smtClean="0"/>
              <a:t>の変化のさせ方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87109" y="2141445"/>
                <a:ext cx="8569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正解データ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と出力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sz="2400" dirty="0"/>
                  <a:t>がどれほど離れているかを評価する関数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09" y="2141445"/>
                <a:ext cx="8569782" cy="461665"/>
              </a:xfrm>
              <a:prstGeom prst="rect">
                <a:avLst/>
              </a:prstGeom>
              <a:blipFill>
                <a:blip r:embed="rId2"/>
                <a:stretch>
                  <a:fillRect l="-1067" t="-10526" r="-142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272134" y="1525474"/>
            <a:ext cx="418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損失関数 </a:t>
            </a:r>
            <a:r>
              <a:rPr lang="en-US" altLang="ja-JP" sz="3200" dirty="0"/>
              <a:t>Loss Function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1306" y="32019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u="sng" dirty="0"/>
              <a:t>交差</a:t>
            </a:r>
            <a:r>
              <a:rPr lang="ja-JP" altLang="en-US" sz="2800" b="1" u="sng" dirty="0" smtClean="0"/>
              <a:t>エントロピー誤差</a:t>
            </a:r>
            <a:endParaRPr lang="en-US" altLang="ja-JP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167258" y="4820247"/>
                <a:ext cx="3109441" cy="1137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8" y="4820247"/>
                <a:ext cx="3109441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1167258" y="39758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分類問題に使う</a:t>
            </a:r>
            <a:endParaRPr lang="en-US" altLang="ja-JP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31728" t="41160" r="47490" b="33304"/>
          <a:stretch/>
        </p:blipFill>
        <p:spPr>
          <a:xfrm>
            <a:off x="4572000" y="3725164"/>
            <a:ext cx="4075610" cy="28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重み</a:t>
            </a:r>
            <a:r>
              <a:rPr lang="en-US" altLang="ja-JP" dirty="0"/>
              <a:t>W</a:t>
            </a:r>
            <a:r>
              <a:rPr lang="ja-JP" altLang="en-US" dirty="0" smtClean="0"/>
              <a:t>の変化のさせ方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30112" y="1602507"/>
                <a:ext cx="71561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b="1" dirty="0"/>
                  <a:t>勾配降下法</a:t>
                </a:r>
                <a:r>
                  <a:rPr lang="ja-JP" altLang="en-US" sz="3200" dirty="0"/>
                  <a:t>を用いて</a:t>
                </a:r>
                <a:r>
                  <a:rPr lang="ja-JP" altLang="en-US" sz="3200" dirty="0" smtClean="0"/>
                  <a:t>重み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sz="3200" dirty="0" smtClean="0"/>
                  <a:t>を</a:t>
                </a:r>
                <a:r>
                  <a:rPr lang="ja-JP" altLang="en-US" sz="3200" dirty="0"/>
                  <a:t>更新する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12" y="1602507"/>
                <a:ext cx="7156126" cy="584775"/>
              </a:xfrm>
              <a:prstGeom prst="rect">
                <a:avLst/>
              </a:prstGeom>
              <a:blipFill>
                <a:blip r:embed="rId2"/>
                <a:stretch>
                  <a:fillRect l="-2129" t="-12500" r="-1533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315849" y="2654812"/>
                <a:ext cx="1601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ja-JP" altLang="en-US" sz="2400" b="1" u="sng" dirty="0">
                    <a:solidFill>
                      <a:srgbClr val="FF0000"/>
                    </a:solidFill>
                  </a:rPr>
                  <a:t>は学習率</a:t>
                </a:r>
                <a:endParaRPr lang="en-US" altLang="ja-JP" sz="2400" b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849" y="2654812"/>
                <a:ext cx="1601721" cy="461665"/>
              </a:xfrm>
              <a:prstGeom prst="rect">
                <a:avLst/>
              </a:prstGeom>
              <a:blipFill>
                <a:blip r:embed="rId3"/>
                <a:stretch>
                  <a:fillRect l="-1141" t="-10667" r="-4943" b="-2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28650" y="2059826"/>
                <a:ext cx="7695505" cy="45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𝑊𝑋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𝑑𝑊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59826"/>
                <a:ext cx="7695505" cy="4577728"/>
              </a:xfrm>
              <a:prstGeom prst="rect">
                <a:avLst/>
              </a:prstGeom>
              <a:blipFill>
                <a:blip r:embed="rId4"/>
                <a:stretch>
                  <a:fillRect b="-3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074665" y="5941976"/>
                <a:ext cx="3440685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sz="2000" i="1" dirty="0">
                          <a:latin typeface="Cambria Math" panose="02040503050406030204" pitchFamily="18" charset="0"/>
                        </a:rPr>
                        <m:t>する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65" y="5941976"/>
                <a:ext cx="3440685" cy="839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 flipH="1">
            <a:off x="2730050" y="6361611"/>
            <a:ext cx="2153420" cy="1175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バイアス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の変化のさせ方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30112" y="1475051"/>
                <a:ext cx="70308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b="1" dirty="0" smtClean="0"/>
                  <a:t>勾配降下法</a:t>
                </a:r>
                <a:r>
                  <a:rPr lang="ja-JP" altLang="en-US" sz="3200" dirty="0"/>
                  <a:t>を用いて</a:t>
                </a:r>
                <a:r>
                  <a:rPr lang="ja-JP" altLang="en-US" sz="3200" dirty="0" smtClean="0"/>
                  <a:t>重み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3200" dirty="0" smtClean="0"/>
                  <a:t>を</a:t>
                </a:r>
                <a:r>
                  <a:rPr lang="ja-JP" altLang="en-US" sz="3200" dirty="0"/>
                  <a:t>更新する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12" y="1475051"/>
                <a:ext cx="7030899" cy="584775"/>
              </a:xfrm>
              <a:prstGeom prst="rect">
                <a:avLst/>
              </a:prstGeom>
              <a:blipFill>
                <a:blip r:embed="rId2"/>
                <a:stretch>
                  <a:fillRect l="-2166" t="-12500" r="-156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315849" y="2654812"/>
                <a:ext cx="1601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ja-JP" altLang="en-US" sz="2400" b="1" u="sng" dirty="0">
                    <a:solidFill>
                      <a:srgbClr val="FF0000"/>
                    </a:solidFill>
                  </a:rPr>
                  <a:t>は学習率</a:t>
                </a:r>
                <a:endParaRPr lang="en-US" altLang="ja-JP" sz="2400" b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849" y="2654812"/>
                <a:ext cx="1601721" cy="461665"/>
              </a:xfrm>
              <a:prstGeom prst="rect">
                <a:avLst/>
              </a:prstGeom>
              <a:blipFill>
                <a:blip r:embed="rId3"/>
                <a:stretch>
                  <a:fillRect l="-1141" t="-10667" r="-4943" b="-2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28650" y="2059826"/>
                <a:ext cx="7232044" cy="457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𝑊𝑋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59826"/>
                <a:ext cx="7232044" cy="4577728"/>
              </a:xfrm>
              <a:prstGeom prst="rect">
                <a:avLst/>
              </a:prstGeom>
              <a:blipFill>
                <a:blip r:embed="rId4"/>
                <a:stretch>
                  <a:fillRect b="-3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100790" y="5896255"/>
                <a:ext cx="3154582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sz="2000" i="1" dirty="0">
                          <a:latin typeface="Cambria Math" panose="02040503050406030204" pitchFamily="18" charset="0"/>
                        </a:rPr>
                        <m:t>する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90" y="5896255"/>
                <a:ext cx="3154582" cy="839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 flipH="1">
            <a:off x="2563056" y="6315890"/>
            <a:ext cx="2362340" cy="914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学習結果の表示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49359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グリッドを作り，</a:t>
            </a:r>
            <a:r>
              <a:rPr kumimoji="1" lang="ja-JP" altLang="en-US" sz="2400" dirty="0" smtClean="0"/>
              <a:t>その色を変えて分類領域を示す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6467" t="49553" r="54719" b="12947"/>
          <a:stretch/>
        </p:blipFill>
        <p:spPr>
          <a:xfrm>
            <a:off x="1802674" y="2296418"/>
            <a:ext cx="5538651" cy="40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学習結果の表示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1896" y="173390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グリッド表示のためのデータを生成</a:t>
            </a:r>
            <a:endParaRPr kumimoji="1" lang="ja-JP" altLang="en-US" sz="2800" dirty="0"/>
          </a:p>
        </p:txBody>
      </p:sp>
      <p:pic>
        <p:nvPicPr>
          <p:cNvPr id="2050" name="Picture 2" descr="メッシュグリッドの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" y="2665457"/>
            <a:ext cx="8468791" cy="34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既存のデータセットを学習する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7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5979" y="1828799"/>
            <a:ext cx="83920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・多クラス分類問題の学習</a:t>
            </a:r>
            <a:endParaRPr lang="en-US" altLang="ja-JP" sz="4000" dirty="0"/>
          </a:p>
          <a:p>
            <a:r>
              <a:rPr lang="ja-JP" altLang="en-US" sz="4000" dirty="0" smtClean="0"/>
              <a:t>・既存のデータセットを用いて学習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r>
              <a:rPr lang="ja-JP" altLang="en-US" sz="4000" dirty="0"/>
              <a:t>時間</a:t>
            </a:r>
            <a:r>
              <a:rPr lang="ja-JP" altLang="en-US" sz="4000" dirty="0" smtClean="0"/>
              <a:t>があれば</a:t>
            </a:r>
            <a:endParaRPr lang="en-US" altLang="ja-JP" sz="4000" dirty="0" smtClean="0"/>
          </a:p>
          <a:p>
            <a:r>
              <a:rPr lang="ja-JP" altLang="en-US" sz="4000" dirty="0" smtClean="0"/>
              <a:t>・非線形分類問題の学習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7126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Iris</a:t>
            </a:r>
            <a:r>
              <a:rPr kumimoji="1" lang="ja-JP" altLang="en-US" dirty="0" smtClean="0"/>
              <a:t>の品種分類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0885" t="48125" r="37350" b="28660"/>
          <a:stretch/>
        </p:blipFill>
        <p:spPr>
          <a:xfrm>
            <a:off x="308281" y="1201782"/>
            <a:ext cx="8527437" cy="266482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32229" t="40353" r="48695" b="29112"/>
          <a:stretch/>
        </p:blipFill>
        <p:spPr>
          <a:xfrm>
            <a:off x="1658982" y="4004081"/>
            <a:ext cx="2913017" cy="262171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22141" y="42985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err="1" smtClean="0"/>
              <a:t>がくの</a:t>
            </a:r>
            <a:r>
              <a:rPr kumimoji="1" lang="ja-JP" altLang="en-US" sz="2400" dirty="0" smtClean="0"/>
              <a:t>長さ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22141" y="47700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err="1" smtClean="0"/>
              <a:t>がくの</a:t>
            </a:r>
            <a:r>
              <a:rPr lang="ja-JP" altLang="en-US" sz="2400" dirty="0"/>
              <a:t>幅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22140" y="53149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花</a:t>
            </a:r>
            <a:r>
              <a:rPr lang="ja-JP" altLang="en-US" sz="2400" dirty="0" smtClean="0"/>
              <a:t>弁</a:t>
            </a:r>
            <a:r>
              <a:rPr kumimoji="1" lang="ja-JP" altLang="en-US" sz="2400" dirty="0" smtClean="0"/>
              <a:t>の長さ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22141" y="58214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花弁</a:t>
            </a:r>
            <a:r>
              <a:rPr kumimoji="1" lang="ja-JP" altLang="en-US" sz="2400" dirty="0" smtClean="0"/>
              <a:t>の</a:t>
            </a:r>
            <a:r>
              <a:rPr lang="ja-JP" altLang="en-US" sz="2400" dirty="0"/>
              <a:t>幅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5690" y="51426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４種のデータ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2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データの標準化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7" t="39424" r="16143" b="22464"/>
          <a:stretch/>
        </p:blipFill>
        <p:spPr>
          <a:xfrm>
            <a:off x="475945" y="1828800"/>
            <a:ext cx="8192110" cy="37751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786622" y="596172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標準化すると学習効率が良くなる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2960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過学習について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4047" y="5935563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未知のデータにも対応できる</a:t>
            </a:r>
            <a:r>
              <a:rPr lang="ja-JP" altLang="en-US" sz="2400" dirty="0" smtClean="0"/>
              <a:t>かどうかを確認するため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データセットを分割する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1346" y="1417473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学習に使ったデータに順応しすぎると</a:t>
            </a:r>
            <a:endParaRPr lang="en-US" altLang="ja-JP" sz="2800" dirty="0" smtClean="0"/>
          </a:p>
          <a:p>
            <a:r>
              <a:rPr lang="ja-JP" altLang="en-US" sz="2800" dirty="0" smtClean="0"/>
              <a:t>未知のデータに対応できなくなる時がある</a:t>
            </a:r>
            <a:endParaRPr kumimoji="1"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17773" t="55268" r="62047" b="20446"/>
          <a:stretch/>
        </p:blipFill>
        <p:spPr>
          <a:xfrm>
            <a:off x="4572000" y="3046142"/>
            <a:ext cx="3945595" cy="266965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8887" t="26520" r="40933" b="49194"/>
          <a:stretch/>
        </p:blipFill>
        <p:spPr>
          <a:xfrm>
            <a:off x="321346" y="3046141"/>
            <a:ext cx="3945595" cy="266965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304128" y="26302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適切</a:t>
            </a:r>
            <a:r>
              <a:rPr lang="ja-JP" altLang="en-US" sz="2800" dirty="0" smtClean="0"/>
              <a:t>な学習</a:t>
            </a:r>
            <a:endParaRPr lang="en-US" altLang="ja-JP" sz="28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13855" y="26511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過</a:t>
            </a:r>
            <a:r>
              <a:rPr lang="ja-JP" altLang="en-US" sz="2800" dirty="0" smtClean="0"/>
              <a:t>学習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9005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データセット分割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9600" y="18532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データセット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6565" y="371305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トレーニングデータ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89436" y="371305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テスト</a:t>
            </a:r>
            <a:r>
              <a:rPr lang="ja-JP" altLang="en-US" sz="3200" dirty="0" smtClean="0"/>
              <a:t>データ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717074" y="2600628"/>
            <a:ext cx="1123407" cy="1017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394960" y="2600629"/>
            <a:ext cx="1319349" cy="10177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922118" y="44318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B050"/>
                </a:solidFill>
              </a:rPr>
              <a:t>学習に使うデータ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89436" y="439247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評価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に使うデータ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946" y="5590403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トレーニングデータで学習を行い，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テストデータでどのくらい未知のデータに対応できるか評価する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84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</a:t>
            </a:r>
            <a:r>
              <a:rPr kumimoji="1" lang="ja-JP" altLang="en-US" dirty="0" smtClean="0"/>
              <a:t>学習の様子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5904" t="46518" r="49699" b="26340"/>
          <a:stretch/>
        </p:blipFill>
        <p:spPr>
          <a:xfrm>
            <a:off x="1275431" y="1652324"/>
            <a:ext cx="5983291" cy="37426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14979" y="5603966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トレーニングデータにおいては損失が小さいが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テストデータでは大きい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22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非線形分類問題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非線形分類問題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6567" t="32054" r="54920" b="30625"/>
          <a:stretch/>
        </p:blipFill>
        <p:spPr>
          <a:xfrm>
            <a:off x="1650263" y="2664821"/>
            <a:ext cx="5449400" cy="401029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8823" y="1531199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ニューラルネットワークを構築して</a:t>
            </a:r>
            <a:endParaRPr lang="en-US" altLang="ja-JP" sz="2800" dirty="0" smtClean="0"/>
          </a:p>
          <a:p>
            <a:r>
              <a:rPr lang="ja-JP" altLang="en-US" sz="2800" dirty="0" smtClean="0"/>
              <a:t>非線形分類ができるようなプログラムを作ろう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25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ニューラルネット</a:t>
            </a:r>
            <a:r>
              <a:rPr lang="ja-JP" altLang="en-US" sz="4000" dirty="0"/>
              <a:t>ワーク</a:t>
            </a:r>
            <a:r>
              <a:rPr lang="ja-JP" altLang="en-US" sz="4000" dirty="0" smtClean="0"/>
              <a:t>の設計</a:t>
            </a:r>
            <a:endParaRPr kumimoji="1" lang="ja-JP" altLang="en-US" sz="40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84357" y="64494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隠れ</a:t>
            </a:r>
            <a:r>
              <a:rPr lang="ja-JP" altLang="en-US" dirty="0"/>
              <a:t>層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635985" y="6428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ja-JP" altLang="en-US" dirty="0" smtClean="0"/>
              <a:t>層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2580" y="6428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</a:t>
            </a:r>
            <a:r>
              <a:rPr lang="ja-JP" altLang="en-US" dirty="0" smtClean="0"/>
              <a:t>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7854641" y="3745418"/>
                <a:ext cx="49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41" y="3745418"/>
                <a:ext cx="49160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7056890" y="4096789"/>
                <a:ext cx="2087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90" y="4096789"/>
                <a:ext cx="20871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楕円 87"/>
          <p:cNvSpPr/>
          <p:nvPr/>
        </p:nvSpPr>
        <p:spPr>
          <a:xfrm>
            <a:off x="3560183" y="3991650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89" name="直線矢印コネクタ 88"/>
          <p:cNvCxnSpPr>
            <a:stCxn id="102" idx="3"/>
            <a:endCxn id="88" idx="2"/>
          </p:cNvCxnSpPr>
          <p:nvPr/>
        </p:nvCxnSpPr>
        <p:spPr>
          <a:xfrm flipV="1">
            <a:off x="2563834" y="4448850"/>
            <a:ext cx="996349" cy="995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88" idx="6"/>
            <a:endCxn id="93" idx="2"/>
          </p:cNvCxnSpPr>
          <p:nvPr/>
        </p:nvCxnSpPr>
        <p:spPr>
          <a:xfrm flipV="1">
            <a:off x="4485876" y="4433785"/>
            <a:ext cx="1131491" cy="15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/>
          <p:cNvSpPr/>
          <p:nvPr/>
        </p:nvSpPr>
        <p:spPr>
          <a:xfrm>
            <a:off x="5617367" y="3976585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94" name="直線矢印コネクタ 93"/>
          <p:cNvCxnSpPr>
            <a:stCxn id="93" idx="6"/>
          </p:cNvCxnSpPr>
          <p:nvPr/>
        </p:nvCxnSpPr>
        <p:spPr>
          <a:xfrm>
            <a:off x="6531767" y="4433785"/>
            <a:ext cx="6520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/>
          <p:cNvSpPr/>
          <p:nvPr/>
        </p:nvSpPr>
        <p:spPr>
          <a:xfrm>
            <a:off x="3560183" y="5513817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96" name="直線矢印コネクタ 95"/>
          <p:cNvCxnSpPr>
            <a:stCxn id="95" idx="6"/>
            <a:endCxn id="93" idx="2"/>
          </p:cNvCxnSpPr>
          <p:nvPr/>
        </p:nvCxnSpPr>
        <p:spPr>
          <a:xfrm flipV="1">
            <a:off x="4474583" y="4433785"/>
            <a:ext cx="1142784" cy="15372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楕円 97"/>
          <p:cNvSpPr/>
          <p:nvPr/>
        </p:nvSpPr>
        <p:spPr>
          <a:xfrm>
            <a:off x="3560183" y="2469483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4544791" y="3009401"/>
            <a:ext cx="1096753" cy="358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102" idx="3"/>
            <a:endCxn id="95" idx="2"/>
          </p:cNvCxnSpPr>
          <p:nvPr/>
        </p:nvCxnSpPr>
        <p:spPr>
          <a:xfrm>
            <a:off x="2563834" y="5444607"/>
            <a:ext cx="996349" cy="5264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3"/>
            <a:endCxn id="98" idx="2"/>
          </p:cNvCxnSpPr>
          <p:nvPr/>
        </p:nvCxnSpPr>
        <p:spPr>
          <a:xfrm flipV="1">
            <a:off x="2563834" y="2926683"/>
            <a:ext cx="996349" cy="25179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018326" y="2253483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638254" y="1720855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254" y="1720855"/>
                <a:ext cx="760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 flipH="1">
            <a:off x="4018326" y="3812878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658214" y="3290491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214" y="3290491"/>
                <a:ext cx="760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/>
          <p:nvPr/>
        </p:nvCxnSpPr>
        <p:spPr>
          <a:xfrm flipH="1">
            <a:off x="4018326" y="5375865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3658214" y="4852645"/>
                <a:ext cx="76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214" y="4852645"/>
                <a:ext cx="760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endCxn id="93" idx="7"/>
          </p:cNvCxnSpPr>
          <p:nvPr/>
        </p:nvCxnSpPr>
        <p:spPr>
          <a:xfrm flipH="1">
            <a:off x="6397856" y="3738411"/>
            <a:ext cx="281180" cy="3720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457334" y="3188966"/>
                <a:ext cx="7684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34" y="3188966"/>
                <a:ext cx="76841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正方形/長方形 63"/>
          <p:cNvSpPr/>
          <p:nvPr/>
        </p:nvSpPr>
        <p:spPr>
          <a:xfrm>
            <a:off x="2492447" y="2705105"/>
            <a:ext cx="871240" cy="3162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2613093" y="2217451"/>
                <a:ext cx="639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93" y="2217451"/>
                <a:ext cx="639983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3764729" y="1251040"/>
                <a:ext cx="577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29" y="1251040"/>
                <a:ext cx="577529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6531767" y="1334237"/>
                <a:ext cx="58464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767" y="1334237"/>
                <a:ext cx="58464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/>
          <p:cNvSpPr txBox="1"/>
          <p:nvPr/>
        </p:nvSpPr>
        <p:spPr>
          <a:xfrm>
            <a:off x="5788712" y="7566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ja-JP" altLang="en-US" dirty="0" smtClean="0"/>
              <a:t>層</a:t>
            </a:r>
            <a:endParaRPr lang="ja-JP" altLang="en-US" dirty="0"/>
          </a:p>
        </p:txBody>
      </p:sp>
      <p:sp>
        <p:nvSpPr>
          <p:cNvPr id="62" name="楕円 61"/>
          <p:cNvSpPr/>
          <p:nvPr/>
        </p:nvSpPr>
        <p:spPr>
          <a:xfrm>
            <a:off x="5641544" y="5128507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63" name="直線矢印コネクタ 62"/>
          <p:cNvCxnSpPr>
            <a:endCxn id="62" idx="7"/>
          </p:cNvCxnSpPr>
          <p:nvPr/>
        </p:nvCxnSpPr>
        <p:spPr>
          <a:xfrm flipH="1">
            <a:off x="6422033" y="4919433"/>
            <a:ext cx="243940" cy="342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541572" y="4481182"/>
                <a:ext cx="7684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572" y="4481182"/>
                <a:ext cx="76841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楕円 73"/>
          <p:cNvSpPr/>
          <p:nvPr/>
        </p:nvSpPr>
        <p:spPr>
          <a:xfrm>
            <a:off x="5617367" y="2795925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400" b="1" dirty="0"/>
          </a:p>
        </p:txBody>
      </p:sp>
      <p:cxnSp>
        <p:nvCxnSpPr>
          <p:cNvPr id="75" name="直線矢印コネクタ 74"/>
          <p:cNvCxnSpPr>
            <a:endCxn id="74" idx="7"/>
          </p:cNvCxnSpPr>
          <p:nvPr/>
        </p:nvCxnSpPr>
        <p:spPr>
          <a:xfrm flipH="1">
            <a:off x="6397856" y="2632050"/>
            <a:ext cx="210105" cy="2977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6480289" y="2123993"/>
                <a:ext cx="7684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89" y="2123993"/>
                <a:ext cx="768415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 flipH="1">
            <a:off x="6467306" y="1894662"/>
            <a:ext cx="748472" cy="322046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/>
          <p:cNvCxnSpPr>
            <a:stCxn id="98" idx="6"/>
            <a:endCxn id="93" idx="2"/>
          </p:cNvCxnSpPr>
          <p:nvPr/>
        </p:nvCxnSpPr>
        <p:spPr>
          <a:xfrm>
            <a:off x="4474583" y="2926683"/>
            <a:ext cx="1142784" cy="150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98" idx="6"/>
            <a:endCxn id="62" idx="2"/>
          </p:cNvCxnSpPr>
          <p:nvPr/>
        </p:nvCxnSpPr>
        <p:spPr>
          <a:xfrm>
            <a:off x="4474583" y="2926683"/>
            <a:ext cx="1166961" cy="2659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88" idx="6"/>
            <a:endCxn id="74" idx="2"/>
          </p:cNvCxnSpPr>
          <p:nvPr/>
        </p:nvCxnSpPr>
        <p:spPr>
          <a:xfrm flipV="1">
            <a:off x="4474583" y="3253125"/>
            <a:ext cx="1142784" cy="11957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88" idx="6"/>
            <a:endCxn id="62" idx="2"/>
          </p:cNvCxnSpPr>
          <p:nvPr/>
        </p:nvCxnSpPr>
        <p:spPr>
          <a:xfrm>
            <a:off x="4474583" y="4448850"/>
            <a:ext cx="1166961" cy="11368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95" idx="6"/>
            <a:endCxn id="62" idx="2"/>
          </p:cNvCxnSpPr>
          <p:nvPr/>
        </p:nvCxnSpPr>
        <p:spPr>
          <a:xfrm flipV="1">
            <a:off x="4474583" y="5585707"/>
            <a:ext cx="1166961" cy="3853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95" idx="6"/>
            <a:endCxn id="74" idx="2"/>
          </p:cNvCxnSpPr>
          <p:nvPr/>
        </p:nvCxnSpPr>
        <p:spPr>
          <a:xfrm flipV="1">
            <a:off x="4474583" y="3253125"/>
            <a:ext cx="1142784" cy="2717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4787451" y="2112324"/>
                <a:ext cx="647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51" y="2112324"/>
                <a:ext cx="647100" cy="461665"/>
              </a:xfrm>
              <a:prstGeom prst="rect">
                <a:avLst/>
              </a:prstGeom>
              <a:blipFill>
                <a:blip r:embed="rId2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正方形/長方形 64"/>
          <p:cNvSpPr/>
          <p:nvPr/>
        </p:nvSpPr>
        <p:spPr>
          <a:xfrm>
            <a:off x="3511306" y="1732993"/>
            <a:ext cx="1033485" cy="38988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646893" y="2632050"/>
            <a:ext cx="860445" cy="33389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30164" y="2644490"/>
                <a:ext cx="25200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" y="2644490"/>
                <a:ext cx="2520049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27242" y="5182997"/>
                <a:ext cx="25365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" y="5182997"/>
                <a:ext cx="253659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1080778" y="3974290"/>
                <a:ext cx="50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78" y="3974290"/>
                <a:ext cx="50603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線矢印コネクタ 105"/>
          <p:cNvCxnSpPr>
            <a:stCxn id="101" idx="3"/>
          </p:cNvCxnSpPr>
          <p:nvPr/>
        </p:nvCxnSpPr>
        <p:spPr>
          <a:xfrm>
            <a:off x="2550213" y="2906100"/>
            <a:ext cx="1068082" cy="1646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1" idx="3"/>
            <a:endCxn id="95" idx="2"/>
          </p:cNvCxnSpPr>
          <p:nvPr/>
        </p:nvCxnSpPr>
        <p:spPr>
          <a:xfrm>
            <a:off x="2550213" y="2906100"/>
            <a:ext cx="1009970" cy="3064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1" idx="3"/>
            <a:endCxn id="98" idx="2"/>
          </p:cNvCxnSpPr>
          <p:nvPr/>
        </p:nvCxnSpPr>
        <p:spPr>
          <a:xfrm>
            <a:off x="2550213" y="2906100"/>
            <a:ext cx="1009970" cy="205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/>
      <p:bldP spid="69" grpId="0"/>
      <p:bldP spid="71" grpId="0"/>
      <p:bldP spid="67" grpId="0" animBg="1"/>
      <p:bldP spid="70" grpId="0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分類問題について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6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分類問題のイメージ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331" y="1850386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学習した分類のうちどの分類に属するかを予測する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83232" y="3579223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+mn-ea"/>
              </a:rPr>
              <a:t>イヌ</a:t>
            </a:r>
            <a:r>
              <a:rPr lang="en-US" altLang="ja-JP" sz="3200" dirty="0" smtClean="0">
                <a:latin typeface="+mn-ea"/>
              </a:rPr>
              <a:t>2%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83232" y="4231027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+mn-ea"/>
              </a:rPr>
              <a:t>ネコ</a:t>
            </a:r>
            <a:r>
              <a:rPr lang="en-US" altLang="ja-JP" sz="3200" dirty="0" smtClean="0">
                <a:latin typeface="+mn-ea"/>
              </a:rPr>
              <a:t>3%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3232" y="4882831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+mn-ea"/>
              </a:rPr>
              <a:t>トリ</a:t>
            </a:r>
            <a:r>
              <a:rPr lang="en-US" altLang="ja-JP" sz="3200" dirty="0" smtClean="0">
                <a:latin typeface="+mn-ea"/>
              </a:rPr>
              <a:t>95%</a:t>
            </a:r>
            <a:endParaRPr kumimoji="1" lang="ja-JP" altLang="en-US" sz="3200" dirty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9" y="3445625"/>
            <a:ext cx="2143125" cy="214312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408281" y="3723523"/>
            <a:ext cx="2094753" cy="158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イヌネコトリ学習済</a:t>
            </a:r>
            <a:endParaRPr lang="en-US" altLang="ja-JP" sz="2400" b="1" dirty="0" smtClean="0"/>
          </a:p>
          <a:p>
            <a:pPr algn="ctr"/>
            <a:r>
              <a:rPr kumimoji="1" lang="ja-JP" altLang="en-US" sz="2400" b="1" dirty="0"/>
              <a:t>分類</a:t>
            </a:r>
            <a:r>
              <a:rPr kumimoji="1" lang="ja-JP" altLang="en-US" sz="2400" b="1" dirty="0" smtClean="0"/>
              <a:t>器</a:t>
            </a:r>
            <a:endParaRPr kumimoji="1" lang="ja-JP" altLang="en-US" sz="2400" b="1" dirty="0"/>
          </a:p>
        </p:txBody>
      </p:sp>
      <p:cxnSp>
        <p:nvCxnSpPr>
          <p:cNvPr id="10" name="直線矢印コネクタ 9"/>
          <p:cNvCxnSpPr>
            <a:stCxn id="8" idx="3"/>
            <a:endCxn id="9" idx="1"/>
          </p:cNvCxnSpPr>
          <p:nvPr/>
        </p:nvCxnSpPr>
        <p:spPr>
          <a:xfrm flipV="1">
            <a:off x="2628084" y="4517186"/>
            <a:ext cx="780197" cy="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3"/>
            <a:endCxn id="5" idx="1"/>
          </p:cNvCxnSpPr>
          <p:nvPr/>
        </p:nvCxnSpPr>
        <p:spPr>
          <a:xfrm>
            <a:off x="5503034" y="4517186"/>
            <a:ext cx="780198" cy="62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9640" t="35804" r="61345" b="26340"/>
          <a:stretch/>
        </p:blipFill>
        <p:spPr>
          <a:xfrm>
            <a:off x="175074" y="2079832"/>
            <a:ext cx="4212000" cy="3089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9486" t="32353" r="61042" b="30357"/>
          <a:stretch/>
        </p:blipFill>
        <p:spPr>
          <a:xfrm>
            <a:off x="4387074" y="2079832"/>
            <a:ext cx="4320000" cy="30731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09404" y="5577841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領域を決定することで予測ができるようになる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776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多クラス線形分類問題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9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多クラス線形分類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0795" y="159448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+mn-ea"/>
              </a:rPr>
              <a:t>直線で分類できるデータ</a:t>
            </a:r>
            <a:r>
              <a:rPr lang="ja-JP" altLang="en-US" sz="2400" dirty="0" smtClean="0">
                <a:latin typeface="+mn-ea"/>
              </a:rPr>
              <a:t>が</a:t>
            </a:r>
            <a:r>
              <a:rPr lang="ja-JP" altLang="en-US" sz="2400" dirty="0">
                <a:latin typeface="+mn-ea"/>
              </a:rPr>
              <a:t>学習</a:t>
            </a:r>
            <a:r>
              <a:rPr lang="ja-JP" altLang="en-US" sz="2400" dirty="0" smtClean="0">
                <a:latin typeface="+mn-ea"/>
              </a:rPr>
              <a:t>できるプログラムを作成しよう</a:t>
            </a:r>
            <a:endParaRPr lang="en-US" altLang="ja-JP" sz="2400" dirty="0" smtClean="0">
              <a:latin typeface="+mn-ea"/>
            </a:endParaRPr>
          </a:p>
          <a:p>
            <a:r>
              <a:rPr kumimoji="1" lang="ja-JP" altLang="en-US" sz="2400" dirty="0" smtClean="0">
                <a:latin typeface="+mn-ea"/>
              </a:rPr>
              <a:t>→データの分類が増えても対応できるプログラムにする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42708" y="2694397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正解データ→</a:t>
            </a:r>
            <a:r>
              <a:rPr lang="en-US" altLang="ja-JP" sz="2400" dirty="0" smtClean="0">
                <a:latin typeface="+mn-ea"/>
              </a:rPr>
              <a:t>One-Hot</a:t>
            </a:r>
            <a:r>
              <a:rPr lang="ja-JP" altLang="en-US" sz="2400" dirty="0" smtClean="0">
                <a:latin typeface="+mn-ea"/>
              </a:rPr>
              <a:t>表現データ</a:t>
            </a:r>
            <a:endParaRPr kumimoji="1" lang="ja-JP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28650" y="2694398"/>
                <a:ext cx="29381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 smtClean="0">
                    <a:latin typeface="+mn-ea"/>
                  </a:rPr>
                  <a:t>入力データ→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Cambria Math" panose="02040503050406030204" pitchFamily="18" charset="0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94398"/>
                <a:ext cx="2938177" cy="461665"/>
              </a:xfrm>
              <a:prstGeom prst="rect">
                <a:avLst/>
              </a:prstGeom>
              <a:blipFill>
                <a:blip r:embed="rId2"/>
                <a:stretch>
                  <a:fillRect l="-311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9486" t="32353" r="61042" b="30357"/>
          <a:stretch/>
        </p:blipFill>
        <p:spPr>
          <a:xfrm>
            <a:off x="1995330" y="3156063"/>
            <a:ext cx="5153340" cy="36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One-Hot</a:t>
            </a:r>
            <a:r>
              <a:rPr kumimoji="1" lang="ja-JP" altLang="en-US" dirty="0" smtClean="0"/>
              <a:t>表現データとは？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2078" y="1593187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どの分類が正解かを示す</a:t>
            </a:r>
            <a:r>
              <a:rPr lang="ja-JP" altLang="en-US" sz="2800" dirty="0"/>
              <a:t>０</a:t>
            </a:r>
            <a:r>
              <a:rPr kumimoji="1" lang="ja-JP" altLang="en-US" sz="2800" dirty="0" smtClean="0"/>
              <a:t>と１</a:t>
            </a:r>
            <a:r>
              <a:rPr lang="ja-JP" altLang="en-US" sz="2800" dirty="0" smtClean="0"/>
              <a:t>のデータ</a:t>
            </a:r>
            <a:endParaRPr lang="en-US" altLang="ja-JP" sz="2800" dirty="0" smtClean="0"/>
          </a:p>
          <a:p>
            <a:r>
              <a:rPr lang="ja-JP" altLang="en-US" sz="2800" dirty="0" smtClean="0"/>
              <a:t>１つが１，その他が０のデータ</a:t>
            </a:r>
            <a:endParaRPr kumimoji="1"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2535" y="277202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５つの分類の場合</a:t>
            </a:r>
            <a:endParaRPr kumimoji="1" lang="en-US" altLang="ja-JP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984914" y="3337096"/>
                <a:ext cx="2549737" cy="287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14" y="3337096"/>
                <a:ext cx="2549737" cy="287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737073" y="3494649"/>
            <a:ext cx="203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</a:rPr>
              <a:t>分類０が正解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87336" y="3337096"/>
            <a:ext cx="2142309" cy="7123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37072" y="4542746"/>
            <a:ext cx="203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00B050"/>
                </a:solidFill>
              </a:rPr>
              <a:t>分類１が正解</a:t>
            </a:r>
            <a:endParaRPr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88627" y="4389921"/>
            <a:ext cx="2142309" cy="7123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37072" y="5590843"/>
            <a:ext cx="203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</a:rPr>
              <a:t>分類４が正解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88627" y="5459751"/>
            <a:ext cx="2142309" cy="71239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5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学習データの用意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24062" y="27956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正解データ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1479" y="27956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入力データ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913977" y="3146044"/>
                <a:ext cx="50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77" y="3146044"/>
                <a:ext cx="5060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977387" y="3206447"/>
                <a:ext cx="4875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87" y="3206447"/>
                <a:ext cx="48750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68153" y="3632087"/>
                <a:ext cx="1686680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153" y="3632087"/>
                <a:ext cx="1686680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608511" y="3617211"/>
                <a:ext cx="1160639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11" y="3617211"/>
                <a:ext cx="1160639" cy="1452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113054" y="5106871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One-Hot</a:t>
            </a:r>
            <a:r>
              <a:rPr lang="ja-JP" altLang="en-US" sz="2800" dirty="0" smtClean="0"/>
              <a:t>表現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76980" y="509326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各点の座標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5175" y="174398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２分類のデータを用意する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114076" y="4187756"/>
                <a:ext cx="2165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6" y="4187756"/>
                <a:ext cx="21650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6298741" y="508339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ベクトル</a:t>
            </a:r>
            <a:r>
              <a:rPr lang="ja-JP" altLang="en-US" sz="2800" dirty="0" smtClean="0"/>
              <a:t>表現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360864" y="3617211"/>
                <a:ext cx="159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864" y="3617211"/>
                <a:ext cx="15967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1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7936</TotalTime>
  <Words>597</Words>
  <Application>Microsoft Office PowerPoint</Application>
  <PresentationFormat>画面に合わせる (4:3)</PresentationFormat>
  <Paragraphs>154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HGS創英角ｺﾞｼｯｸUB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機械学習講座</vt:lpstr>
      <vt:lpstr>目次</vt:lpstr>
      <vt:lpstr>分類問題について</vt:lpstr>
      <vt:lpstr>分類問題のイメージ</vt:lpstr>
      <vt:lpstr>分類方法</vt:lpstr>
      <vt:lpstr>多クラス線形分類問題</vt:lpstr>
      <vt:lpstr>多クラス線形分類</vt:lpstr>
      <vt:lpstr>One-Hot表現データとは？</vt:lpstr>
      <vt:lpstr>学習データの用意</vt:lpstr>
      <vt:lpstr>学習データの用意</vt:lpstr>
      <vt:lpstr>ニューラルネットワークの設計</vt:lpstr>
      <vt:lpstr>ソフトマックス関数</vt:lpstr>
      <vt:lpstr>学習の詳しい過程</vt:lpstr>
      <vt:lpstr>重みwの変化のさせ方</vt:lpstr>
      <vt:lpstr>重みWの変化のさせ方</vt:lpstr>
      <vt:lpstr>バイアスBの変化のさせ方</vt:lpstr>
      <vt:lpstr>学習結果の表示</vt:lpstr>
      <vt:lpstr>学習結果の表示</vt:lpstr>
      <vt:lpstr>既存のデータセットを学習する</vt:lpstr>
      <vt:lpstr>Irisの品種分類</vt:lpstr>
      <vt:lpstr>データの標準化</vt:lpstr>
      <vt:lpstr>過学習について</vt:lpstr>
      <vt:lpstr>データセット分割</vt:lpstr>
      <vt:lpstr>過学習の様子</vt:lpstr>
      <vt:lpstr>非線形分類問題</vt:lpstr>
      <vt:lpstr>非線形分類問題</vt:lpstr>
      <vt:lpstr>ニューラルネットワークの設計</vt:lpstr>
    </vt:vector>
  </TitlesOfParts>
  <Company>法政大学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Learning講座</dc:title>
  <dc:creator>16x0125</dc:creator>
  <cp:lastModifiedBy> </cp:lastModifiedBy>
  <cp:revision>116</cp:revision>
  <dcterms:created xsi:type="dcterms:W3CDTF">2020-02-02T13:18:00Z</dcterms:created>
  <dcterms:modified xsi:type="dcterms:W3CDTF">2020-03-18T04:11:06Z</dcterms:modified>
</cp:coreProperties>
</file>