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64" r:id="rId6"/>
    <p:sldId id="269" r:id="rId7"/>
    <p:sldId id="270" r:id="rId8"/>
    <p:sldId id="271" r:id="rId9"/>
    <p:sldId id="281" r:id="rId10"/>
    <p:sldId id="259" r:id="rId11"/>
    <p:sldId id="274" r:id="rId12"/>
    <p:sldId id="262" r:id="rId13"/>
    <p:sldId id="283" r:id="rId14"/>
    <p:sldId id="275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ED77F-5DA1-4772-A60D-A80399F24F25}" v="1" dt="2021-12-04T09:12:38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7"/>
    <p:restoredTop sz="92254"/>
  </p:normalViewPr>
  <p:slideViewPr>
    <p:cSldViewPr snapToGrid="0" snapToObjects="1">
      <p:cViewPr varScale="1">
        <p:scale>
          <a:sx n="113" d="100"/>
          <a:sy n="11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Ling Ruiyang" userId="S::e0330564@u.nus.edu::87bbc6bf-55d7-4536-86bc-970f9f03dd20" providerId="AD" clId="Web-{974ED77F-5DA1-4772-A60D-A80399F24F25}"/>
    <pc:docChg chg="modSld">
      <pc:chgData name="Ryan Ling Ruiyang" userId="S::e0330564@u.nus.edu::87bbc6bf-55d7-4536-86bc-970f9f03dd20" providerId="AD" clId="Web-{974ED77F-5DA1-4772-A60D-A80399F24F25}" dt="2021-12-04T09:12:38.708" v="0" actId="1076"/>
      <pc:docMkLst>
        <pc:docMk/>
      </pc:docMkLst>
      <pc:sldChg chg="modSp">
        <pc:chgData name="Ryan Ling Ruiyang" userId="S::e0330564@u.nus.edu::87bbc6bf-55d7-4536-86bc-970f9f03dd20" providerId="AD" clId="Web-{974ED77F-5DA1-4772-A60D-A80399F24F25}" dt="2021-12-04T09:12:38.708" v="0" actId="1076"/>
        <pc:sldMkLst>
          <pc:docMk/>
          <pc:sldMk cId="0" sldId="270"/>
        </pc:sldMkLst>
        <pc:cxnChg chg="mod">
          <ac:chgData name="Ryan Ling Ruiyang" userId="S::e0330564@u.nus.edu::87bbc6bf-55d7-4536-86bc-970f9f03dd20" providerId="AD" clId="Web-{974ED77F-5DA1-4772-A60D-A80399F24F25}" dt="2021-12-04T09:12:38.708" v="0" actId="1076"/>
          <ac:cxnSpMkLst>
            <pc:docMk/>
            <pc:sldMk cId="0" sldId="270"/>
            <ac:cxnSpMk id="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4B94-E67B-564E-8789-CCBDBEDFECAB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1B1C8-9BAB-5541-A3F6-D585C5DC24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B1C8-9BAB-5541-A3F6-D585C5DC24B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5177"/>
            <a:ext cx="9988061" cy="1965650"/>
          </a:xfrm>
          <a:effectLst/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419" y="4157623"/>
            <a:ext cx="9144000" cy="1655762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8389250" y="6427459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© Copyright National University of Singapore. All Rights Reserved.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661" y="360274"/>
            <a:ext cx="1773600" cy="607622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855177"/>
            <a:ext cx="914400" cy="6858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38190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85007"/>
            <a:ext cx="83820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2971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2971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007"/>
            <a:ext cx="83820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6771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953422"/>
            <a:ext cx="83820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43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443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85007"/>
            <a:ext cx="83820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2802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2802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5007"/>
            <a:ext cx="83820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257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85007"/>
            <a:ext cx="83820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34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219343" y="60623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85007"/>
            <a:ext cx="838200" cy="62865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6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6927" y="592906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6960DEB-3217-B846-BF47-96A5145C0A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8406834" y="6427459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rgbClr val="00428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282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rgbClr val="004282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rgbClr val="004282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rgbClr val="004282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rgbClr val="004282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rgbClr val="004282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phlanx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ephlanx@nus.edu.s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 on Huawei Cloud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SG Healthcare AI </a:t>
            </a:r>
            <a:r>
              <a:rPr lang="en-US" altLang="zh-CN" sz="3200" dirty="0" err="1"/>
              <a:t>Datathon</a:t>
            </a:r>
            <a:r>
              <a:rPr lang="en-US" sz="3200" dirty="0"/>
              <a:t> 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 Xiang (</a:t>
            </a:r>
            <a:r>
              <a:rPr lang="en-US" dirty="0">
                <a:hlinkClick r:id="rId3"/>
              </a:rPr>
              <a:t>ephlanx@nus.edu.sg</a:t>
            </a:r>
            <a:r>
              <a:rPr lang="en-US" dirty="0"/>
              <a:t>; </a:t>
            </a:r>
            <a:r>
              <a:rPr lang="en-US" dirty="0" err="1"/>
              <a:t>whatsapp</a:t>
            </a:r>
            <a:r>
              <a:rPr lang="en-US" dirty="0"/>
              <a:t> 97740278)</a:t>
            </a:r>
          </a:p>
          <a:p>
            <a:r>
              <a:rPr lang="en-US" altLang="zh-CN" dirty="0" err="1"/>
              <a:t>Mornin’s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endParaRPr lang="en-US" dirty="0"/>
          </a:p>
          <a:p>
            <a:r>
              <a:rPr lang="en-US" dirty="0"/>
              <a:t>Saw </a:t>
            </a:r>
            <a:r>
              <a:rPr lang="en-US" dirty="0" err="1"/>
              <a:t>Swee</a:t>
            </a:r>
            <a:r>
              <a:rPr lang="en-US" dirty="0"/>
              <a:t> Hock School of Public Health</a:t>
            </a:r>
          </a:p>
          <a:p>
            <a:r>
              <a:rPr lang="en-US" dirty="0"/>
              <a:t>National University of Singapore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results to local </a:t>
            </a:r>
            <a:r>
              <a:rPr lang="en-US" altLang="zh-CN" dirty="0"/>
              <a:t>CSV</a:t>
            </a:r>
            <a:endParaRPr lang="en-US" dirty="0"/>
          </a:p>
        </p:txBody>
      </p:sp>
      <p:pic>
        <p:nvPicPr>
          <p:cNvPr id="6" name="内容占位符 10" descr="图形用户界面, 应用程序&#10;&#10;描述已自动生成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6011" y="1356301"/>
            <a:ext cx="6375748" cy="4732000"/>
          </a:xfrm>
        </p:spPr>
      </p:pic>
      <p:sp>
        <p:nvSpPr>
          <p:cNvPr id="7" name="矩形 6"/>
          <p:cNvSpPr/>
          <p:nvPr/>
        </p:nvSpPr>
        <p:spPr>
          <a:xfrm>
            <a:off x="6951945" y="1941534"/>
            <a:ext cx="225469" cy="225469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9" name="直线箭头连接符 8"/>
          <p:cNvCxnSpPr>
            <a:stCxn id="7" idx="2"/>
          </p:cNvCxnSpPr>
          <p:nvPr/>
        </p:nvCxnSpPr>
        <p:spPr>
          <a:xfrm flipH="1">
            <a:off x="2818356" y="2167003"/>
            <a:ext cx="4246324" cy="116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27551" y="3244241"/>
            <a:ext cx="159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dirty="0"/>
              <a:t>Download the result</a:t>
            </a:r>
            <a:endParaRPr kumimoji="1" lang="zh-SG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 Service (OBS)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628015" y="1542415"/>
            <a:ext cx="10515600" cy="468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rgbClr val="004282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rgbClr val="004282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rgbClr val="004282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rgbClr val="004282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rgbClr val="004282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teams who need using image/video dataset, team coordinator please contact me (</a:t>
            </a:r>
            <a:r>
              <a:rPr lang="en-US" altLang="zh-CN" dirty="0" err="1"/>
              <a:t>whatsapp</a:t>
            </a:r>
            <a:r>
              <a:rPr lang="en-US" altLang="zh-CN" dirty="0"/>
              <a:t> 97740278) to download dataset to your server.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questions, please feel free to contact me (</a:t>
            </a:r>
            <a:r>
              <a:rPr lang="en-US" dirty="0">
                <a:hlinkClick r:id="rId2"/>
              </a:rPr>
              <a:t>ephlanx@nus.edu.sg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Whatsapp</a:t>
            </a:r>
            <a:r>
              <a:rPr lang="en-US" dirty="0"/>
              <a:t>: 97740278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Cloud Server (ECS) </a:t>
            </a:r>
          </a:p>
          <a:p>
            <a:pPr lvl="1"/>
            <a:r>
              <a:rPr lang="en-US" dirty="0"/>
              <a:t>Remote CPU/GPU Server</a:t>
            </a:r>
          </a:p>
          <a:p>
            <a:r>
              <a:rPr lang="en-US" dirty="0">
                <a:highlight>
                  <a:srgbClr val="FFFF00"/>
                </a:highlight>
              </a:rPr>
              <a:t>For teams using EHR data:</a:t>
            </a:r>
          </a:p>
          <a:p>
            <a:pPr lvl="1"/>
            <a:r>
              <a:rPr lang="en-US" dirty="0"/>
              <a:t>Relational Database Service (RDS)</a:t>
            </a:r>
          </a:p>
          <a:p>
            <a:pPr lvl="2"/>
            <a:r>
              <a:rPr lang="en-US" dirty="0"/>
              <a:t>EHR Databases</a:t>
            </a:r>
          </a:p>
          <a:p>
            <a:r>
              <a:rPr lang="en-US" dirty="0">
                <a:highlight>
                  <a:srgbClr val="FFFF00"/>
                </a:highlight>
              </a:rPr>
              <a:t>For teams using image/video data:</a:t>
            </a:r>
          </a:p>
          <a:p>
            <a:pPr lvl="1"/>
            <a:r>
              <a:rPr lang="en-US" dirty="0"/>
              <a:t>Object Storage Service (OBS)</a:t>
            </a:r>
          </a:p>
          <a:p>
            <a:pPr lvl="2"/>
            <a:r>
              <a:rPr lang="en-US" dirty="0"/>
              <a:t>Downloading Imaging Datasets to your ECS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Cloud Server (ECS)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via SSH</a:t>
            </a:r>
          </a:p>
          <a:p>
            <a:pPr lvl="1"/>
            <a:r>
              <a:rPr lang="en-US" dirty="0"/>
              <a:t>ssh </a:t>
            </a:r>
            <a:r>
              <a:rPr lang="en-US" dirty="0" err="1"/>
              <a:t>root@serverip</a:t>
            </a:r>
            <a:endParaRPr lang="en-US" dirty="0"/>
          </a:p>
          <a:p>
            <a:r>
              <a:rPr lang="en-US" dirty="0"/>
              <a:t>Username: root</a:t>
            </a:r>
          </a:p>
          <a:p>
            <a:r>
              <a:rPr lang="en-US" dirty="0"/>
              <a:t>Password of your team’s ECS will be given to team coordinator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! Do not share your server </a:t>
            </a:r>
            <a:r>
              <a:rPr lang="en-US" dirty="0" err="1">
                <a:solidFill>
                  <a:srgbClr val="C00000"/>
                </a:solidFill>
              </a:rPr>
              <a:t>ip</a:t>
            </a:r>
            <a:r>
              <a:rPr lang="en-US" dirty="0">
                <a:solidFill>
                  <a:srgbClr val="C00000"/>
                </a:solidFill>
              </a:rPr>
              <a:t> and password outside your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Cloud Server (ECS)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224"/>
            <a:ext cx="10515600" cy="5191820"/>
          </a:xfrm>
        </p:spPr>
        <p:txBody>
          <a:bodyPr>
            <a:noAutofit/>
          </a:bodyPr>
          <a:lstStyle/>
          <a:p>
            <a:r>
              <a:rPr lang="en-US" sz="1400" dirty="0"/>
              <a:t>Activate Default virtual environment: </a:t>
            </a:r>
            <a:r>
              <a:rPr lang="en-US" sz="1400" dirty="0" err="1"/>
              <a:t>conda</a:t>
            </a:r>
            <a:r>
              <a:rPr lang="en-US" sz="1400" dirty="0"/>
              <a:t> activate tf1</a:t>
            </a:r>
          </a:p>
          <a:p>
            <a:r>
              <a:rPr lang="en-US" sz="1400" dirty="0"/>
              <a:t>Installed packages:</a:t>
            </a:r>
          </a:p>
          <a:p>
            <a:pPr lvl="1"/>
            <a:r>
              <a:rPr lang="en-US" sz="1400" dirty="0"/>
              <a:t>Anaconda packages, </a:t>
            </a:r>
            <a:r>
              <a:rPr lang="en-US" sz="1400" dirty="0" err="1"/>
              <a:t>PyTorch</a:t>
            </a:r>
            <a:r>
              <a:rPr lang="en-US" sz="1400" dirty="0"/>
              <a:t> 1.7.1, TensorFlow 2.0.0</a:t>
            </a:r>
          </a:p>
          <a:p>
            <a:pPr lvl="1"/>
            <a:r>
              <a:rPr lang="en-US" sz="1400" dirty="0"/>
              <a:t>Feel free to install more packages that you need</a:t>
            </a:r>
          </a:p>
          <a:p>
            <a:r>
              <a:rPr lang="en-US" sz="1400" dirty="0"/>
              <a:t>To use </a:t>
            </a:r>
            <a:r>
              <a:rPr lang="en-US" sz="1400" dirty="0" err="1"/>
              <a:t>Jupyter</a:t>
            </a:r>
            <a:r>
              <a:rPr lang="en-US" sz="1400" dirty="0"/>
              <a:t> Lab (Python and R), do the following:</a:t>
            </a:r>
          </a:p>
          <a:p>
            <a:pPr lvl="1"/>
            <a:r>
              <a:rPr lang="en-US" sz="1400" dirty="0"/>
              <a:t>Step 1: On the ECS terminal:</a:t>
            </a:r>
          </a:p>
          <a:p>
            <a:pPr lvl="2"/>
            <a:r>
              <a:rPr lang="en-US" sz="1400" u="sng" dirty="0"/>
              <a:t>Just one of the team members do:</a:t>
            </a:r>
            <a:endParaRPr lang="en-US" sz="1400" dirty="0"/>
          </a:p>
          <a:p>
            <a:pPr lvl="2"/>
            <a:r>
              <a:rPr lang="en-US" sz="1400" dirty="0"/>
              <a:t>run “</a:t>
            </a:r>
            <a:r>
              <a:rPr lang="en-US" sz="1400" dirty="0" err="1"/>
              <a:t>tmux</a:t>
            </a:r>
            <a:r>
              <a:rPr lang="en-US" sz="1400" dirty="0"/>
              <a:t>”, enter </a:t>
            </a:r>
            <a:r>
              <a:rPr lang="en-US" sz="1400" dirty="0" err="1"/>
              <a:t>tmux</a:t>
            </a:r>
            <a:r>
              <a:rPr lang="en-US" sz="1400" dirty="0"/>
              <a:t> session</a:t>
            </a:r>
          </a:p>
          <a:p>
            <a:pPr lvl="2"/>
            <a:r>
              <a:rPr lang="en-US" sz="1400" dirty="0" err="1"/>
              <a:t>conda</a:t>
            </a:r>
            <a:r>
              <a:rPr lang="en-US" sz="1400" dirty="0"/>
              <a:t> activate tf1</a:t>
            </a:r>
          </a:p>
          <a:p>
            <a:pPr lvl="2"/>
            <a:r>
              <a:rPr lang="en-US" sz="1400" dirty="0"/>
              <a:t>run “</a:t>
            </a:r>
            <a:r>
              <a:rPr lang="en-US" sz="1400" dirty="0" err="1"/>
              <a:t>jupyter</a:t>
            </a:r>
            <a:r>
              <a:rPr lang="en-US" sz="1400" dirty="0"/>
              <a:t> lab --no-browser --allow-root”, start </a:t>
            </a:r>
            <a:r>
              <a:rPr lang="en-US" sz="1400" dirty="0" err="1"/>
              <a:t>jupyter</a:t>
            </a:r>
            <a:r>
              <a:rPr lang="en-US" sz="1400" dirty="0"/>
              <a:t> lab server</a:t>
            </a:r>
          </a:p>
          <a:p>
            <a:pPr lvl="2"/>
            <a:r>
              <a:rPr lang="en-US" sz="1400" dirty="0"/>
              <a:t>Copy the token and save it somewhere for later use</a:t>
            </a:r>
          </a:p>
          <a:p>
            <a:pPr lvl="2"/>
            <a:r>
              <a:rPr lang="en-US" sz="1400" dirty="0"/>
              <a:t>press </a:t>
            </a:r>
            <a:r>
              <a:rPr lang="en-US" sz="1400" dirty="0" err="1"/>
              <a:t>ctrl+b</a:t>
            </a:r>
            <a:r>
              <a:rPr lang="en-US" sz="1400" dirty="0"/>
              <a:t>, then press d, back to main screen</a:t>
            </a:r>
          </a:p>
          <a:p>
            <a:pPr lvl="1"/>
            <a:r>
              <a:rPr lang="en-US" sz="1400" dirty="0"/>
              <a:t>Step2: On your own laptop’s terminal</a:t>
            </a:r>
          </a:p>
          <a:p>
            <a:pPr lvl="2"/>
            <a:r>
              <a:rPr lang="en-US" sz="1400" dirty="0"/>
              <a:t>run “ssh –f –L 8888:localhost:8888 </a:t>
            </a:r>
            <a:r>
              <a:rPr lang="en-US" sz="1400" dirty="0" err="1"/>
              <a:t>root@serverip</a:t>
            </a:r>
            <a:r>
              <a:rPr lang="en-US" sz="1400" dirty="0"/>
              <a:t> –N” and input the ECS password</a:t>
            </a:r>
          </a:p>
          <a:p>
            <a:pPr lvl="3"/>
            <a:r>
              <a:rPr lang="en-US" sz="1400" dirty="0"/>
              <a:t>Change to 8123:localhost:8888 to use local 8123 port if your local computer has port 8888 occupied</a:t>
            </a:r>
          </a:p>
          <a:p>
            <a:pPr lvl="2"/>
            <a:r>
              <a:rPr lang="en-US" sz="1400" dirty="0"/>
              <a:t>Go to your browser, type url “localhost:8888</a:t>
            </a:r>
            <a:r>
              <a:rPr lang="en-US" altLang="zh-CN" sz="1400" dirty="0"/>
              <a:t>/lab/</a:t>
            </a:r>
            <a:r>
              <a:rPr lang="en-SG" altLang="zh-CN" sz="1400" dirty="0"/>
              <a:t>workspaces/&lt;ID&gt;</a:t>
            </a:r>
            <a:r>
              <a:rPr lang="en-US" sz="1400" dirty="0"/>
              <a:t>”, enter</a:t>
            </a:r>
            <a:endParaRPr lang="en-SG" sz="14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lvl="3"/>
            <a:r>
              <a:rPr lang="en-SG" sz="1400" dirty="0"/>
              <a:t>ID should be unique for each user in your team, you can set your own ID</a:t>
            </a:r>
          </a:p>
          <a:p>
            <a:pPr lvl="3"/>
            <a:r>
              <a:rPr lang="en-SG" sz="1400" dirty="0"/>
              <a:t>e.g. </a:t>
            </a:r>
            <a:r>
              <a:rPr lang="en-US" sz="1400" dirty="0"/>
              <a:t>localhost:8888</a:t>
            </a:r>
            <a:r>
              <a:rPr lang="en-US" altLang="zh-CN" sz="1400" dirty="0"/>
              <a:t>/lab/</a:t>
            </a:r>
            <a:r>
              <a:rPr lang="en-SG" altLang="zh-CN" sz="1400" dirty="0"/>
              <a:t>workspaces/batman, </a:t>
            </a:r>
            <a:r>
              <a:rPr lang="en-US" sz="1400" dirty="0"/>
              <a:t>localhost:8888</a:t>
            </a:r>
            <a:r>
              <a:rPr lang="en-US" altLang="zh-CN" sz="1400" dirty="0"/>
              <a:t>/lab/</a:t>
            </a:r>
            <a:r>
              <a:rPr lang="en-SG" altLang="zh-CN" sz="1400" dirty="0"/>
              <a:t>workspaces/spiderman</a:t>
            </a:r>
          </a:p>
          <a:p>
            <a:pPr marL="914400" lvl="2" indent="0">
              <a:buNone/>
            </a:pP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22385" y="5538730"/>
            <a:ext cx="43794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9684" y="2094098"/>
            <a:ext cx="3094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sz="2400" dirty="0"/>
              <a:t>After following the previous steps, we can now have this page at website.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CA48BF-DEAA-EEF2-B294-5F1DB6D37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7954" y="1961092"/>
            <a:ext cx="7179648" cy="39687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</a:t>
            </a:r>
            <a:r>
              <a:rPr lang="en-US" dirty="0" err="1"/>
              <a:t>Jupyter</a:t>
            </a:r>
            <a:r>
              <a:rPr lang="en-US" dirty="0"/>
              <a:t> Lab function</a:t>
            </a:r>
          </a:p>
        </p:txBody>
      </p:sp>
      <p:pic>
        <p:nvPicPr>
          <p:cNvPr id="6" name="内容占位符 5" descr="图形用户界面, 应用程序&#10;&#10;描述已自动生成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103" y="1667402"/>
            <a:ext cx="4076700" cy="609600"/>
          </a:xfrm>
        </p:spPr>
      </p:pic>
      <p:sp>
        <p:nvSpPr>
          <p:cNvPr id="7" name="矩形 6"/>
          <p:cNvSpPr/>
          <p:nvPr/>
        </p:nvSpPr>
        <p:spPr>
          <a:xfrm>
            <a:off x="1903956" y="1690690"/>
            <a:ext cx="559497" cy="4387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10" name="直线箭头连接符 9"/>
          <p:cNvCxnSpPr>
            <a:endCxn id="11" idx="0"/>
          </p:cNvCxnSpPr>
          <p:nvPr/>
        </p:nvCxnSpPr>
        <p:spPr>
          <a:xfrm flipH="1">
            <a:off x="2154478" y="2129425"/>
            <a:ext cx="29228" cy="14597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77655" y="3589217"/>
            <a:ext cx="175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sz="1600" dirty="0"/>
              <a:t>Create new folder</a:t>
            </a:r>
            <a:endParaRPr kumimoji="1" lang="zh-SG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951978" y="1690690"/>
            <a:ext cx="501041" cy="304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1202498" y="1995490"/>
            <a:ext cx="0" cy="72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2693096"/>
            <a:ext cx="201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sz="1600" dirty="0"/>
              <a:t>Create new launcher</a:t>
            </a:r>
            <a:endParaRPr kumimoji="1" lang="zh-SG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2868460" y="1690690"/>
            <a:ext cx="626302" cy="4387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181611" y="2129425"/>
            <a:ext cx="0" cy="5636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68460" y="2693096"/>
            <a:ext cx="16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dirty="0"/>
              <a:t>Upload file</a:t>
            </a:r>
            <a:endParaRPr kumimoji="1" lang="zh-SG" altLang="en-US" dirty="0"/>
          </a:p>
        </p:txBody>
      </p:sp>
      <p:pic>
        <p:nvPicPr>
          <p:cNvPr id="23" name="图片 22" descr="图形用户界面, 应用程序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852" y="1394207"/>
            <a:ext cx="3368687" cy="275190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096000" y="1667402"/>
            <a:ext cx="2872636" cy="8002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8968636" y="1995490"/>
            <a:ext cx="85176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820405" y="1690690"/>
            <a:ext cx="204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dirty="0"/>
              <a:t>Choose the program language</a:t>
            </a:r>
            <a:endParaRPr kumimoji="1" lang="zh-SG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38378" y="3429000"/>
            <a:ext cx="513567" cy="6169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pic>
        <p:nvPicPr>
          <p:cNvPr id="31" name="图片 30" descr="表格&#10;&#10;低可信度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654" y="5107487"/>
            <a:ext cx="4722313" cy="1061011"/>
          </a:xfrm>
          <a:prstGeom prst="rect">
            <a:avLst/>
          </a:prstGeom>
        </p:spPr>
      </p:pic>
      <p:cxnSp>
        <p:nvCxnSpPr>
          <p:cNvPr id="33" name="直线箭头连接符 32"/>
          <p:cNvCxnSpPr>
            <a:stCxn id="29" idx="2"/>
            <a:endCxn id="31" idx="0"/>
          </p:cNvCxnSpPr>
          <p:nvPr/>
        </p:nvCxnSpPr>
        <p:spPr>
          <a:xfrm>
            <a:off x="6695162" y="4045907"/>
            <a:ext cx="1515649" cy="10615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login into RDS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0064" y="1797908"/>
            <a:ext cx="1105187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SG" sz="3200" dirty="0"/>
              <a:t>RDS</a:t>
            </a:r>
            <a:r>
              <a:rPr lang="zh-CN" altLang="en-US" sz="3200" dirty="0"/>
              <a:t> </a:t>
            </a:r>
            <a:r>
              <a:rPr lang="en-US" altLang="zh-CN" sz="3200" dirty="0"/>
              <a:t>Host</a:t>
            </a:r>
            <a:r>
              <a:rPr lang="en-US" altLang="zh-SG" sz="3200" dirty="0"/>
              <a:t> </a:t>
            </a:r>
            <a:r>
              <a:rPr lang="en-US" altLang="zh-SG" sz="3200" dirty="0" err="1"/>
              <a:t>ip</a:t>
            </a:r>
            <a:r>
              <a:rPr lang="en-US" altLang="zh-SG" sz="3200" dirty="0"/>
              <a:t> address: 192.168.0.168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SG" sz="3200" dirty="0"/>
              <a:t>Username: team name (e.g., team01, …, team15)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SG" sz="3200" dirty="0"/>
              <a:t>Password of your team’s RDS will be given to team coordinators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SG" sz="32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SG" sz="3200" dirty="0"/>
              <a:t>Register your relational database: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SG" sz="3200" dirty="0"/>
              <a:t>Step1: click Servers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SG" sz="3200" dirty="0"/>
              <a:t>Step2: click register </a:t>
            </a:r>
            <a:r>
              <a:rPr lang="en-US" altLang="zh-SG" sz="3200" dirty="0">
                <a:sym typeface="Wingdings" pitchFamily="2" charset="2"/>
              </a:rPr>
              <a:t> </a:t>
            </a:r>
            <a:r>
              <a:rPr lang="en-US" altLang="zh-SG" sz="3200" dirty="0"/>
              <a:t>server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SG" sz="3200" dirty="0"/>
              <a:t>Step3: General </a:t>
            </a:r>
            <a:r>
              <a:rPr lang="en-US" altLang="zh-SG" sz="3200" dirty="0">
                <a:sym typeface="Wingdings" pitchFamily="2" charset="2"/>
              </a:rPr>
              <a:t> name (fill your team name, e.g., team01)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SG" sz="3200" dirty="0">
                <a:sym typeface="Wingdings" pitchFamily="2" charset="2"/>
              </a:rPr>
              <a:t>Step4: on next page</a:t>
            </a:r>
            <a:endParaRPr lang="en-US" altLang="zh-SG" sz="3200" dirty="0"/>
          </a:p>
          <a:p>
            <a:endParaRPr kumimoji="1" lang="zh-SG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3FC0C9-B989-9540-01A7-A801D26F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19" y="1503749"/>
            <a:ext cx="4055317" cy="426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pgAdmin</a:t>
            </a:r>
            <a:r>
              <a:rPr lang="en-US" dirty="0"/>
              <a:t> to connect RDS</a:t>
            </a:r>
          </a:p>
        </p:txBody>
      </p:sp>
      <p:pic>
        <p:nvPicPr>
          <p:cNvPr id="7" name="内容占位符 6" descr="图形用户界面, 应用程序&#10;&#10;描述已自动生成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65513" y="1356943"/>
            <a:ext cx="4055317" cy="3968750"/>
          </a:xfrm>
        </p:spPr>
      </p:pic>
      <p:sp>
        <p:nvSpPr>
          <p:cNvPr id="10" name="矩形 9"/>
          <p:cNvSpPr/>
          <p:nvPr/>
        </p:nvSpPr>
        <p:spPr>
          <a:xfrm>
            <a:off x="991115" y="3022676"/>
            <a:ext cx="4446740" cy="4186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12" name="直线箭头连接符 11"/>
          <p:cNvCxnSpPr>
            <a:cxnSpLocks/>
            <a:stCxn id="10" idx="2"/>
          </p:cNvCxnSpPr>
          <p:nvPr/>
        </p:nvCxnSpPr>
        <p:spPr>
          <a:xfrm flipH="1">
            <a:off x="2698828" y="3441362"/>
            <a:ext cx="515657" cy="2559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12138" y="6024713"/>
            <a:ext cx="32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dirty="0"/>
              <a:t>Username: team name</a:t>
            </a:r>
          </a:p>
          <a:p>
            <a:r>
              <a:rPr kumimoji="1" lang="en-US" altLang="zh-SG" dirty="0"/>
              <a:t>Password: </a:t>
            </a:r>
            <a:r>
              <a:rPr kumimoji="1" lang="en-US" altLang="zh-SG" dirty="0" err="1"/>
              <a:t>rds</a:t>
            </a:r>
            <a:r>
              <a:rPr kumimoji="1" lang="en-US" altLang="zh-SG" dirty="0"/>
              <a:t> password</a:t>
            </a:r>
            <a:endParaRPr kumimoji="1" lang="zh-SG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65513" y="2743200"/>
            <a:ext cx="4055317" cy="56367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16" name="直线箭头连接符 15"/>
          <p:cNvCxnSpPr>
            <a:stCxn id="14" idx="2"/>
          </p:cNvCxnSpPr>
          <p:nvPr/>
        </p:nvCxnSpPr>
        <p:spPr>
          <a:xfrm flipH="1">
            <a:off x="8567803" y="3306871"/>
            <a:ext cx="925369" cy="241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83052" y="5741311"/>
            <a:ext cx="336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dirty="0"/>
              <a:t>Your own server </a:t>
            </a:r>
            <a:r>
              <a:rPr kumimoji="1" lang="en-US" altLang="zh-SG" dirty="0" err="1"/>
              <a:t>ip</a:t>
            </a:r>
            <a:endParaRPr kumimoji="1" lang="zh-SG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65513" y="3847686"/>
            <a:ext cx="4055317" cy="5113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9493171" y="4359381"/>
            <a:ext cx="515125" cy="130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822251" y="5724395"/>
            <a:ext cx="336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SG" dirty="0"/>
              <a:t>Username: root</a:t>
            </a:r>
          </a:p>
          <a:p>
            <a:r>
              <a:rPr kumimoji="1" lang="en-US" altLang="zh-SG" dirty="0"/>
              <a:t>Password: server password</a:t>
            </a:r>
            <a:endParaRPr kumimoji="1" lang="zh-SG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SQL</a:t>
            </a:r>
          </a:p>
        </p:txBody>
      </p:sp>
      <p:pic>
        <p:nvPicPr>
          <p:cNvPr id="11" name="内容占位符 10" descr="图形用户界面, 应用程序&#10;&#10;描述已自动生成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2392" y="620984"/>
            <a:ext cx="6936709" cy="514833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US_PPT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4EAF1AE8B193646A2D2D9A16659F53E" ma:contentTypeVersion="2" ma:contentTypeDescription="新建文档。" ma:contentTypeScope="" ma:versionID="3144e6b008d57f1323b079e6dc097681">
  <xsd:schema xmlns:xsd="http://www.w3.org/2001/XMLSchema" xmlns:xs="http://www.w3.org/2001/XMLSchema" xmlns:p="http://schemas.microsoft.com/office/2006/metadata/properties" xmlns:ns2="0558b5c3-a077-4c03-bca4-87a35c010c3a" targetNamespace="http://schemas.microsoft.com/office/2006/metadata/properties" ma:root="true" ma:fieldsID="5baceb10cd660d0139a22b8571554808" ns2:_="">
    <xsd:import namespace="0558b5c3-a077-4c03-bca4-87a35c010c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8b5c3-a077-4c03-bca4-87a35c010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8D9204-0BB4-4576-810B-3B2631ADB46E}"/>
</file>

<file path=customXml/itemProps2.xml><?xml version="1.0" encoding="utf-8"?>
<ds:datastoreItem xmlns:ds="http://schemas.openxmlformats.org/officeDocument/2006/customXml" ds:itemID="{221ABC27-00BE-40A7-9B6B-49470D9D94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B95B0F-92F3-4EBB-8243-1F72CB911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NUS_PPT_theme</Template>
  <TotalTime>78</TotalTime>
  <Words>552</Words>
  <Application>Microsoft Macintosh PowerPoint</Application>
  <PresentationFormat>Widescreen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NUS_PPT_theme</vt:lpstr>
      <vt:lpstr>Tutorial on Huawei Cloud  SG Healthcare AI Datathon 2021</vt:lpstr>
      <vt:lpstr>Components</vt:lpstr>
      <vt:lpstr>Elastic Cloud Server (ECS) </vt:lpstr>
      <vt:lpstr>Elastic Cloud Server (ECS) </vt:lpstr>
      <vt:lpstr>Remote Jupyter Lab</vt:lpstr>
      <vt:lpstr>Remote Jupyter Lab function</vt:lpstr>
      <vt:lpstr>To login into RDS</vt:lpstr>
      <vt:lpstr>Use pgAdmin to connect RDS</vt:lpstr>
      <vt:lpstr>Write SQL</vt:lpstr>
      <vt:lpstr>Export results to local CSV</vt:lpstr>
      <vt:lpstr>Object Storage Service (OBS)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Huawei Cloud</dc:title>
  <dc:creator>Wang Han</dc:creator>
  <cp:lastModifiedBy>Lan Xiang</cp:lastModifiedBy>
  <cp:revision>119</cp:revision>
  <dcterms:created xsi:type="dcterms:W3CDTF">2021-11-30T20:09:32Z</dcterms:created>
  <dcterms:modified xsi:type="dcterms:W3CDTF">2022-12-02T03:14:02Z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ContentTypeId">
    <vt:lpwstr>0x01010094EAF1AE8B193646A2D2D9A16659F53E</vt:lpwstr>
  </property>
</Properties>
</file>