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0" r:id="rId3"/>
    <p:sldId id="258" r:id="rId4"/>
    <p:sldId id="257" r:id="rId5"/>
    <p:sldId id="259" r:id="rId6"/>
    <p:sldId id="264" r:id="rId7"/>
    <p:sldId id="267" r:id="rId8"/>
    <p:sldId id="263" r:id="rId9"/>
    <p:sldId id="265" r:id="rId10"/>
    <p:sldId id="262"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0" d="100"/>
          <a:sy n="80" d="100"/>
        </p:scale>
        <p:origin x="5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6173E5-2CE4-4C10-88C9-8577D8C41D04}" type="datetimeFigureOut">
              <a:rPr lang="en-US" smtClean="0"/>
              <a:t>10/27/2020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7AB3B2-E021-4CAF-BE7E-26338643D40A}" type="slidenum">
              <a:rPr lang="en-US" smtClean="0"/>
              <a:t>‹#›</a:t>
            </a:fld>
            <a:endParaRPr lang="en-US"/>
          </a:p>
        </p:txBody>
      </p:sp>
    </p:spTree>
    <p:extLst>
      <p:ext uri="{BB962C8B-B14F-4D97-AF65-F5344CB8AC3E}">
        <p14:creationId xmlns:p14="http://schemas.microsoft.com/office/powerpoint/2010/main" val="2204584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https://www.mayoclinic.org/diseases-conditions/heart-failure/symptoms-causes/syc-20373142</a:t>
            </a:r>
          </a:p>
        </p:txBody>
      </p:sp>
      <p:sp>
        <p:nvSpPr>
          <p:cNvPr id="4" name="Slide Number Placeholder 3"/>
          <p:cNvSpPr>
            <a:spLocks noGrp="1"/>
          </p:cNvSpPr>
          <p:nvPr>
            <p:ph type="sldNum" sz="quarter" idx="5"/>
          </p:nvPr>
        </p:nvSpPr>
        <p:spPr/>
        <p:txBody>
          <a:bodyPr/>
          <a:lstStyle/>
          <a:p>
            <a:fld id="{EF7AB3B2-E021-4CAF-BE7E-26338643D40A}" type="slidenum">
              <a:rPr lang="en-US" smtClean="0"/>
              <a:t>2</a:t>
            </a:fld>
            <a:endParaRPr lang="en-US"/>
          </a:p>
        </p:txBody>
      </p:sp>
    </p:spTree>
    <p:extLst>
      <p:ext uri="{BB962C8B-B14F-4D97-AF65-F5344CB8AC3E}">
        <p14:creationId xmlns:p14="http://schemas.microsoft.com/office/powerpoint/2010/main" val="689491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https://www.mayoclinic.org/diseases-conditions/heart-failure/symptoms-causes/syc-20373142#:~:text=Heart%20failure%2C%20sometimes%20known%20as,to%20fill%20and%20pump%20efficiently.</a:t>
            </a:r>
          </a:p>
        </p:txBody>
      </p:sp>
      <p:sp>
        <p:nvSpPr>
          <p:cNvPr id="4" name="Slide Number Placeholder 3"/>
          <p:cNvSpPr>
            <a:spLocks noGrp="1"/>
          </p:cNvSpPr>
          <p:nvPr>
            <p:ph type="sldNum" sz="quarter" idx="5"/>
          </p:nvPr>
        </p:nvSpPr>
        <p:spPr/>
        <p:txBody>
          <a:bodyPr/>
          <a:lstStyle/>
          <a:p>
            <a:fld id="{EF7AB3B2-E021-4CAF-BE7E-26338643D40A}" type="slidenum">
              <a:rPr lang="en-US" smtClean="0"/>
              <a:t>3</a:t>
            </a:fld>
            <a:endParaRPr lang="en-US"/>
          </a:p>
        </p:txBody>
      </p:sp>
    </p:spTree>
    <p:extLst>
      <p:ext uri="{BB962C8B-B14F-4D97-AF65-F5344CB8AC3E}">
        <p14:creationId xmlns:p14="http://schemas.microsoft.com/office/powerpoint/2010/main" val="2531279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neural network model preserves the order of words and learns valuable information to predict our target classes.</a:t>
            </a:r>
          </a:p>
          <a:p>
            <a:endParaRPr lang="en-US" dirty="0"/>
          </a:p>
        </p:txBody>
      </p:sp>
      <p:sp>
        <p:nvSpPr>
          <p:cNvPr id="4" name="Slide Number Placeholder 3"/>
          <p:cNvSpPr>
            <a:spLocks noGrp="1"/>
          </p:cNvSpPr>
          <p:nvPr>
            <p:ph type="sldNum" sz="quarter" idx="5"/>
          </p:nvPr>
        </p:nvSpPr>
        <p:spPr/>
        <p:txBody>
          <a:bodyPr/>
          <a:lstStyle/>
          <a:p>
            <a:fld id="{EF7AB3B2-E021-4CAF-BE7E-26338643D40A}" type="slidenum">
              <a:rPr lang="en-US" smtClean="0"/>
              <a:t>10</a:t>
            </a:fld>
            <a:endParaRPr lang="en-US"/>
          </a:p>
        </p:txBody>
      </p:sp>
    </p:spTree>
    <p:extLst>
      <p:ext uri="{BB962C8B-B14F-4D97-AF65-F5344CB8AC3E}">
        <p14:creationId xmlns:p14="http://schemas.microsoft.com/office/powerpoint/2010/main" val="2281759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984FB-924A-4A1D-A017-FE44C63B45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638B78-E363-485A-AE43-5C4942B0B2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1A2ADF-D7E1-4049-A9E4-58B85F7D17B0}"/>
              </a:ext>
            </a:extLst>
          </p:cNvPr>
          <p:cNvSpPr>
            <a:spLocks noGrp="1"/>
          </p:cNvSpPr>
          <p:nvPr>
            <p:ph type="dt" sz="half" idx="10"/>
          </p:nvPr>
        </p:nvSpPr>
        <p:spPr/>
        <p:txBody>
          <a:bodyPr/>
          <a:lstStyle/>
          <a:p>
            <a:fld id="{9BC4C793-1D5A-47C4-A52E-0DE840C6149B}" type="datetimeFigureOut">
              <a:rPr lang="en-US" smtClean="0"/>
              <a:t>10/27/2020</a:t>
            </a:fld>
            <a:endParaRPr lang="en-US"/>
          </a:p>
        </p:txBody>
      </p:sp>
      <p:sp>
        <p:nvSpPr>
          <p:cNvPr id="5" name="Footer Placeholder 4">
            <a:extLst>
              <a:ext uri="{FF2B5EF4-FFF2-40B4-BE49-F238E27FC236}">
                <a16:creationId xmlns:a16="http://schemas.microsoft.com/office/drawing/2014/main" id="{9A74ABDA-0012-49D6-8996-2C8028A328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AF836A-6836-4066-9A61-9FF299CF55AC}"/>
              </a:ext>
            </a:extLst>
          </p:cNvPr>
          <p:cNvSpPr>
            <a:spLocks noGrp="1"/>
          </p:cNvSpPr>
          <p:nvPr>
            <p:ph type="sldNum" sz="quarter" idx="12"/>
          </p:nvPr>
        </p:nvSpPr>
        <p:spPr/>
        <p:txBody>
          <a:bodyPr/>
          <a:lstStyle/>
          <a:p>
            <a:fld id="{FE99EC67-3C70-4924-829C-FDD907B469F3}" type="slidenum">
              <a:rPr lang="en-US" smtClean="0"/>
              <a:t>‹#›</a:t>
            </a:fld>
            <a:endParaRPr lang="en-US"/>
          </a:p>
        </p:txBody>
      </p:sp>
    </p:spTree>
    <p:extLst>
      <p:ext uri="{BB962C8B-B14F-4D97-AF65-F5344CB8AC3E}">
        <p14:creationId xmlns:p14="http://schemas.microsoft.com/office/powerpoint/2010/main" val="1366383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BC551-39A6-49F5-810E-B2A869DCD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1A3841-C146-4FE8-B638-AE1D8FFD4B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8700BA-1818-46A4-B881-ECFFDF269B69}"/>
              </a:ext>
            </a:extLst>
          </p:cNvPr>
          <p:cNvSpPr>
            <a:spLocks noGrp="1"/>
          </p:cNvSpPr>
          <p:nvPr>
            <p:ph type="dt" sz="half" idx="10"/>
          </p:nvPr>
        </p:nvSpPr>
        <p:spPr/>
        <p:txBody>
          <a:bodyPr/>
          <a:lstStyle/>
          <a:p>
            <a:fld id="{9BC4C793-1D5A-47C4-A52E-0DE840C6149B}" type="datetimeFigureOut">
              <a:rPr lang="en-US" smtClean="0"/>
              <a:t>10/27/2020</a:t>
            </a:fld>
            <a:endParaRPr lang="en-US"/>
          </a:p>
        </p:txBody>
      </p:sp>
      <p:sp>
        <p:nvSpPr>
          <p:cNvPr id="5" name="Footer Placeholder 4">
            <a:extLst>
              <a:ext uri="{FF2B5EF4-FFF2-40B4-BE49-F238E27FC236}">
                <a16:creationId xmlns:a16="http://schemas.microsoft.com/office/drawing/2014/main" id="{C8C31A75-C9F0-4D8D-B6CB-B9E2515929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4FD1A4-7574-4052-8C80-AD6212EAE7D8}"/>
              </a:ext>
            </a:extLst>
          </p:cNvPr>
          <p:cNvSpPr>
            <a:spLocks noGrp="1"/>
          </p:cNvSpPr>
          <p:nvPr>
            <p:ph type="sldNum" sz="quarter" idx="12"/>
          </p:nvPr>
        </p:nvSpPr>
        <p:spPr/>
        <p:txBody>
          <a:bodyPr/>
          <a:lstStyle/>
          <a:p>
            <a:fld id="{FE99EC67-3C70-4924-829C-FDD907B469F3}" type="slidenum">
              <a:rPr lang="en-US" smtClean="0"/>
              <a:t>‹#›</a:t>
            </a:fld>
            <a:endParaRPr lang="en-US"/>
          </a:p>
        </p:txBody>
      </p:sp>
    </p:spTree>
    <p:extLst>
      <p:ext uri="{BB962C8B-B14F-4D97-AF65-F5344CB8AC3E}">
        <p14:creationId xmlns:p14="http://schemas.microsoft.com/office/powerpoint/2010/main" val="550287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D3C57A-A2C4-428B-9B39-0D4BC6EEAF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4488DC-CE6B-419E-B5F4-E45600985F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8A6766-6DA6-4576-84D2-6504BD1F759A}"/>
              </a:ext>
            </a:extLst>
          </p:cNvPr>
          <p:cNvSpPr>
            <a:spLocks noGrp="1"/>
          </p:cNvSpPr>
          <p:nvPr>
            <p:ph type="dt" sz="half" idx="10"/>
          </p:nvPr>
        </p:nvSpPr>
        <p:spPr/>
        <p:txBody>
          <a:bodyPr/>
          <a:lstStyle/>
          <a:p>
            <a:fld id="{9BC4C793-1D5A-47C4-A52E-0DE840C6149B}" type="datetimeFigureOut">
              <a:rPr lang="en-US" smtClean="0"/>
              <a:t>10/27/2020</a:t>
            </a:fld>
            <a:endParaRPr lang="en-US"/>
          </a:p>
        </p:txBody>
      </p:sp>
      <p:sp>
        <p:nvSpPr>
          <p:cNvPr id="5" name="Footer Placeholder 4">
            <a:extLst>
              <a:ext uri="{FF2B5EF4-FFF2-40B4-BE49-F238E27FC236}">
                <a16:creationId xmlns:a16="http://schemas.microsoft.com/office/drawing/2014/main" id="{8741528C-3F4E-48B5-B3F2-ED28EFE631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6145D7-BDED-4A5F-82D9-D90EFA4A20BC}"/>
              </a:ext>
            </a:extLst>
          </p:cNvPr>
          <p:cNvSpPr>
            <a:spLocks noGrp="1"/>
          </p:cNvSpPr>
          <p:nvPr>
            <p:ph type="sldNum" sz="quarter" idx="12"/>
          </p:nvPr>
        </p:nvSpPr>
        <p:spPr/>
        <p:txBody>
          <a:bodyPr/>
          <a:lstStyle/>
          <a:p>
            <a:fld id="{FE99EC67-3C70-4924-829C-FDD907B469F3}" type="slidenum">
              <a:rPr lang="en-US" smtClean="0"/>
              <a:t>‹#›</a:t>
            </a:fld>
            <a:endParaRPr lang="en-US"/>
          </a:p>
        </p:txBody>
      </p:sp>
    </p:spTree>
    <p:extLst>
      <p:ext uri="{BB962C8B-B14F-4D97-AF65-F5344CB8AC3E}">
        <p14:creationId xmlns:p14="http://schemas.microsoft.com/office/powerpoint/2010/main" val="3803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3E002-71B0-4DD7-9DD6-894E3E1774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F0074D-1F1F-4384-8C4D-E5147A253D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E45D14-7AFC-4A39-9265-E61664B30AA5}"/>
              </a:ext>
            </a:extLst>
          </p:cNvPr>
          <p:cNvSpPr>
            <a:spLocks noGrp="1"/>
          </p:cNvSpPr>
          <p:nvPr>
            <p:ph type="dt" sz="half" idx="10"/>
          </p:nvPr>
        </p:nvSpPr>
        <p:spPr/>
        <p:txBody>
          <a:bodyPr/>
          <a:lstStyle/>
          <a:p>
            <a:fld id="{9BC4C793-1D5A-47C4-A52E-0DE840C6149B}" type="datetimeFigureOut">
              <a:rPr lang="en-US" smtClean="0"/>
              <a:t>10/27/2020</a:t>
            </a:fld>
            <a:endParaRPr lang="en-US"/>
          </a:p>
        </p:txBody>
      </p:sp>
      <p:sp>
        <p:nvSpPr>
          <p:cNvPr id="5" name="Footer Placeholder 4">
            <a:extLst>
              <a:ext uri="{FF2B5EF4-FFF2-40B4-BE49-F238E27FC236}">
                <a16:creationId xmlns:a16="http://schemas.microsoft.com/office/drawing/2014/main" id="{181B0473-CCB6-4F5C-94C6-AA64AF0ABA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F7E16D-3B23-494A-A5FA-4CEE2135861D}"/>
              </a:ext>
            </a:extLst>
          </p:cNvPr>
          <p:cNvSpPr>
            <a:spLocks noGrp="1"/>
          </p:cNvSpPr>
          <p:nvPr>
            <p:ph type="sldNum" sz="quarter" idx="12"/>
          </p:nvPr>
        </p:nvSpPr>
        <p:spPr/>
        <p:txBody>
          <a:bodyPr/>
          <a:lstStyle/>
          <a:p>
            <a:fld id="{FE99EC67-3C70-4924-829C-FDD907B469F3}" type="slidenum">
              <a:rPr lang="en-US" smtClean="0"/>
              <a:t>‹#›</a:t>
            </a:fld>
            <a:endParaRPr lang="en-US"/>
          </a:p>
        </p:txBody>
      </p:sp>
    </p:spTree>
    <p:extLst>
      <p:ext uri="{BB962C8B-B14F-4D97-AF65-F5344CB8AC3E}">
        <p14:creationId xmlns:p14="http://schemas.microsoft.com/office/powerpoint/2010/main" val="3877373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81170-2D04-412E-A30E-B7A980C172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3DFE6E-573D-4008-99B5-104E243275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460DBD-BB99-46A7-8D3F-A7C53343BC77}"/>
              </a:ext>
            </a:extLst>
          </p:cNvPr>
          <p:cNvSpPr>
            <a:spLocks noGrp="1"/>
          </p:cNvSpPr>
          <p:nvPr>
            <p:ph type="dt" sz="half" idx="10"/>
          </p:nvPr>
        </p:nvSpPr>
        <p:spPr/>
        <p:txBody>
          <a:bodyPr/>
          <a:lstStyle/>
          <a:p>
            <a:fld id="{9BC4C793-1D5A-47C4-A52E-0DE840C6149B}" type="datetimeFigureOut">
              <a:rPr lang="en-US" smtClean="0"/>
              <a:t>10/27/2020</a:t>
            </a:fld>
            <a:endParaRPr lang="en-US"/>
          </a:p>
        </p:txBody>
      </p:sp>
      <p:sp>
        <p:nvSpPr>
          <p:cNvPr id="5" name="Footer Placeholder 4">
            <a:extLst>
              <a:ext uri="{FF2B5EF4-FFF2-40B4-BE49-F238E27FC236}">
                <a16:creationId xmlns:a16="http://schemas.microsoft.com/office/drawing/2014/main" id="{A9DBF094-68FF-45A6-9925-E20D286C1F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CEE4E-0EF8-4649-B56A-B766F44CF988}"/>
              </a:ext>
            </a:extLst>
          </p:cNvPr>
          <p:cNvSpPr>
            <a:spLocks noGrp="1"/>
          </p:cNvSpPr>
          <p:nvPr>
            <p:ph type="sldNum" sz="quarter" idx="12"/>
          </p:nvPr>
        </p:nvSpPr>
        <p:spPr/>
        <p:txBody>
          <a:bodyPr/>
          <a:lstStyle/>
          <a:p>
            <a:fld id="{FE99EC67-3C70-4924-829C-FDD907B469F3}" type="slidenum">
              <a:rPr lang="en-US" smtClean="0"/>
              <a:t>‹#›</a:t>
            </a:fld>
            <a:endParaRPr lang="en-US"/>
          </a:p>
        </p:txBody>
      </p:sp>
    </p:spTree>
    <p:extLst>
      <p:ext uri="{BB962C8B-B14F-4D97-AF65-F5344CB8AC3E}">
        <p14:creationId xmlns:p14="http://schemas.microsoft.com/office/powerpoint/2010/main" val="2380395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04F15-D537-4999-B1F3-F3A174CBD0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0F2C1F-C878-4C55-883E-2411EDEC1A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CC10FE-5B57-4C65-BD50-1AAD8A4408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AB5B1A-A4B4-4CC4-8EBC-E77BAB3F87B2}"/>
              </a:ext>
            </a:extLst>
          </p:cNvPr>
          <p:cNvSpPr>
            <a:spLocks noGrp="1"/>
          </p:cNvSpPr>
          <p:nvPr>
            <p:ph type="dt" sz="half" idx="10"/>
          </p:nvPr>
        </p:nvSpPr>
        <p:spPr/>
        <p:txBody>
          <a:bodyPr/>
          <a:lstStyle/>
          <a:p>
            <a:fld id="{9BC4C793-1D5A-47C4-A52E-0DE840C6149B}" type="datetimeFigureOut">
              <a:rPr lang="en-US" smtClean="0"/>
              <a:t>10/27/2020</a:t>
            </a:fld>
            <a:endParaRPr lang="en-US"/>
          </a:p>
        </p:txBody>
      </p:sp>
      <p:sp>
        <p:nvSpPr>
          <p:cNvPr id="6" name="Footer Placeholder 5">
            <a:extLst>
              <a:ext uri="{FF2B5EF4-FFF2-40B4-BE49-F238E27FC236}">
                <a16:creationId xmlns:a16="http://schemas.microsoft.com/office/drawing/2014/main" id="{7772790F-7C86-4D0C-8261-E6DFD4F737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F4D2C3-EA59-4EA1-85DD-ABDD87DD6E7C}"/>
              </a:ext>
            </a:extLst>
          </p:cNvPr>
          <p:cNvSpPr>
            <a:spLocks noGrp="1"/>
          </p:cNvSpPr>
          <p:nvPr>
            <p:ph type="sldNum" sz="quarter" idx="12"/>
          </p:nvPr>
        </p:nvSpPr>
        <p:spPr/>
        <p:txBody>
          <a:bodyPr/>
          <a:lstStyle/>
          <a:p>
            <a:fld id="{FE99EC67-3C70-4924-829C-FDD907B469F3}" type="slidenum">
              <a:rPr lang="en-US" smtClean="0"/>
              <a:t>‹#›</a:t>
            </a:fld>
            <a:endParaRPr lang="en-US"/>
          </a:p>
        </p:txBody>
      </p:sp>
    </p:spTree>
    <p:extLst>
      <p:ext uri="{BB962C8B-B14F-4D97-AF65-F5344CB8AC3E}">
        <p14:creationId xmlns:p14="http://schemas.microsoft.com/office/powerpoint/2010/main" val="1128936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466F5-415D-4685-92F4-4C2DA30355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6EF3FA-CCCB-4790-B1BD-9FE1C198BE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569190-5279-4504-916F-43BC8B83C6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4F33DD-27BF-43F1-B865-5EEFC0FFEE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3A3486-85DD-48F2-8CA8-A8FA36A6E2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693ECE-7E3D-4756-B2F4-B59833A5674E}"/>
              </a:ext>
            </a:extLst>
          </p:cNvPr>
          <p:cNvSpPr>
            <a:spLocks noGrp="1"/>
          </p:cNvSpPr>
          <p:nvPr>
            <p:ph type="dt" sz="half" idx="10"/>
          </p:nvPr>
        </p:nvSpPr>
        <p:spPr/>
        <p:txBody>
          <a:bodyPr/>
          <a:lstStyle/>
          <a:p>
            <a:fld id="{9BC4C793-1D5A-47C4-A52E-0DE840C6149B}" type="datetimeFigureOut">
              <a:rPr lang="en-US" smtClean="0"/>
              <a:t>10/27/2020</a:t>
            </a:fld>
            <a:endParaRPr lang="en-US"/>
          </a:p>
        </p:txBody>
      </p:sp>
      <p:sp>
        <p:nvSpPr>
          <p:cNvPr id="8" name="Footer Placeholder 7">
            <a:extLst>
              <a:ext uri="{FF2B5EF4-FFF2-40B4-BE49-F238E27FC236}">
                <a16:creationId xmlns:a16="http://schemas.microsoft.com/office/drawing/2014/main" id="{B04BE11B-1B0E-49FB-BC66-11C84DE38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BE3409-9F6B-4DE8-BEDD-DF0D9AD5CD6F}"/>
              </a:ext>
            </a:extLst>
          </p:cNvPr>
          <p:cNvSpPr>
            <a:spLocks noGrp="1"/>
          </p:cNvSpPr>
          <p:nvPr>
            <p:ph type="sldNum" sz="quarter" idx="12"/>
          </p:nvPr>
        </p:nvSpPr>
        <p:spPr/>
        <p:txBody>
          <a:bodyPr/>
          <a:lstStyle/>
          <a:p>
            <a:fld id="{FE99EC67-3C70-4924-829C-FDD907B469F3}" type="slidenum">
              <a:rPr lang="en-US" smtClean="0"/>
              <a:t>‹#›</a:t>
            </a:fld>
            <a:endParaRPr lang="en-US"/>
          </a:p>
        </p:txBody>
      </p:sp>
    </p:spTree>
    <p:extLst>
      <p:ext uri="{BB962C8B-B14F-4D97-AF65-F5344CB8AC3E}">
        <p14:creationId xmlns:p14="http://schemas.microsoft.com/office/powerpoint/2010/main" val="1650787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FCB0F-85C3-4984-85A9-EE328D5D1A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51AC9A-3C8E-4E2D-B008-EAB9E71CBBCE}"/>
              </a:ext>
            </a:extLst>
          </p:cNvPr>
          <p:cNvSpPr>
            <a:spLocks noGrp="1"/>
          </p:cNvSpPr>
          <p:nvPr>
            <p:ph type="dt" sz="half" idx="10"/>
          </p:nvPr>
        </p:nvSpPr>
        <p:spPr/>
        <p:txBody>
          <a:bodyPr/>
          <a:lstStyle/>
          <a:p>
            <a:fld id="{9BC4C793-1D5A-47C4-A52E-0DE840C6149B}" type="datetimeFigureOut">
              <a:rPr lang="en-US" smtClean="0"/>
              <a:t>10/27/2020</a:t>
            </a:fld>
            <a:endParaRPr lang="en-US"/>
          </a:p>
        </p:txBody>
      </p:sp>
      <p:sp>
        <p:nvSpPr>
          <p:cNvPr id="4" name="Footer Placeholder 3">
            <a:extLst>
              <a:ext uri="{FF2B5EF4-FFF2-40B4-BE49-F238E27FC236}">
                <a16:creationId xmlns:a16="http://schemas.microsoft.com/office/drawing/2014/main" id="{3838F186-9354-4F00-B661-CD468181EF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DB718C-CF32-4395-A2E7-F0C909AA4F78}"/>
              </a:ext>
            </a:extLst>
          </p:cNvPr>
          <p:cNvSpPr>
            <a:spLocks noGrp="1"/>
          </p:cNvSpPr>
          <p:nvPr>
            <p:ph type="sldNum" sz="quarter" idx="12"/>
          </p:nvPr>
        </p:nvSpPr>
        <p:spPr/>
        <p:txBody>
          <a:bodyPr/>
          <a:lstStyle/>
          <a:p>
            <a:fld id="{FE99EC67-3C70-4924-829C-FDD907B469F3}" type="slidenum">
              <a:rPr lang="en-US" smtClean="0"/>
              <a:t>‹#›</a:t>
            </a:fld>
            <a:endParaRPr lang="en-US"/>
          </a:p>
        </p:txBody>
      </p:sp>
    </p:spTree>
    <p:extLst>
      <p:ext uri="{BB962C8B-B14F-4D97-AF65-F5344CB8AC3E}">
        <p14:creationId xmlns:p14="http://schemas.microsoft.com/office/powerpoint/2010/main" val="294390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7AD508-F849-43BD-BAC4-D775E1C2FC67}"/>
              </a:ext>
            </a:extLst>
          </p:cNvPr>
          <p:cNvSpPr>
            <a:spLocks noGrp="1"/>
          </p:cNvSpPr>
          <p:nvPr>
            <p:ph type="dt" sz="half" idx="10"/>
          </p:nvPr>
        </p:nvSpPr>
        <p:spPr/>
        <p:txBody>
          <a:bodyPr/>
          <a:lstStyle/>
          <a:p>
            <a:fld id="{9BC4C793-1D5A-47C4-A52E-0DE840C6149B}" type="datetimeFigureOut">
              <a:rPr lang="en-US" smtClean="0"/>
              <a:t>10/27/2020</a:t>
            </a:fld>
            <a:endParaRPr lang="en-US"/>
          </a:p>
        </p:txBody>
      </p:sp>
      <p:sp>
        <p:nvSpPr>
          <p:cNvPr id="3" name="Footer Placeholder 2">
            <a:extLst>
              <a:ext uri="{FF2B5EF4-FFF2-40B4-BE49-F238E27FC236}">
                <a16:creationId xmlns:a16="http://schemas.microsoft.com/office/drawing/2014/main" id="{4D649453-3BF5-4526-9B3D-0FF2CCB468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FA4C78-D2DA-4C8B-9174-D5A2936AC39C}"/>
              </a:ext>
            </a:extLst>
          </p:cNvPr>
          <p:cNvSpPr>
            <a:spLocks noGrp="1"/>
          </p:cNvSpPr>
          <p:nvPr>
            <p:ph type="sldNum" sz="quarter" idx="12"/>
          </p:nvPr>
        </p:nvSpPr>
        <p:spPr/>
        <p:txBody>
          <a:bodyPr/>
          <a:lstStyle/>
          <a:p>
            <a:fld id="{FE99EC67-3C70-4924-829C-FDD907B469F3}" type="slidenum">
              <a:rPr lang="en-US" smtClean="0"/>
              <a:t>‹#›</a:t>
            </a:fld>
            <a:endParaRPr lang="en-US"/>
          </a:p>
        </p:txBody>
      </p:sp>
    </p:spTree>
    <p:extLst>
      <p:ext uri="{BB962C8B-B14F-4D97-AF65-F5344CB8AC3E}">
        <p14:creationId xmlns:p14="http://schemas.microsoft.com/office/powerpoint/2010/main" val="2547207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56612-6113-4DDD-B4B2-796E4CA42E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779039-C30A-4E66-AE94-7DBFAA0FF9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1747A9-2F2C-4FAF-8305-EED12FD343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A44DB2-AFC2-46C3-93CB-75A8C4695DF4}"/>
              </a:ext>
            </a:extLst>
          </p:cNvPr>
          <p:cNvSpPr>
            <a:spLocks noGrp="1"/>
          </p:cNvSpPr>
          <p:nvPr>
            <p:ph type="dt" sz="half" idx="10"/>
          </p:nvPr>
        </p:nvSpPr>
        <p:spPr/>
        <p:txBody>
          <a:bodyPr/>
          <a:lstStyle/>
          <a:p>
            <a:fld id="{9BC4C793-1D5A-47C4-A52E-0DE840C6149B}" type="datetimeFigureOut">
              <a:rPr lang="en-US" smtClean="0"/>
              <a:t>10/27/2020</a:t>
            </a:fld>
            <a:endParaRPr lang="en-US"/>
          </a:p>
        </p:txBody>
      </p:sp>
      <p:sp>
        <p:nvSpPr>
          <p:cNvPr id="6" name="Footer Placeholder 5">
            <a:extLst>
              <a:ext uri="{FF2B5EF4-FFF2-40B4-BE49-F238E27FC236}">
                <a16:creationId xmlns:a16="http://schemas.microsoft.com/office/drawing/2014/main" id="{A3AD7172-E074-49C7-8F14-FBDEA064C3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6C3972-2A4C-48CD-B033-F853B7B946A4}"/>
              </a:ext>
            </a:extLst>
          </p:cNvPr>
          <p:cNvSpPr>
            <a:spLocks noGrp="1"/>
          </p:cNvSpPr>
          <p:nvPr>
            <p:ph type="sldNum" sz="quarter" idx="12"/>
          </p:nvPr>
        </p:nvSpPr>
        <p:spPr/>
        <p:txBody>
          <a:bodyPr/>
          <a:lstStyle/>
          <a:p>
            <a:fld id="{FE99EC67-3C70-4924-829C-FDD907B469F3}" type="slidenum">
              <a:rPr lang="en-US" smtClean="0"/>
              <a:t>‹#›</a:t>
            </a:fld>
            <a:endParaRPr lang="en-US"/>
          </a:p>
        </p:txBody>
      </p:sp>
    </p:spTree>
    <p:extLst>
      <p:ext uri="{BB962C8B-B14F-4D97-AF65-F5344CB8AC3E}">
        <p14:creationId xmlns:p14="http://schemas.microsoft.com/office/powerpoint/2010/main" val="2382884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D0018-B007-4BC5-AE37-8DE37B240E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413969-28DF-4355-8C74-AF6E7B1055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68A56C-BD89-48FD-A66F-BEE678B85F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DBBFD2-08CA-43C1-A820-FC67F7053828}"/>
              </a:ext>
            </a:extLst>
          </p:cNvPr>
          <p:cNvSpPr>
            <a:spLocks noGrp="1"/>
          </p:cNvSpPr>
          <p:nvPr>
            <p:ph type="dt" sz="half" idx="10"/>
          </p:nvPr>
        </p:nvSpPr>
        <p:spPr/>
        <p:txBody>
          <a:bodyPr/>
          <a:lstStyle/>
          <a:p>
            <a:fld id="{9BC4C793-1D5A-47C4-A52E-0DE840C6149B}" type="datetimeFigureOut">
              <a:rPr lang="en-US" smtClean="0"/>
              <a:t>10/27/2020</a:t>
            </a:fld>
            <a:endParaRPr lang="en-US"/>
          </a:p>
        </p:txBody>
      </p:sp>
      <p:sp>
        <p:nvSpPr>
          <p:cNvPr id="6" name="Footer Placeholder 5">
            <a:extLst>
              <a:ext uri="{FF2B5EF4-FFF2-40B4-BE49-F238E27FC236}">
                <a16:creationId xmlns:a16="http://schemas.microsoft.com/office/drawing/2014/main" id="{E5E349CC-92B6-4560-BF03-FB6EAD5F08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39D404-9B10-419E-AD5C-5ECD6ACB915F}"/>
              </a:ext>
            </a:extLst>
          </p:cNvPr>
          <p:cNvSpPr>
            <a:spLocks noGrp="1"/>
          </p:cNvSpPr>
          <p:nvPr>
            <p:ph type="sldNum" sz="quarter" idx="12"/>
          </p:nvPr>
        </p:nvSpPr>
        <p:spPr/>
        <p:txBody>
          <a:bodyPr/>
          <a:lstStyle/>
          <a:p>
            <a:fld id="{FE99EC67-3C70-4924-829C-FDD907B469F3}" type="slidenum">
              <a:rPr lang="en-US" smtClean="0"/>
              <a:t>‹#›</a:t>
            </a:fld>
            <a:endParaRPr lang="en-US"/>
          </a:p>
        </p:txBody>
      </p:sp>
    </p:spTree>
    <p:extLst>
      <p:ext uri="{BB962C8B-B14F-4D97-AF65-F5344CB8AC3E}">
        <p14:creationId xmlns:p14="http://schemas.microsoft.com/office/powerpoint/2010/main" val="2324893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F90FB3-7DC4-4782-B906-AA40DC21FF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4D133A-9355-4868-A954-FB9CEB4A50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F45356-78D1-4B8E-8BF9-0DC285908F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C4C793-1D5A-47C4-A52E-0DE840C6149B}" type="datetimeFigureOut">
              <a:rPr lang="en-US" smtClean="0"/>
              <a:t>10/27/2020</a:t>
            </a:fld>
            <a:endParaRPr lang="en-US"/>
          </a:p>
        </p:txBody>
      </p:sp>
      <p:sp>
        <p:nvSpPr>
          <p:cNvPr id="5" name="Footer Placeholder 4">
            <a:extLst>
              <a:ext uri="{FF2B5EF4-FFF2-40B4-BE49-F238E27FC236}">
                <a16:creationId xmlns:a16="http://schemas.microsoft.com/office/drawing/2014/main" id="{A720097F-4F8D-4743-A69C-D4FFF1F919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C0CC96-4527-410E-9734-8BB424E925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99EC67-3C70-4924-829C-FDD907B469F3}" type="slidenum">
              <a:rPr lang="en-US" smtClean="0"/>
              <a:t>‹#›</a:t>
            </a:fld>
            <a:endParaRPr lang="en-US"/>
          </a:p>
        </p:txBody>
      </p:sp>
    </p:spTree>
    <p:extLst>
      <p:ext uri="{BB962C8B-B14F-4D97-AF65-F5344CB8AC3E}">
        <p14:creationId xmlns:p14="http://schemas.microsoft.com/office/powerpoint/2010/main" val="4129554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FD874-5FB4-42FE-8E23-DAB16F153A15}"/>
              </a:ext>
            </a:extLst>
          </p:cNvPr>
          <p:cNvSpPr>
            <a:spLocks noGrp="1"/>
          </p:cNvSpPr>
          <p:nvPr>
            <p:ph type="ctrTitle"/>
          </p:nvPr>
        </p:nvSpPr>
        <p:spPr/>
        <p:txBody>
          <a:bodyPr>
            <a:normAutofit fontScale="90000"/>
          </a:bodyPr>
          <a:lstStyle/>
          <a:p>
            <a:r>
              <a:rPr lang="en-US" dirty="0"/>
              <a:t>Identifying patients at risk of being readmitted to the hospital</a:t>
            </a:r>
          </a:p>
        </p:txBody>
      </p:sp>
      <p:sp>
        <p:nvSpPr>
          <p:cNvPr id="3" name="Subtitle 2">
            <a:extLst>
              <a:ext uri="{FF2B5EF4-FFF2-40B4-BE49-F238E27FC236}">
                <a16:creationId xmlns:a16="http://schemas.microsoft.com/office/drawing/2014/main" id="{5C173DC2-E499-487C-9D8C-A50FFEC2253A}"/>
              </a:ext>
            </a:extLst>
          </p:cNvPr>
          <p:cNvSpPr>
            <a:spLocks noGrp="1"/>
          </p:cNvSpPr>
          <p:nvPr>
            <p:ph type="subTitle" idx="1"/>
          </p:nvPr>
        </p:nvSpPr>
        <p:spPr>
          <a:xfrm>
            <a:off x="1461856" y="4161332"/>
            <a:ext cx="9144000" cy="1655762"/>
          </a:xfrm>
        </p:spPr>
        <p:txBody>
          <a:bodyPr>
            <a:normAutofit/>
          </a:bodyPr>
          <a:lstStyle/>
          <a:p>
            <a:r>
              <a:rPr lang="en-US" sz="3200" dirty="0"/>
              <a:t>Kaida Ning</a:t>
            </a:r>
          </a:p>
        </p:txBody>
      </p:sp>
    </p:spTree>
    <p:extLst>
      <p:ext uri="{BB962C8B-B14F-4D97-AF65-F5344CB8AC3E}">
        <p14:creationId xmlns:p14="http://schemas.microsoft.com/office/powerpoint/2010/main" val="3549323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36FE9-A351-4901-8D4B-AA14BC3E28E6}"/>
              </a:ext>
            </a:extLst>
          </p:cNvPr>
          <p:cNvSpPr>
            <a:spLocks noGrp="1"/>
          </p:cNvSpPr>
          <p:nvPr>
            <p:ph type="title"/>
          </p:nvPr>
        </p:nvSpPr>
        <p:spPr/>
        <p:txBody>
          <a:bodyPr/>
          <a:lstStyle/>
          <a:p>
            <a:r>
              <a:rPr lang="en-US" dirty="0"/>
              <a:t>Neural network model</a:t>
            </a:r>
          </a:p>
        </p:txBody>
      </p:sp>
      <p:sp>
        <p:nvSpPr>
          <p:cNvPr id="3" name="Content Placeholder 2">
            <a:extLst>
              <a:ext uri="{FF2B5EF4-FFF2-40B4-BE49-F238E27FC236}">
                <a16:creationId xmlns:a16="http://schemas.microsoft.com/office/drawing/2014/main" id="{CBCD378A-D735-4B63-8A53-2760162268C9}"/>
              </a:ext>
            </a:extLst>
          </p:cNvPr>
          <p:cNvSpPr>
            <a:spLocks noGrp="1"/>
          </p:cNvSpPr>
          <p:nvPr>
            <p:ph idx="1"/>
          </p:nvPr>
        </p:nvSpPr>
        <p:spPr/>
        <p:txBody>
          <a:bodyPr/>
          <a:lstStyle/>
          <a:p>
            <a:r>
              <a:rPr lang="en-US" dirty="0"/>
              <a:t>Apply Word2vec embeddings to doctors’ notes and descriptions to map words that are similar close to each other. Each word is represented by a 300-dimension vector (</a:t>
            </a:r>
            <a:r>
              <a:rPr lang="en-US"/>
              <a:t>Google Word2vec).</a:t>
            </a:r>
            <a:endParaRPr lang="en-US" dirty="0"/>
          </a:p>
          <a:p>
            <a:r>
              <a:rPr lang="en-US" dirty="0"/>
              <a:t>Split the samples into training and testing sets.</a:t>
            </a:r>
          </a:p>
          <a:p>
            <a:r>
              <a:rPr lang="en-US" dirty="0"/>
              <a:t>Train a logistic regression model with training data (Python </a:t>
            </a:r>
            <a:r>
              <a:rPr lang="en-US" dirty="0" err="1"/>
              <a:t>Keras</a:t>
            </a:r>
            <a:r>
              <a:rPr lang="en-US" dirty="0"/>
              <a:t> library; refer to </a:t>
            </a:r>
            <a:r>
              <a:rPr lang="en-US" dirty="0" err="1"/>
              <a:t>Kaida’s</a:t>
            </a:r>
            <a:r>
              <a:rPr lang="en-US" dirty="0"/>
              <a:t> file </a:t>
            </a:r>
            <a:r>
              <a:rPr lang="en-US" dirty="0" err="1"/>
              <a:t>NLP_notebook.ipynb</a:t>
            </a:r>
            <a:r>
              <a:rPr lang="en-US" dirty="0"/>
              <a:t>).</a:t>
            </a:r>
          </a:p>
          <a:p>
            <a:r>
              <a:rPr lang="en-US" dirty="0"/>
              <a:t>Assess the performance using testing data.</a:t>
            </a:r>
          </a:p>
          <a:p>
            <a:endParaRPr lang="en-US" dirty="0"/>
          </a:p>
          <a:p>
            <a:endParaRPr lang="en-US" dirty="0"/>
          </a:p>
          <a:p>
            <a:endParaRPr lang="en-US" dirty="0"/>
          </a:p>
        </p:txBody>
      </p:sp>
    </p:spTree>
    <p:extLst>
      <p:ext uri="{BB962C8B-B14F-4D97-AF65-F5344CB8AC3E}">
        <p14:creationId xmlns:p14="http://schemas.microsoft.com/office/powerpoint/2010/main" val="4240554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B51F7-5657-452C-9B06-B02D024FD3C5}"/>
              </a:ext>
            </a:extLst>
          </p:cNvPr>
          <p:cNvSpPr>
            <a:spLocks noGrp="1"/>
          </p:cNvSpPr>
          <p:nvPr>
            <p:ph type="title"/>
          </p:nvPr>
        </p:nvSpPr>
        <p:spPr/>
        <p:txBody>
          <a:bodyPr/>
          <a:lstStyle/>
          <a:p>
            <a:r>
              <a:rPr lang="en-US" dirty="0"/>
              <a:t>Other ways real world data can be leveraged to reduce the disease burden</a:t>
            </a:r>
          </a:p>
        </p:txBody>
      </p:sp>
      <p:sp>
        <p:nvSpPr>
          <p:cNvPr id="3" name="Content Placeholder 2">
            <a:extLst>
              <a:ext uri="{FF2B5EF4-FFF2-40B4-BE49-F238E27FC236}">
                <a16:creationId xmlns:a16="http://schemas.microsoft.com/office/drawing/2014/main" id="{EA8F499B-E96D-41A3-B616-D6496E23764E}"/>
              </a:ext>
            </a:extLst>
          </p:cNvPr>
          <p:cNvSpPr>
            <a:spLocks noGrp="1"/>
          </p:cNvSpPr>
          <p:nvPr>
            <p:ph idx="1"/>
          </p:nvPr>
        </p:nvSpPr>
        <p:spPr/>
        <p:txBody>
          <a:bodyPr/>
          <a:lstStyle/>
          <a:p>
            <a:r>
              <a:rPr lang="en-US" dirty="0"/>
              <a:t>For people with underlying diseases for heart failure (e.g., high blood pressure, diabetes), we can monitor and control the progression of these diseases.</a:t>
            </a:r>
          </a:p>
          <a:p>
            <a:r>
              <a:rPr lang="en-US" dirty="0"/>
              <a:t>We encourage people to develop good lifestyle habits such as adopting good sleep habits, eat nutritious food, and prevent themselves from virus infection by wearing face masks, etc. </a:t>
            </a:r>
          </a:p>
          <a:p>
            <a:r>
              <a:rPr lang="en-US" dirty="0"/>
              <a:t>Record and analyze data for patients’ daily behavior and identify potential risk factors.</a:t>
            </a:r>
          </a:p>
        </p:txBody>
      </p:sp>
    </p:spTree>
    <p:extLst>
      <p:ext uri="{BB962C8B-B14F-4D97-AF65-F5344CB8AC3E}">
        <p14:creationId xmlns:p14="http://schemas.microsoft.com/office/powerpoint/2010/main" val="3199119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D5602-BEF0-4885-9B7E-3F178D63284E}"/>
              </a:ext>
            </a:extLst>
          </p:cNvPr>
          <p:cNvSpPr>
            <a:spLocks noGrp="1"/>
          </p:cNvSpPr>
          <p:nvPr>
            <p:ph type="title"/>
          </p:nvPr>
        </p:nvSpPr>
        <p:spPr/>
        <p:txBody>
          <a:bodyPr/>
          <a:lstStyle/>
          <a:p>
            <a:r>
              <a:rPr lang="en-US" dirty="0"/>
              <a:t>Heart failure</a:t>
            </a:r>
          </a:p>
        </p:txBody>
      </p:sp>
      <p:sp>
        <p:nvSpPr>
          <p:cNvPr id="3" name="Content Placeholder 2">
            <a:extLst>
              <a:ext uri="{FF2B5EF4-FFF2-40B4-BE49-F238E27FC236}">
                <a16:creationId xmlns:a16="http://schemas.microsoft.com/office/drawing/2014/main" id="{B2FB5CFC-BF44-4E3B-948C-BC1D56ED417C}"/>
              </a:ext>
            </a:extLst>
          </p:cNvPr>
          <p:cNvSpPr>
            <a:spLocks noGrp="1"/>
          </p:cNvSpPr>
          <p:nvPr>
            <p:ph idx="1"/>
          </p:nvPr>
        </p:nvSpPr>
        <p:spPr/>
        <p:txBody>
          <a:bodyPr>
            <a:normAutofit fontScale="55000" lnSpcReduction="20000"/>
          </a:bodyPr>
          <a:lstStyle/>
          <a:p>
            <a:pPr marL="0" indent="0">
              <a:buNone/>
            </a:pPr>
            <a:r>
              <a:rPr lang="en-US" sz="4400" dirty="0"/>
              <a:t>Heart failure is a chronic condition in which the heart doesn't pump blood as well as it should. More than 200,000 US cases per year.</a:t>
            </a:r>
          </a:p>
          <a:p>
            <a:pPr marL="0" indent="0">
              <a:buNone/>
            </a:pPr>
            <a:r>
              <a:rPr lang="en-US" sz="3600" b="1" dirty="0"/>
              <a:t>Symptoms</a:t>
            </a:r>
          </a:p>
          <a:p>
            <a:r>
              <a:rPr lang="en-US" dirty="0"/>
              <a:t>Shortness of breath (dyspnea) when you exert yourself or when you lie down</a:t>
            </a:r>
          </a:p>
          <a:p>
            <a:r>
              <a:rPr lang="en-US" dirty="0"/>
              <a:t>Fatigue and weakness</a:t>
            </a:r>
          </a:p>
          <a:p>
            <a:r>
              <a:rPr lang="en-US" dirty="0"/>
              <a:t>Swelling (edema) in your legs, ankles and feet</a:t>
            </a:r>
          </a:p>
          <a:p>
            <a:r>
              <a:rPr lang="en-US" dirty="0"/>
              <a:t>Rapid or irregular heartbeat</a:t>
            </a:r>
          </a:p>
          <a:p>
            <a:r>
              <a:rPr lang="en-US" dirty="0"/>
              <a:t>Persistent cough or wheezing with white or pink blood-tinged phlegm</a:t>
            </a:r>
          </a:p>
          <a:p>
            <a:r>
              <a:rPr lang="en-US" dirty="0"/>
              <a:t>Increased need to urinate at night</a:t>
            </a:r>
          </a:p>
          <a:p>
            <a:r>
              <a:rPr lang="en-US" dirty="0"/>
              <a:t>Swelling of your abdomen (ascites)</a:t>
            </a:r>
          </a:p>
          <a:p>
            <a:r>
              <a:rPr lang="en-US" dirty="0"/>
              <a:t>Very rapid weight gain from fluid retention</a:t>
            </a:r>
          </a:p>
          <a:p>
            <a:r>
              <a:rPr lang="en-US" dirty="0"/>
              <a:t>Sudden, severe shortness of breath and coughing up pink, foamy mucus</a:t>
            </a:r>
          </a:p>
          <a:p>
            <a:r>
              <a:rPr lang="en-US" dirty="0"/>
              <a:t>Chest pain if your heart failure is caused by a heart attack</a:t>
            </a:r>
          </a:p>
          <a:p>
            <a:r>
              <a:rPr lang="en-US" dirty="0"/>
              <a:t>…</a:t>
            </a:r>
          </a:p>
          <a:p>
            <a:pPr marL="0" indent="0">
              <a:buNone/>
            </a:pPr>
            <a:endParaRPr lang="en-US" dirty="0"/>
          </a:p>
        </p:txBody>
      </p:sp>
    </p:spTree>
    <p:extLst>
      <p:ext uri="{BB962C8B-B14F-4D97-AF65-F5344CB8AC3E}">
        <p14:creationId xmlns:p14="http://schemas.microsoft.com/office/powerpoint/2010/main" val="2209007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7E541-A7B8-4C07-97B3-2E5BC296D708}"/>
              </a:ext>
            </a:extLst>
          </p:cNvPr>
          <p:cNvSpPr>
            <a:spLocks noGrp="1"/>
          </p:cNvSpPr>
          <p:nvPr>
            <p:ph type="title"/>
          </p:nvPr>
        </p:nvSpPr>
        <p:spPr/>
        <p:txBody>
          <a:bodyPr/>
          <a:lstStyle/>
          <a:p>
            <a:r>
              <a:rPr lang="en-US" dirty="0"/>
              <a:t>Known risk factors for heart failure</a:t>
            </a:r>
          </a:p>
        </p:txBody>
      </p:sp>
      <p:sp>
        <p:nvSpPr>
          <p:cNvPr id="3" name="Content Placeholder 2">
            <a:extLst>
              <a:ext uri="{FF2B5EF4-FFF2-40B4-BE49-F238E27FC236}">
                <a16:creationId xmlns:a16="http://schemas.microsoft.com/office/drawing/2014/main" id="{8B12D786-DD05-43AC-B983-AE8FDFA16DA8}"/>
              </a:ext>
            </a:extLst>
          </p:cNvPr>
          <p:cNvSpPr>
            <a:spLocks noGrp="1"/>
          </p:cNvSpPr>
          <p:nvPr>
            <p:ph idx="1"/>
          </p:nvPr>
        </p:nvSpPr>
        <p:spPr/>
        <p:txBody>
          <a:bodyPr>
            <a:normAutofit fontScale="40000" lnSpcReduction="20000"/>
          </a:bodyPr>
          <a:lstStyle/>
          <a:p>
            <a:r>
              <a:rPr lang="en-US" b="1" dirty="0"/>
              <a:t>High blood pressure.</a:t>
            </a:r>
            <a:r>
              <a:rPr lang="en-US" dirty="0"/>
              <a:t> Your heart works harder than it has to if your blood pressure is high.</a:t>
            </a:r>
          </a:p>
          <a:p>
            <a:r>
              <a:rPr lang="en-US" b="1" dirty="0"/>
              <a:t>Coronary artery disease.</a:t>
            </a:r>
            <a:r>
              <a:rPr lang="en-US" dirty="0"/>
              <a:t> Narrowed arteries may limit your heart's supply of oxygen-rich blood, resulting in weakened heart muscle.</a:t>
            </a:r>
          </a:p>
          <a:p>
            <a:r>
              <a:rPr lang="en-US" b="1" dirty="0"/>
              <a:t>Heart attack.</a:t>
            </a:r>
            <a:r>
              <a:rPr lang="en-US" dirty="0"/>
              <a:t> A heart attack is a form of coronary disease that occurs suddenly. Damage to your heart muscle from a heart attack may mean your heart can no longer pump as well as it should.</a:t>
            </a:r>
          </a:p>
          <a:p>
            <a:r>
              <a:rPr lang="en-US" b="1" dirty="0"/>
              <a:t>Diabetes.</a:t>
            </a:r>
            <a:r>
              <a:rPr lang="en-US" dirty="0"/>
              <a:t> Having diabetes increases your risk of high blood pressure and coronary artery disease.</a:t>
            </a:r>
          </a:p>
          <a:p>
            <a:r>
              <a:rPr lang="en-US" b="1" dirty="0"/>
              <a:t>Some diabetes medications.</a:t>
            </a:r>
            <a:r>
              <a:rPr lang="en-US" dirty="0"/>
              <a:t> The diabetes drugs rosiglitazone (Avandia) and pioglitazone (Actos) have been found to increase the risk of heart failure in some people. Don't stop taking these medications on your own, though. If you're taking them, discuss with your doctor whether you need to make any changes.</a:t>
            </a:r>
          </a:p>
          <a:p>
            <a:r>
              <a:rPr lang="en-US" b="1" dirty="0"/>
              <a:t>Certain medications.</a:t>
            </a:r>
            <a:r>
              <a:rPr lang="en-US" dirty="0"/>
              <a:t> Some medications may lead to heart failure or heart problems. Medications that may increase the risk of heart problems include nonsteroidal anti-inflammatory drugs (NSAIDs); certain anesthesia medications; some anti-arrhythmic medications; certain medications used to treat high blood pressure, cancer, blood conditions, neurological conditions, psychiatric conditions, lung conditions, urological conditions, inflammatory conditions and infections; and other prescription and over-the-counter medications.</a:t>
            </a:r>
          </a:p>
          <a:p>
            <a:r>
              <a:rPr lang="en-US" b="1" dirty="0"/>
              <a:t>Sleep apnea.</a:t>
            </a:r>
            <a:r>
              <a:rPr lang="en-US" dirty="0"/>
              <a:t> The inability to breathe properly while you sleep at night results in low blood oxygen levels and increased risk of abnormal heart rhythms. Both of these problems can weaken the heart.</a:t>
            </a:r>
          </a:p>
          <a:p>
            <a:r>
              <a:rPr lang="en-US" b="1" dirty="0"/>
              <a:t>Congenital heart defects.</a:t>
            </a:r>
            <a:r>
              <a:rPr lang="en-US" dirty="0"/>
              <a:t> Some people who develop heart failure were born with structural heart defects.</a:t>
            </a:r>
          </a:p>
          <a:p>
            <a:r>
              <a:rPr lang="en-US" b="1" dirty="0"/>
              <a:t>Valvular heart disease.</a:t>
            </a:r>
            <a:r>
              <a:rPr lang="en-US" dirty="0"/>
              <a:t> People with valvular heart disease have a higher risk of heart failure.</a:t>
            </a:r>
          </a:p>
          <a:p>
            <a:r>
              <a:rPr lang="en-US" b="1" dirty="0"/>
              <a:t>Viruses.</a:t>
            </a:r>
            <a:r>
              <a:rPr lang="en-US" dirty="0"/>
              <a:t> A viral infection may have damaged your heart muscle.</a:t>
            </a:r>
          </a:p>
          <a:p>
            <a:r>
              <a:rPr lang="en-US" b="1" dirty="0"/>
              <a:t>Alcohol use.</a:t>
            </a:r>
            <a:r>
              <a:rPr lang="en-US" dirty="0"/>
              <a:t> Drinking too much alcohol can weaken heart muscle and lead to heart failure.</a:t>
            </a:r>
          </a:p>
          <a:p>
            <a:r>
              <a:rPr lang="en-US" b="1" dirty="0"/>
              <a:t>Tobacco use.</a:t>
            </a:r>
            <a:r>
              <a:rPr lang="en-US" dirty="0"/>
              <a:t> Using tobacco can increase your risk of heart failure.</a:t>
            </a:r>
          </a:p>
          <a:p>
            <a:r>
              <a:rPr lang="en-US" b="1" dirty="0"/>
              <a:t>Obesity.</a:t>
            </a:r>
            <a:r>
              <a:rPr lang="en-US" dirty="0"/>
              <a:t> People who are obese have a higher risk of developing heart failure.</a:t>
            </a:r>
          </a:p>
          <a:p>
            <a:r>
              <a:rPr lang="en-US" b="1" dirty="0"/>
              <a:t>Irregular heartbeats.</a:t>
            </a:r>
            <a:r>
              <a:rPr lang="en-US" dirty="0"/>
              <a:t> These abnormal rhythms, especially if they are very frequent and fast, can weaken the heart muscle and cause heart failure.</a:t>
            </a:r>
          </a:p>
          <a:p>
            <a:pPr marL="0" indent="0">
              <a:buNone/>
            </a:pPr>
            <a:endParaRPr lang="en-US" dirty="0"/>
          </a:p>
        </p:txBody>
      </p:sp>
    </p:spTree>
    <p:extLst>
      <p:ext uri="{BB962C8B-B14F-4D97-AF65-F5344CB8AC3E}">
        <p14:creationId xmlns:p14="http://schemas.microsoft.com/office/powerpoint/2010/main" val="2410970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07E96-4390-4914-B022-E08ACFEE66FF}"/>
              </a:ext>
            </a:extLst>
          </p:cNvPr>
          <p:cNvSpPr>
            <a:spLocks noGrp="1"/>
          </p:cNvSpPr>
          <p:nvPr>
            <p:ph type="title"/>
          </p:nvPr>
        </p:nvSpPr>
        <p:spPr/>
        <p:txBody>
          <a:bodyPr>
            <a:normAutofit fontScale="90000"/>
          </a:bodyPr>
          <a:lstStyle/>
          <a:p>
            <a:r>
              <a:rPr lang="en-US" dirty="0"/>
              <a:t>We propose a solution on how can RWD (i.e. EHR data) be used to develop a risk stratification model.</a:t>
            </a:r>
            <a:br>
              <a:rPr lang="en-US" dirty="0"/>
            </a:br>
            <a:endParaRPr lang="en-US" dirty="0"/>
          </a:p>
        </p:txBody>
      </p:sp>
      <p:sp>
        <p:nvSpPr>
          <p:cNvPr id="4" name="Rectangle: Rounded Corners 3">
            <a:extLst>
              <a:ext uri="{FF2B5EF4-FFF2-40B4-BE49-F238E27FC236}">
                <a16:creationId xmlns:a16="http://schemas.microsoft.com/office/drawing/2014/main" id="{DF6AEFC0-4E67-4314-B5CA-8712F31AF20A}"/>
              </a:ext>
            </a:extLst>
          </p:cNvPr>
          <p:cNvSpPr/>
          <p:nvPr/>
        </p:nvSpPr>
        <p:spPr>
          <a:xfrm>
            <a:off x="3494202" y="3060712"/>
            <a:ext cx="5203595" cy="943369"/>
          </a:xfrm>
          <a:prstGeom prst="round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Collect demographic information, doctors’ notes, and information for factors associated with heart failure. </a:t>
            </a:r>
          </a:p>
        </p:txBody>
      </p:sp>
      <p:sp>
        <p:nvSpPr>
          <p:cNvPr id="6" name="Rectangle: Rounded Corners 5">
            <a:extLst>
              <a:ext uri="{FF2B5EF4-FFF2-40B4-BE49-F238E27FC236}">
                <a16:creationId xmlns:a16="http://schemas.microsoft.com/office/drawing/2014/main" id="{1F77D19D-61B4-49AD-8034-3AC23C58B46C}"/>
              </a:ext>
            </a:extLst>
          </p:cNvPr>
          <p:cNvSpPr/>
          <p:nvPr/>
        </p:nvSpPr>
        <p:spPr>
          <a:xfrm>
            <a:off x="3847706" y="1378105"/>
            <a:ext cx="4392891" cy="972535"/>
          </a:xfrm>
          <a:prstGeom prst="round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Recruit study subjects: </a:t>
            </a:r>
            <a:r>
              <a:rPr lang="en-US" sz="2000" b="1" dirty="0">
                <a:solidFill>
                  <a:schemeClr val="tx1"/>
                </a:solidFill>
              </a:rPr>
              <a:t>both</a:t>
            </a:r>
            <a:r>
              <a:rPr lang="en-US" dirty="0">
                <a:solidFill>
                  <a:schemeClr val="tx1"/>
                </a:solidFill>
              </a:rPr>
              <a:t> healthy subjects and patients at risk of heart failure.</a:t>
            </a:r>
          </a:p>
        </p:txBody>
      </p:sp>
      <p:sp>
        <p:nvSpPr>
          <p:cNvPr id="8" name="Rectangle: Rounded Corners 7">
            <a:extLst>
              <a:ext uri="{FF2B5EF4-FFF2-40B4-BE49-F238E27FC236}">
                <a16:creationId xmlns:a16="http://schemas.microsoft.com/office/drawing/2014/main" id="{7F7114B8-39D8-4D86-931C-C24D50E270B8}"/>
              </a:ext>
            </a:extLst>
          </p:cNvPr>
          <p:cNvSpPr/>
          <p:nvPr/>
        </p:nvSpPr>
        <p:spPr>
          <a:xfrm>
            <a:off x="3656025" y="4667566"/>
            <a:ext cx="4776247" cy="708226"/>
          </a:xfrm>
          <a:prstGeom prst="round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rPr>
              <a:t>Follow up </a:t>
            </a:r>
            <a:r>
              <a:rPr lang="en-US" dirty="0">
                <a:solidFill>
                  <a:schemeClr val="tx1"/>
                </a:solidFill>
              </a:rPr>
              <a:t>patients and monitor hospitalization due to heart failure.</a:t>
            </a:r>
            <a:endParaRPr lang="en-US" dirty="0"/>
          </a:p>
        </p:txBody>
      </p:sp>
      <p:sp>
        <p:nvSpPr>
          <p:cNvPr id="9" name="Rectangle: Rounded Corners 8">
            <a:extLst>
              <a:ext uri="{FF2B5EF4-FFF2-40B4-BE49-F238E27FC236}">
                <a16:creationId xmlns:a16="http://schemas.microsoft.com/office/drawing/2014/main" id="{C3D3AA05-A796-43A8-B6D2-DB76B1532A27}"/>
              </a:ext>
            </a:extLst>
          </p:cNvPr>
          <p:cNvSpPr/>
          <p:nvPr/>
        </p:nvSpPr>
        <p:spPr>
          <a:xfrm>
            <a:off x="3358298" y="6141079"/>
            <a:ext cx="5531964" cy="455491"/>
          </a:xfrm>
          <a:prstGeom prst="round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rPr>
              <a:t>Train a statistical model </a:t>
            </a:r>
            <a:r>
              <a:rPr lang="en-US" dirty="0">
                <a:solidFill>
                  <a:schemeClr val="tx1"/>
                </a:solidFill>
              </a:rPr>
              <a:t>to predict risk of readmission.</a:t>
            </a:r>
          </a:p>
        </p:txBody>
      </p:sp>
      <p:sp>
        <p:nvSpPr>
          <p:cNvPr id="10" name="Arrow: Down 9">
            <a:extLst>
              <a:ext uri="{FF2B5EF4-FFF2-40B4-BE49-F238E27FC236}">
                <a16:creationId xmlns:a16="http://schemas.microsoft.com/office/drawing/2014/main" id="{F7293E5A-AD3F-401C-BA2D-5AEBCB0046E3}"/>
              </a:ext>
            </a:extLst>
          </p:cNvPr>
          <p:cNvSpPr/>
          <p:nvPr/>
        </p:nvSpPr>
        <p:spPr>
          <a:xfrm>
            <a:off x="5874467" y="2378437"/>
            <a:ext cx="339365" cy="6348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52AE6C62-6E92-47CE-89E2-66F31B47E5CE}"/>
              </a:ext>
            </a:extLst>
          </p:cNvPr>
          <p:cNvSpPr/>
          <p:nvPr/>
        </p:nvSpPr>
        <p:spPr>
          <a:xfrm>
            <a:off x="5874467" y="4050429"/>
            <a:ext cx="339365" cy="6348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688561F8-357C-4427-9F83-F3E1743D04CE}"/>
              </a:ext>
            </a:extLst>
          </p:cNvPr>
          <p:cNvSpPr/>
          <p:nvPr/>
        </p:nvSpPr>
        <p:spPr>
          <a:xfrm>
            <a:off x="5874468" y="5413500"/>
            <a:ext cx="339365" cy="6348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7291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D684A-7CB9-43C7-BAE1-76F6BBF5EE14}"/>
              </a:ext>
            </a:extLst>
          </p:cNvPr>
          <p:cNvSpPr>
            <a:spLocks noGrp="1"/>
          </p:cNvSpPr>
          <p:nvPr>
            <p:ph type="title"/>
          </p:nvPr>
        </p:nvSpPr>
        <p:spPr/>
        <p:txBody>
          <a:bodyPr/>
          <a:lstStyle/>
          <a:p>
            <a:r>
              <a:rPr lang="en-US" dirty="0"/>
              <a:t>Training statistical models</a:t>
            </a:r>
          </a:p>
        </p:txBody>
      </p:sp>
      <p:sp>
        <p:nvSpPr>
          <p:cNvPr id="3" name="Content Placeholder 2">
            <a:extLst>
              <a:ext uri="{FF2B5EF4-FFF2-40B4-BE49-F238E27FC236}">
                <a16:creationId xmlns:a16="http://schemas.microsoft.com/office/drawing/2014/main" id="{4820D6D5-8BE7-4957-80FA-AAD66F546772}"/>
              </a:ext>
            </a:extLst>
          </p:cNvPr>
          <p:cNvSpPr>
            <a:spLocks noGrp="1"/>
          </p:cNvSpPr>
          <p:nvPr>
            <p:ph idx="1"/>
          </p:nvPr>
        </p:nvSpPr>
        <p:spPr/>
        <p:txBody>
          <a:bodyPr>
            <a:normAutofit/>
          </a:bodyPr>
          <a:lstStyle/>
          <a:p>
            <a:pPr marL="0" indent="0">
              <a:buNone/>
            </a:pPr>
            <a:r>
              <a:rPr lang="en-US" b="1" dirty="0"/>
              <a:t>Models we can use:</a:t>
            </a:r>
          </a:p>
          <a:p>
            <a:r>
              <a:rPr lang="en-US" dirty="0"/>
              <a:t>Logistic regression</a:t>
            </a:r>
          </a:p>
          <a:p>
            <a:r>
              <a:rPr lang="en-US" dirty="0"/>
              <a:t>Neural network</a:t>
            </a:r>
          </a:p>
          <a:p>
            <a:r>
              <a:rPr lang="en-US" dirty="0"/>
              <a:t>Survival analyses (Cox proportional hazard model)</a:t>
            </a:r>
          </a:p>
          <a:p>
            <a:pPr marL="0" indent="0">
              <a:buNone/>
            </a:pPr>
            <a:endParaRPr lang="en-US" dirty="0"/>
          </a:p>
          <a:p>
            <a:pPr marL="0" indent="0">
              <a:buNone/>
            </a:pPr>
            <a:r>
              <a:rPr lang="en-US" b="1" dirty="0"/>
              <a:t>Model training and validation:</a:t>
            </a:r>
          </a:p>
          <a:p>
            <a:r>
              <a:rPr lang="en-US" dirty="0"/>
              <a:t>Use 80% data to train the model</a:t>
            </a:r>
          </a:p>
          <a:p>
            <a:r>
              <a:rPr lang="en-US" dirty="0"/>
              <a:t>Use 20% of the data to validate the model</a:t>
            </a:r>
          </a:p>
        </p:txBody>
      </p:sp>
    </p:spTree>
    <p:extLst>
      <p:ext uri="{BB962C8B-B14F-4D97-AF65-F5344CB8AC3E}">
        <p14:creationId xmlns:p14="http://schemas.microsoft.com/office/powerpoint/2010/main" val="4185656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1E465-E16F-4472-A534-51E4CD5B7C29}"/>
              </a:ext>
            </a:extLst>
          </p:cNvPr>
          <p:cNvSpPr>
            <a:spLocks noGrp="1"/>
          </p:cNvSpPr>
          <p:nvPr>
            <p:ph type="title"/>
          </p:nvPr>
        </p:nvSpPr>
        <p:spPr/>
        <p:txBody>
          <a:bodyPr/>
          <a:lstStyle/>
          <a:p>
            <a:r>
              <a:rPr lang="en-US" dirty="0"/>
              <a:t>Electronic health records data</a:t>
            </a:r>
          </a:p>
        </p:txBody>
      </p:sp>
      <p:sp>
        <p:nvSpPr>
          <p:cNvPr id="3" name="Content Placeholder 2">
            <a:extLst>
              <a:ext uri="{FF2B5EF4-FFF2-40B4-BE49-F238E27FC236}">
                <a16:creationId xmlns:a16="http://schemas.microsoft.com/office/drawing/2014/main" id="{969188F9-DB23-44FB-87F1-8140B4791B93}"/>
              </a:ext>
            </a:extLst>
          </p:cNvPr>
          <p:cNvSpPr>
            <a:spLocks noGrp="1"/>
          </p:cNvSpPr>
          <p:nvPr>
            <p:ph idx="1"/>
          </p:nvPr>
        </p:nvSpPr>
        <p:spPr>
          <a:xfrm>
            <a:off x="838200" y="1622425"/>
            <a:ext cx="10515600" cy="4870450"/>
          </a:xfrm>
        </p:spPr>
        <p:txBody>
          <a:bodyPr>
            <a:normAutofit/>
          </a:bodyPr>
          <a:lstStyle/>
          <a:p>
            <a:pPr marL="0" indent="0">
              <a:buNone/>
            </a:pPr>
            <a:r>
              <a:rPr lang="en-US" sz="2400" dirty="0"/>
              <a:t>We collected doctors’ notes and descriptions for 104 patients. </a:t>
            </a:r>
          </a:p>
          <a:p>
            <a:pPr marL="0" indent="0">
              <a:buNone/>
            </a:pPr>
            <a:r>
              <a:rPr lang="en-US" sz="2400" dirty="0"/>
              <a:t>33,913 words total, with a vocabulary size of 3,386.</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pic>
        <p:nvPicPr>
          <p:cNvPr id="1026" name="Picture 2">
            <a:extLst>
              <a:ext uri="{FF2B5EF4-FFF2-40B4-BE49-F238E27FC236}">
                <a16:creationId xmlns:a16="http://schemas.microsoft.com/office/drawing/2014/main" id="{A7417903-10C3-41FC-A84F-1EC774F2C0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1848" y="2947988"/>
            <a:ext cx="3407104" cy="331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538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C8B61-26A8-45D7-A2E3-7722E6790835}"/>
              </a:ext>
            </a:extLst>
          </p:cNvPr>
          <p:cNvSpPr>
            <a:spLocks noGrp="1"/>
          </p:cNvSpPr>
          <p:nvPr>
            <p:ph type="title"/>
          </p:nvPr>
        </p:nvSpPr>
        <p:spPr/>
        <p:txBody>
          <a:bodyPr/>
          <a:lstStyle/>
          <a:p>
            <a:r>
              <a:rPr lang="en-US" dirty="0"/>
              <a:t>Electronic health records data</a:t>
            </a:r>
          </a:p>
        </p:txBody>
      </p:sp>
      <p:pic>
        <p:nvPicPr>
          <p:cNvPr id="4" name="Content Placeholder 3">
            <a:extLst>
              <a:ext uri="{FF2B5EF4-FFF2-40B4-BE49-F238E27FC236}">
                <a16:creationId xmlns:a16="http://schemas.microsoft.com/office/drawing/2014/main" id="{7F443824-A260-4A02-837F-07554AAA01D0}"/>
              </a:ext>
            </a:extLst>
          </p:cNvPr>
          <p:cNvPicPr>
            <a:picLocks noGrp="1" noChangeAspect="1"/>
          </p:cNvPicPr>
          <p:nvPr>
            <p:ph idx="1"/>
          </p:nvPr>
        </p:nvPicPr>
        <p:blipFill>
          <a:blip r:embed="rId2"/>
          <a:stretch>
            <a:fillRect/>
          </a:stretch>
        </p:blipFill>
        <p:spPr>
          <a:xfrm>
            <a:off x="1391056" y="4001294"/>
            <a:ext cx="7620660" cy="2057578"/>
          </a:xfrm>
          <a:prstGeom prst="rect">
            <a:avLst/>
          </a:prstGeom>
        </p:spPr>
      </p:pic>
      <p:sp>
        <p:nvSpPr>
          <p:cNvPr id="5" name="TextBox 4">
            <a:extLst>
              <a:ext uri="{FF2B5EF4-FFF2-40B4-BE49-F238E27FC236}">
                <a16:creationId xmlns:a16="http://schemas.microsoft.com/office/drawing/2014/main" id="{D7A17303-F868-4A1F-A70A-E7EE1CB5D4B9}"/>
              </a:ext>
            </a:extLst>
          </p:cNvPr>
          <p:cNvSpPr txBox="1"/>
          <p:nvPr/>
        </p:nvSpPr>
        <p:spPr>
          <a:xfrm>
            <a:off x="1391056" y="2185412"/>
            <a:ext cx="8683440" cy="1815882"/>
          </a:xfrm>
          <a:prstGeom prst="rect">
            <a:avLst/>
          </a:prstGeom>
          <a:noFill/>
        </p:spPr>
        <p:txBody>
          <a:bodyPr wrap="square" rtlCol="0">
            <a:spAutoFit/>
          </a:bodyPr>
          <a:lstStyle/>
          <a:p>
            <a:r>
              <a:rPr lang="en-US" sz="2800" dirty="0"/>
              <a:t>We assume that readmission data is available through follow up and carried out statistical models to classify readmission vs. non-readmission.</a:t>
            </a:r>
          </a:p>
          <a:p>
            <a:endParaRPr lang="en-US" sz="2800" dirty="0"/>
          </a:p>
        </p:txBody>
      </p:sp>
    </p:spTree>
    <p:extLst>
      <p:ext uri="{BB962C8B-B14F-4D97-AF65-F5344CB8AC3E}">
        <p14:creationId xmlns:p14="http://schemas.microsoft.com/office/powerpoint/2010/main" val="3260732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9FB23-0F61-431F-9BCA-643F28CF9542}"/>
              </a:ext>
            </a:extLst>
          </p:cNvPr>
          <p:cNvSpPr>
            <a:spLocks noGrp="1"/>
          </p:cNvSpPr>
          <p:nvPr>
            <p:ph type="title"/>
          </p:nvPr>
        </p:nvSpPr>
        <p:spPr/>
        <p:txBody>
          <a:bodyPr/>
          <a:lstStyle/>
          <a:p>
            <a:r>
              <a:rPr lang="en-US" dirty="0"/>
              <a:t>Logistic regression model</a:t>
            </a:r>
          </a:p>
        </p:txBody>
      </p:sp>
      <p:sp>
        <p:nvSpPr>
          <p:cNvPr id="3" name="Content Placeholder 2">
            <a:extLst>
              <a:ext uri="{FF2B5EF4-FFF2-40B4-BE49-F238E27FC236}">
                <a16:creationId xmlns:a16="http://schemas.microsoft.com/office/drawing/2014/main" id="{B7CE1F2D-63BE-4B18-96FB-0074C055F42B}"/>
              </a:ext>
            </a:extLst>
          </p:cNvPr>
          <p:cNvSpPr>
            <a:spLocks noGrp="1"/>
          </p:cNvSpPr>
          <p:nvPr>
            <p:ph idx="1"/>
          </p:nvPr>
        </p:nvSpPr>
        <p:spPr>
          <a:xfrm>
            <a:off x="838200" y="1452763"/>
            <a:ext cx="10515600" cy="4351338"/>
          </a:xfrm>
        </p:spPr>
        <p:txBody>
          <a:bodyPr>
            <a:normAutofit/>
          </a:bodyPr>
          <a:lstStyle/>
          <a:p>
            <a:pPr marL="0" indent="0">
              <a:buNone/>
            </a:pPr>
            <a:r>
              <a:rPr lang="en-US" dirty="0"/>
              <a:t>Apply bag of words representation to doctors’ notes and descriptions (</a:t>
            </a:r>
            <a:r>
              <a:rPr lang="en-US" sz="1600" dirty="0"/>
              <a:t>i.e., embeds each sentence as a list of 0s, with a 1 at each index corresponding to a word present in the sentence</a:t>
            </a:r>
            <a:r>
              <a:rPr lang="en-US" dirty="0"/>
              <a:t>).</a:t>
            </a:r>
          </a:p>
          <a:p>
            <a:pPr marL="0" indent="0">
              <a:buNone/>
            </a:pPr>
            <a:br>
              <a:rPr lang="en-US" dirty="0"/>
            </a:br>
            <a:br>
              <a:rPr lang="en-US" dirty="0"/>
            </a:br>
            <a:br>
              <a:rPr lang="en-US" dirty="0"/>
            </a:br>
            <a:br>
              <a:rPr lang="en-US" dirty="0"/>
            </a:br>
            <a:endParaRPr lang="en-US" dirty="0"/>
          </a:p>
          <a:p>
            <a:pPr marL="0" indent="0">
              <a:buNone/>
            </a:pPr>
            <a:endParaRPr lang="en-US" dirty="0"/>
          </a:p>
          <a:p>
            <a:pPr marL="0" indent="0">
              <a:buNone/>
            </a:pPr>
            <a:endParaRPr lang="en-US" dirty="0"/>
          </a:p>
          <a:p>
            <a:endParaRPr lang="en-US" dirty="0"/>
          </a:p>
        </p:txBody>
      </p:sp>
      <p:pic>
        <p:nvPicPr>
          <p:cNvPr id="5" name="Picture 2">
            <a:extLst>
              <a:ext uri="{FF2B5EF4-FFF2-40B4-BE49-F238E27FC236}">
                <a16:creationId xmlns:a16="http://schemas.microsoft.com/office/drawing/2014/main" id="{32707AED-B583-4B94-9993-24A3EE1722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168" y="2247399"/>
            <a:ext cx="4249752" cy="406081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D2284CD-BEBF-4342-8FF2-851BE41C1D41}"/>
              </a:ext>
            </a:extLst>
          </p:cNvPr>
          <p:cNvSpPr txBox="1"/>
          <p:nvPr/>
        </p:nvSpPr>
        <p:spPr>
          <a:xfrm>
            <a:off x="2263807" y="6308209"/>
            <a:ext cx="4900474" cy="369332"/>
          </a:xfrm>
          <a:prstGeom prst="rect">
            <a:avLst/>
          </a:prstGeom>
          <a:noFill/>
        </p:spPr>
        <p:txBody>
          <a:bodyPr wrap="square" rtlCol="0">
            <a:spAutoFit/>
          </a:bodyPr>
          <a:lstStyle/>
          <a:p>
            <a:r>
              <a:rPr lang="en-US" dirty="0"/>
              <a:t>Principal component analyses of the embeddings</a:t>
            </a:r>
          </a:p>
        </p:txBody>
      </p:sp>
    </p:spTree>
    <p:extLst>
      <p:ext uri="{BB962C8B-B14F-4D97-AF65-F5344CB8AC3E}">
        <p14:creationId xmlns:p14="http://schemas.microsoft.com/office/powerpoint/2010/main" val="2024933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0B6D93C-90DB-4559-A5AC-5B51A98A4539}"/>
              </a:ext>
            </a:extLst>
          </p:cNvPr>
          <p:cNvSpPr>
            <a:spLocks noGrp="1"/>
          </p:cNvSpPr>
          <p:nvPr>
            <p:ph type="title"/>
          </p:nvPr>
        </p:nvSpPr>
        <p:spPr>
          <a:xfrm>
            <a:off x="838200" y="365125"/>
            <a:ext cx="10515600" cy="1325563"/>
          </a:xfrm>
        </p:spPr>
        <p:txBody>
          <a:bodyPr/>
          <a:lstStyle/>
          <a:p>
            <a:r>
              <a:rPr lang="en-US" dirty="0"/>
              <a:t>Logistic regression model</a:t>
            </a:r>
          </a:p>
        </p:txBody>
      </p:sp>
      <p:pic>
        <p:nvPicPr>
          <p:cNvPr id="6" name="Picture 2">
            <a:extLst>
              <a:ext uri="{FF2B5EF4-FFF2-40B4-BE49-F238E27FC236}">
                <a16:creationId xmlns:a16="http://schemas.microsoft.com/office/drawing/2014/main" id="{15EA17C6-6427-42EA-A85E-08116472F3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3284" y="3555648"/>
            <a:ext cx="3371850" cy="33909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646C01B-22C6-4C09-B9A8-0D8241558D8D}"/>
              </a:ext>
            </a:extLst>
          </p:cNvPr>
          <p:cNvSpPr/>
          <p:nvPr/>
        </p:nvSpPr>
        <p:spPr>
          <a:xfrm>
            <a:off x="1219061" y="1690688"/>
            <a:ext cx="9753878" cy="1815882"/>
          </a:xfrm>
          <a:prstGeom prst="rect">
            <a:avLst/>
          </a:prstGeom>
        </p:spPr>
        <p:txBody>
          <a:bodyPr wrap="square">
            <a:spAutoFit/>
          </a:bodyPr>
          <a:lstStyle/>
          <a:p>
            <a:pPr marL="457200" indent="-457200">
              <a:buFont typeface="Arial" panose="020B0604020202020204" pitchFamily="34" charset="0"/>
              <a:buChar char="•"/>
            </a:pPr>
            <a:r>
              <a:rPr lang="en-US" sz="2800" dirty="0"/>
              <a:t>Split the samples into training and testing sets.</a:t>
            </a:r>
          </a:p>
          <a:p>
            <a:pPr marL="457200" indent="-457200">
              <a:buFont typeface="Arial" panose="020B0604020202020204" pitchFamily="34" charset="0"/>
              <a:buChar char="•"/>
            </a:pPr>
            <a:r>
              <a:rPr lang="en-US" sz="2800" dirty="0"/>
              <a:t>Train a logistic regression model with training data (Python </a:t>
            </a:r>
            <a:r>
              <a:rPr lang="en-US" sz="2800" dirty="0" err="1"/>
              <a:t>Sklearn</a:t>
            </a:r>
            <a:r>
              <a:rPr lang="en-US" sz="2800" dirty="0"/>
              <a:t> library, refer to </a:t>
            </a:r>
            <a:r>
              <a:rPr lang="en-US" sz="2800" dirty="0" err="1"/>
              <a:t>Kaida’s</a:t>
            </a:r>
            <a:r>
              <a:rPr lang="en-US" sz="2800" dirty="0"/>
              <a:t> file </a:t>
            </a:r>
            <a:r>
              <a:rPr lang="en-US" sz="2800" dirty="0" err="1"/>
              <a:t>NLP_notebook.ipynb</a:t>
            </a:r>
            <a:r>
              <a:rPr lang="en-US" sz="2800" dirty="0"/>
              <a:t>).</a:t>
            </a:r>
          </a:p>
          <a:p>
            <a:pPr marL="457200" indent="-457200">
              <a:buFont typeface="Arial" panose="020B0604020202020204" pitchFamily="34" charset="0"/>
              <a:buChar char="•"/>
            </a:pPr>
            <a:r>
              <a:rPr lang="en-US" sz="2800" dirty="0"/>
              <a:t>Assess the performance using testing data.</a:t>
            </a:r>
          </a:p>
        </p:txBody>
      </p:sp>
    </p:spTree>
    <p:extLst>
      <p:ext uri="{BB962C8B-B14F-4D97-AF65-F5344CB8AC3E}">
        <p14:creationId xmlns:p14="http://schemas.microsoft.com/office/powerpoint/2010/main" val="38136032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1579</TotalTime>
  <Words>1033</Words>
  <Application>Microsoft Office PowerPoint</Application>
  <PresentationFormat>Widescreen</PresentationFormat>
  <Paragraphs>81</Paragraphs>
  <Slides>11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Identifying patients at risk of being readmitted to the hospital</vt:lpstr>
      <vt:lpstr>Heart failure</vt:lpstr>
      <vt:lpstr>Known risk factors for heart failure</vt:lpstr>
      <vt:lpstr>We propose a solution on how can RWD (i.e. EHR data) be used to develop a risk stratification model. </vt:lpstr>
      <vt:lpstr>Training statistical models</vt:lpstr>
      <vt:lpstr>Electronic health records data</vt:lpstr>
      <vt:lpstr>Electronic health records data</vt:lpstr>
      <vt:lpstr>Logistic regression model</vt:lpstr>
      <vt:lpstr>Logistic regression model</vt:lpstr>
      <vt:lpstr>Neural network model</vt:lpstr>
      <vt:lpstr>Other ways real world data can be leveraged to reduce the disease burden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kaida.ning@gmail.com</dc:creator>
  <cp:lastModifiedBy>kaida.ning@gmail.com</cp:lastModifiedBy>
  <cp:revision>74</cp:revision>
  <dcterms:created xsi:type="dcterms:W3CDTF">2020-10-27T06:23:06Z</dcterms:created>
  <dcterms:modified xsi:type="dcterms:W3CDTF">2020-10-28T08:42:51Z</dcterms:modified>
</cp:coreProperties>
</file>