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57" r:id="rId5"/>
    <p:sldId id="259" r:id="rId6"/>
    <p:sldId id="264" r:id="rId7"/>
    <p:sldId id="267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173E5-2CE4-4C10-88C9-8577D8C41D0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B3B2-E021-4CAF-BE7E-26338643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https://www.mayoclinic.org/diseases-conditions/heart-failure/symptoms-causes/syc-20373142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B3B2-E021-4CAF-BE7E-26338643D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https://www.mayoclinic.org/diseases-conditions/heart-failure/symptoms-causes/syc-20373142#:~:text=Heart%20failure%2C%20sometimes%20known%20as,to%20fill%20and%20pump%20efficiently.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B3B2-E021-4CAF-BE7E-26338643D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neural network model preserves the order of words and learns valuable information to predict our target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B3B2-E021-4CAF-BE7E-26338643D4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84FB-924A-4A1D-A017-FE44C63B4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38B78-E363-485A-AE43-5C4942B0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A2ADF-D7E1-4049-A9E4-58B85F7D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ABDA-0012-49D6-8996-2C8028A3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836A-6836-4066-9A61-9FF299CF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551-39A6-49F5-810E-B2A869DC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A3841-C146-4FE8-B638-AE1D8FFD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0BA-1818-46A4-B881-ECFFDF26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1A75-C9F0-4D8D-B6CB-B9E25159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D1A4-7574-4052-8C80-AD6212E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3C57A-A2C4-428B-9B39-0D4BC6EE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88DC-CE6B-419E-B5F4-E45600985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6766-6DA6-4576-84D2-6504BD1F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528C-3F4E-48B5-B3F2-ED28EFE6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45D7-BDED-4A5F-82D9-D90EFA4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E002-71B0-4DD7-9DD6-894E3E1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074D-1F1F-4384-8C4D-E5147A25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5D14-7AFC-4A39-9265-E61664B3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0473-CCB6-4F5C-94C6-AA64AF0A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E16D-3B23-494A-A5FA-4CEE2135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1170-2D04-412E-A30E-B7A980C1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DFE6E-573D-4008-99B5-104E2432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0DBD-BB99-46A7-8D3F-A7C53343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F094-68FF-45A6-9925-E20D286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EE4E-0EF8-4649-B56A-B766F44C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4F15-D537-4999-B1F3-F3A174C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2C1F-C878-4C55-883E-2411EDEC1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10FE-5B57-4C65-BD50-1AAD8A44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5B1A-A4B4-4CC4-8EBC-E77BAB3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790F-7C86-4D0C-8261-E6DFD4F7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D2C3-EA59-4EA1-85DD-ABDD87DD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66F5-415D-4685-92F4-4C2DA303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F3FA-CCCB-4790-B1BD-9FE1C198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9190-5279-4504-916F-43BC8B83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33DD-27BF-43F1-B865-5EEFC0FFE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A3486-85DD-48F2-8CA8-A8FA36A6E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93ECE-7E3D-4756-B2F4-B59833A5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BE11B-1B0E-49FB-BC66-11C84DE3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E3409-9F6B-4DE8-BEDD-DF0D9AD5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CB0F-85C3-4984-85A9-EE328D5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AC9A-3C8E-4E2D-B008-EAB9E71C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8F186-9354-4F00-B661-CD468181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718C-CF32-4395-A2E7-F0C909AA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D508-F849-43BD-BAC4-D775E1C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9453-3BF5-4526-9B3D-0FF2CCB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4C78-D2DA-4C8B-9174-D5A2936A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6612-6113-4DDD-B4B2-796E4CA4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9039-C30A-4E66-AE94-7DBFAA0F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747A9-2F2C-4FAF-8305-EED12FD3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44DB2-AFC2-46C3-93CB-75A8C469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7172-E074-49C7-8F14-FBDEA06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C3972-2A4C-48CD-B033-F853B7B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0018-B007-4BC5-AE37-8DE37B24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13969-28DF-4355-8C74-AF6E7B105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A56C-BD89-48FD-A66F-BEE678B8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BFD2-08CA-43C1-A820-FC67F70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49CC-92B6-4560-BF03-FB6EAD5F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D404-9B10-419E-AD5C-5ECD6AC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90FB3-7DC4-4782-B906-AA40DC21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133A-9355-4868-A954-FB9CEB4A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5356-78D1-4B8E-8BF9-0DC285908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C793-1D5A-47C4-A52E-0DE840C614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097F-4F8D-4743-A69C-D4FFF1F9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CC96-4527-410E-9734-8BB424E9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874-5FB4-42FE-8E23-DAB16F153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heart failure readmission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73DC2-E499-487C-9D8C-A50FFEC22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416133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Kaida Ning</a:t>
            </a:r>
          </a:p>
        </p:txBody>
      </p:sp>
    </p:spTree>
    <p:extLst>
      <p:ext uri="{BB962C8B-B14F-4D97-AF65-F5344CB8AC3E}">
        <p14:creationId xmlns:p14="http://schemas.microsoft.com/office/powerpoint/2010/main" val="354932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FE9-A351-4901-8D4B-AA14BC3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378A-D735-4B63-8A53-27601622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58264"/>
            <a:ext cx="10515600" cy="5347335"/>
          </a:xfrm>
        </p:spPr>
        <p:txBody>
          <a:bodyPr>
            <a:normAutofit/>
          </a:bodyPr>
          <a:lstStyle/>
          <a:p>
            <a:r>
              <a:rPr lang="en-US" sz="2000" dirty="0"/>
              <a:t>Apply Word2vec embeddings to doctors’ notes and descriptions to map words that are similar close to each other. Each word is represented by a 300-dimension vector (Google Word2vec).</a:t>
            </a:r>
          </a:p>
          <a:p>
            <a:r>
              <a:rPr lang="en-US" sz="2000" dirty="0"/>
              <a:t>Split the samples into training and testing sets.</a:t>
            </a:r>
          </a:p>
          <a:p>
            <a:r>
              <a:rPr lang="en-US" sz="2000" dirty="0"/>
              <a:t>Train a convolutional neural network model with training data.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Assess the performance using testing data.</a:t>
            </a:r>
          </a:p>
          <a:p>
            <a:r>
              <a:rPr lang="en-US" sz="2000" dirty="0"/>
              <a:t>(Python </a:t>
            </a:r>
            <a:r>
              <a:rPr lang="en-US" sz="2000" dirty="0" err="1"/>
              <a:t>Keras</a:t>
            </a:r>
            <a:r>
              <a:rPr lang="en-US" sz="2000" dirty="0"/>
              <a:t> library, refer to </a:t>
            </a:r>
            <a:r>
              <a:rPr lang="en-US" sz="2000" dirty="0" err="1"/>
              <a:t>Kaida’s</a:t>
            </a:r>
            <a:r>
              <a:rPr lang="en-US" sz="2000" dirty="0"/>
              <a:t> file </a:t>
            </a:r>
            <a:r>
              <a:rPr lang="en-US" sz="2000" dirty="0" err="1"/>
              <a:t>NLP_notebook.ipynb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F4DE-BAB4-451B-980E-AABB172F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41" y="2712807"/>
            <a:ext cx="6131418" cy="26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5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51F7-5657-452C-9B06-B02D024F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real world data can be leveraged to reduce the disease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499B-E96D-41A3-B616-D6496E23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people with </a:t>
            </a:r>
            <a:r>
              <a:rPr lang="en-US" b="1" dirty="0"/>
              <a:t>underlying diseases </a:t>
            </a:r>
            <a:r>
              <a:rPr lang="en-US" dirty="0"/>
              <a:t>associated with heart failure (e.g., high blood pressure, diabetes), we can monitor and control the progression of these diseases.</a:t>
            </a:r>
          </a:p>
          <a:p>
            <a:r>
              <a:rPr lang="en-US" dirty="0"/>
              <a:t>We encourage people to develop </a:t>
            </a:r>
            <a:r>
              <a:rPr lang="en-US" b="1" dirty="0"/>
              <a:t>good lifestyle habits </a:t>
            </a:r>
            <a:r>
              <a:rPr lang="en-US" dirty="0"/>
              <a:t>such as adopting good sleep habits, eat nutritious food, and prevent themselves from virus infection by wearing face masks, etc. </a:t>
            </a:r>
          </a:p>
          <a:p>
            <a:r>
              <a:rPr lang="en-US" dirty="0"/>
              <a:t>Record and analyze data for patients’ daily behavior and </a:t>
            </a:r>
            <a:r>
              <a:rPr lang="en-US" b="1" dirty="0"/>
              <a:t>identify potential risk factors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11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5602-BEF0-4885-9B7E-3F178D63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5CFC-BF44-4E3B-948C-BC1D56ED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Heart failure is a chronic condition in which the heart doesn't pump blood as well as it should. More than 200,000 US cases per year.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Symptoms</a:t>
            </a:r>
          </a:p>
          <a:p>
            <a:r>
              <a:rPr lang="en-US" sz="2000" dirty="0"/>
              <a:t>Shortness of breath (dyspnea) when you exert yourself or when you lie down</a:t>
            </a:r>
          </a:p>
          <a:p>
            <a:r>
              <a:rPr lang="en-US" sz="2000" dirty="0"/>
              <a:t>Fatigue and weakness</a:t>
            </a:r>
          </a:p>
          <a:p>
            <a:r>
              <a:rPr lang="en-US" sz="2000" dirty="0"/>
              <a:t>Swelling (edema) in your legs, ankles and feet</a:t>
            </a:r>
          </a:p>
          <a:p>
            <a:r>
              <a:rPr lang="en-US" sz="2000" dirty="0"/>
              <a:t>Chest pain if your heart failure is caused by a heart attack</a:t>
            </a:r>
          </a:p>
          <a:p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0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541-A7B8-4C07-97B3-2E5BC296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risk factors for heart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D786-DD05-43AC-B983-AE8FDFA1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High blood pressure.</a:t>
            </a:r>
            <a:r>
              <a:rPr lang="en-US" dirty="0"/>
              <a:t> Your heart works harder than it has to if your blood pressure is high.</a:t>
            </a:r>
          </a:p>
          <a:p>
            <a:r>
              <a:rPr lang="en-US" b="1" dirty="0"/>
              <a:t>Coronary artery disease.</a:t>
            </a:r>
            <a:r>
              <a:rPr lang="en-US" dirty="0"/>
              <a:t> Narrowed arteries may limit your heart's supply of oxygen-rich blood, resulting in weakened heart muscle.</a:t>
            </a:r>
          </a:p>
          <a:p>
            <a:r>
              <a:rPr lang="en-US" b="1" dirty="0"/>
              <a:t>Heart attack.</a:t>
            </a:r>
            <a:r>
              <a:rPr lang="en-US" dirty="0"/>
              <a:t> A heart attack is a form of coronary disease that occurs suddenly. Damage to your heart muscle from a heart attack may mean your heart can no longer pump as well as it should.</a:t>
            </a:r>
          </a:p>
          <a:p>
            <a:r>
              <a:rPr lang="en-US" b="1" dirty="0"/>
              <a:t>Diabetes.</a:t>
            </a:r>
            <a:r>
              <a:rPr lang="en-US" dirty="0"/>
              <a:t> Having diabetes increases your risk of high blood pressure and coronary artery disease.</a:t>
            </a:r>
          </a:p>
          <a:p>
            <a:r>
              <a:rPr lang="en-US" b="1" dirty="0"/>
              <a:t>Viruses.</a:t>
            </a:r>
            <a:r>
              <a:rPr lang="en-US" dirty="0"/>
              <a:t> A viral infection may have damaged your heart muscle.</a:t>
            </a:r>
          </a:p>
          <a:p>
            <a:r>
              <a:rPr lang="en-US" b="1" dirty="0"/>
              <a:t>Alcohol use.</a:t>
            </a:r>
            <a:r>
              <a:rPr lang="en-US" dirty="0"/>
              <a:t> Drinking too much alcohol can weaken heart muscle and lead to heart failure.</a:t>
            </a:r>
          </a:p>
          <a:p>
            <a:r>
              <a:rPr lang="en-US" b="1" dirty="0"/>
              <a:t>Tobacco use.</a:t>
            </a:r>
            <a:r>
              <a:rPr lang="en-US" dirty="0"/>
              <a:t> Using tobacco can increase your risk of heart failure.</a:t>
            </a:r>
          </a:p>
          <a:p>
            <a:r>
              <a:rPr lang="en-US" b="1" dirty="0"/>
              <a:t>Obesity.</a:t>
            </a:r>
            <a:r>
              <a:rPr lang="en-US" dirty="0"/>
              <a:t> People who are obese have a higher risk of developing heart failure.</a:t>
            </a:r>
          </a:p>
          <a:p>
            <a:r>
              <a:rPr lang="en-US" b="1" dirty="0"/>
              <a:t>Irregular heartbeats.</a:t>
            </a:r>
            <a:r>
              <a:rPr lang="en-US" dirty="0"/>
              <a:t> These abnormal rhythms, especially if they are very frequent and fast, can weaken the heart muscle and cause heart failure.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7E96-4390-4914-B022-E08ACFEE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14" y="365125"/>
            <a:ext cx="9257123" cy="1325563"/>
          </a:xfrm>
        </p:spPr>
        <p:txBody>
          <a:bodyPr>
            <a:noAutofit/>
          </a:bodyPr>
          <a:lstStyle/>
          <a:p>
            <a:r>
              <a:rPr lang="en-US" sz="3600" dirty="0"/>
              <a:t>Use real-world evidence (i.e. EHR data) to develop a risk stratification model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6AEFC0-4E67-4314-B5CA-8712F31AF20A}"/>
              </a:ext>
            </a:extLst>
          </p:cNvPr>
          <p:cNvSpPr/>
          <p:nvPr/>
        </p:nvSpPr>
        <p:spPr>
          <a:xfrm>
            <a:off x="3484775" y="3060712"/>
            <a:ext cx="5093617" cy="943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Collect demographic information, doctors’ notes, and information for factors associated with heart failure.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77D19D-61B4-49AD-8034-3AC23C58B46C}"/>
              </a:ext>
            </a:extLst>
          </p:cNvPr>
          <p:cNvSpPr/>
          <p:nvPr/>
        </p:nvSpPr>
        <p:spPr>
          <a:xfrm>
            <a:off x="4743842" y="1457385"/>
            <a:ext cx="2575482" cy="7356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Recruit study subjects.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114B8-39D8-4D86-931C-C24D50E270B8}"/>
              </a:ext>
            </a:extLst>
          </p:cNvPr>
          <p:cNvSpPr/>
          <p:nvPr/>
        </p:nvSpPr>
        <p:spPr>
          <a:xfrm>
            <a:off x="3656025" y="4705274"/>
            <a:ext cx="4776247" cy="708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Follow up </a:t>
            </a:r>
            <a:r>
              <a:rPr lang="en-US" dirty="0">
                <a:solidFill>
                  <a:schemeClr val="tx1"/>
                </a:solidFill>
              </a:rPr>
              <a:t>and monitor hospitalization due to heart failure.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D3AA05-A796-43A8-B6D2-DB76B1532A27}"/>
              </a:ext>
            </a:extLst>
          </p:cNvPr>
          <p:cNvSpPr/>
          <p:nvPr/>
        </p:nvSpPr>
        <p:spPr>
          <a:xfrm>
            <a:off x="3358298" y="6141079"/>
            <a:ext cx="5531964" cy="455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Train a statistical model </a:t>
            </a:r>
            <a:r>
              <a:rPr lang="en-US" dirty="0">
                <a:solidFill>
                  <a:schemeClr val="tx1"/>
                </a:solidFill>
              </a:rPr>
              <a:t>to predict risk of readmission.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293E5A-AD3F-401C-BA2D-5AEBCB0046E3}"/>
              </a:ext>
            </a:extLst>
          </p:cNvPr>
          <p:cNvSpPr/>
          <p:nvPr/>
        </p:nvSpPr>
        <p:spPr>
          <a:xfrm>
            <a:off x="5874467" y="2378437"/>
            <a:ext cx="339365" cy="63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AE6C62-6E92-47CE-89E2-66F31B47E5CE}"/>
              </a:ext>
            </a:extLst>
          </p:cNvPr>
          <p:cNvSpPr/>
          <p:nvPr/>
        </p:nvSpPr>
        <p:spPr>
          <a:xfrm>
            <a:off x="5874467" y="4050429"/>
            <a:ext cx="339365" cy="63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88561F8-357C-4427-9F83-F3E1743D04CE}"/>
              </a:ext>
            </a:extLst>
          </p:cNvPr>
          <p:cNvSpPr/>
          <p:nvPr/>
        </p:nvSpPr>
        <p:spPr>
          <a:xfrm>
            <a:off x="5874468" y="5451208"/>
            <a:ext cx="339365" cy="63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684A-7CB9-43C7-BAE1-76F6BBF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statistical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D6D5-8BE7-4957-80FA-AAD66F54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Models we can use: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Survival analyses (Cox proportional hazard 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training and validation:</a:t>
            </a:r>
          </a:p>
          <a:p>
            <a:r>
              <a:rPr lang="en-US" dirty="0"/>
              <a:t>Use 80% data to train the model</a:t>
            </a:r>
          </a:p>
          <a:p>
            <a:r>
              <a:rPr lang="en-US" dirty="0"/>
              <a:t>Use 20% of the data to validate the model</a:t>
            </a:r>
          </a:p>
        </p:txBody>
      </p:sp>
    </p:spTree>
    <p:extLst>
      <p:ext uri="{BB962C8B-B14F-4D97-AF65-F5344CB8AC3E}">
        <p14:creationId xmlns:p14="http://schemas.microsoft.com/office/powerpoint/2010/main" val="418565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E465-E16F-4472-A534-51E4CD5B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4" y="233150"/>
            <a:ext cx="840949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Electronic health records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88F9-DB23-44FB-87F1-8140B479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2" y="2526383"/>
            <a:ext cx="4714188" cy="369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collected doctors’ notes and descriptions for 104 patients. </a:t>
            </a:r>
          </a:p>
          <a:p>
            <a:pPr marL="0" indent="0">
              <a:buNone/>
            </a:pPr>
            <a:r>
              <a:rPr lang="en-US" sz="2400" dirty="0"/>
              <a:t>33,913 words total, with a vocabulary size of 3,386.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417903-10C3-41FC-A84F-1EC774F2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27" y="418880"/>
            <a:ext cx="6385090" cy="62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1C029-2D28-4F83-949A-455717C6CA1D}"/>
              </a:ext>
            </a:extLst>
          </p:cNvPr>
          <p:cNvSpPr txBox="1"/>
          <p:nvPr/>
        </p:nvSpPr>
        <p:spPr>
          <a:xfrm>
            <a:off x="333552" y="4562747"/>
            <a:ext cx="50636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to extract useful information from the text?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Do we have labels?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8B61-26A8-45D7-A2E3-7722E679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health records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43824-A260-4A02-837F-07554AAA0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74" y="3264054"/>
            <a:ext cx="9871194" cy="266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17303-F868-4A1F-A70A-E7EE1CB5D4B9}"/>
              </a:ext>
            </a:extLst>
          </p:cNvPr>
          <p:cNvSpPr txBox="1"/>
          <p:nvPr/>
        </p:nvSpPr>
        <p:spPr>
          <a:xfrm>
            <a:off x="1042264" y="1572954"/>
            <a:ext cx="8683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assume that </a:t>
            </a:r>
            <a:r>
              <a:rPr lang="en-US" sz="2800" b="1" dirty="0"/>
              <a:t>readmission data is available </a:t>
            </a:r>
            <a:r>
              <a:rPr lang="en-US" sz="2800" dirty="0"/>
              <a:t>through follow up and carried out statistical models to classify readmission vs. non-readmission.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73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FB23-0F61-431F-9BCA-643F28CF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1F2D-63BE-4B18-96FB-0074C055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2205"/>
            <a:ext cx="54966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Apply bag of words representation to doctors’ notes and </a:t>
            </a:r>
            <a:r>
              <a:rPr lang="en-US" sz="3600"/>
              <a:t>descriptions (</a:t>
            </a:r>
            <a:r>
              <a:rPr lang="en-US" sz="2000"/>
              <a:t>embeds </a:t>
            </a:r>
            <a:r>
              <a:rPr lang="en-US" sz="2000" dirty="0"/>
              <a:t>each sentence as a list of 0s, with a 1 at each index corresponding to a word presents in the sentence</a:t>
            </a:r>
            <a:r>
              <a:rPr lang="en-US" sz="3600" dirty="0"/>
              <a:t>).</a:t>
            </a:r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707AED-B583-4B94-9993-24A3EE17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8" y="1327698"/>
            <a:ext cx="5018987" cy="47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284CD-BEBF-4342-8FF2-851BE41C1D41}"/>
              </a:ext>
            </a:extLst>
          </p:cNvPr>
          <p:cNvSpPr txBox="1"/>
          <p:nvPr/>
        </p:nvSpPr>
        <p:spPr>
          <a:xfrm>
            <a:off x="6674178" y="6208384"/>
            <a:ext cx="55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Principal component analyses of the embeddings</a:t>
            </a:r>
          </a:p>
        </p:txBody>
      </p:sp>
    </p:spTree>
    <p:extLst>
      <p:ext uri="{BB962C8B-B14F-4D97-AF65-F5344CB8AC3E}">
        <p14:creationId xmlns:p14="http://schemas.microsoft.com/office/powerpoint/2010/main" val="202493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B6D93C-90DB-4559-A5AC-5B51A98A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5EA17C6-6427-42EA-A85E-08116472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99" y="3016251"/>
            <a:ext cx="4019749" cy="404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46C01B-22C6-4C09-B9A8-0D8241558D8D}"/>
              </a:ext>
            </a:extLst>
          </p:cNvPr>
          <p:cNvSpPr/>
          <p:nvPr/>
        </p:nvSpPr>
        <p:spPr>
          <a:xfrm>
            <a:off x="1219061" y="1690688"/>
            <a:ext cx="97538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Split the samples into training and testing 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 a logistic regression model with training data, where predictors are the 0/1 coded notes and descriptions.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Assess the performance using testing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(Python </a:t>
            </a:r>
            <a:r>
              <a:rPr lang="en-US" sz="2800" dirty="0" err="1"/>
              <a:t>Sklearn</a:t>
            </a:r>
            <a:r>
              <a:rPr lang="en-US" sz="2800" dirty="0"/>
              <a:t> library, refer to </a:t>
            </a:r>
            <a:r>
              <a:rPr lang="en-US" sz="2800" dirty="0" err="1"/>
              <a:t>Kaida’s</a:t>
            </a:r>
            <a:r>
              <a:rPr lang="en-US" sz="2800" dirty="0"/>
              <a:t> file </a:t>
            </a:r>
            <a:r>
              <a:rPr lang="en-US" sz="2800" dirty="0" err="1"/>
              <a:t>NLP_notebook.ipynb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360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791</Words>
  <Application>Microsoft Office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heart failure readmission risk</vt:lpstr>
      <vt:lpstr>Heart failure</vt:lpstr>
      <vt:lpstr>Known risk factors for heart failure</vt:lpstr>
      <vt:lpstr>Use real-world evidence (i.e. EHR data) to develop a risk stratification model </vt:lpstr>
      <vt:lpstr>Training statistical models</vt:lpstr>
      <vt:lpstr>Electronic health records data</vt:lpstr>
      <vt:lpstr>Electronic health records data</vt:lpstr>
      <vt:lpstr>Logistic regression model</vt:lpstr>
      <vt:lpstr>Logistic regression model</vt:lpstr>
      <vt:lpstr>Neural network model</vt:lpstr>
      <vt:lpstr>Other ways real world data can be leveraged to reduce the disease burden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kaida.ning@gmail.com</dc:creator>
  <cp:lastModifiedBy>kaida.ning@gmail.com</cp:lastModifiedBy>
  <cp:revision>117</cp:revision>
  <dcterms:created xsi:type="dcterms:W3CDTF">2020-10-27T06:23:06Z</dcterms:created>
  <dcterms:modified xsi:type="dcterms:W3CDTF">2020-10-30T00:46:45Z</dcterms:modified>
</cp:coreProperties>
</file>