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C44"/>
    <a:srgbClr val="E8B88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8F61D-9068-46EF-A5C7-03277B298F3A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5035B-4429-4EF0-9B00-66534D41F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9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81BBD-C394-4D76-BEFC-25BDAA2613C3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47" y="3098801"/>
            <a:ext cx="911506" cy="914400"/>
          </a:xfrm>
          <a:prstGeom prst="rect">
            <a:avLst/>
          </a:prstGeom>
        </p:spPr>
      </p:pic>
      <p:cxnSp>
        <p:nvCxnSpPr>
          <p:cNvPr id="14" name="Straight Connector 13"/>
          <p:cNvCxnSpPr>
            <a:stCxn id="7" idx="3"/>
          </p:cNvCxnSpPr>
          <p:nvPr userDrawn="1"/>
        </p:nvCxnSpPr>
        <p:spPr>
          <a:xfrm>
            <a:off x="1979753" y="3556001"/>
            <a:ext cx="10470865" cy="0"/>
          </a:xfrm>
          <a:prstGeom prst="line">
            <a:avLst/>
          </a:prstGeom>
          <a:ln>
            <a:solidFill>
              <a:srgbClr val="EC6C44">
                <a:alpha val="50196"/>
              </a:srgb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8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0219"/>
            <a:ext cx="10515600" cy="4636744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F7A5-E153-4D8D-9B5A-59D82BB18329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03EE89-04AB-2C4D-BFA4-88195270D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07" y="365228"/>
            <a:ext cx="9445793" cy="708301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E9933D-EFA8-B944-9B14-F7AF38FA3B8B}"/>
              </a:ext>
            </a:extLst>
          </p:cNvPr>
          <p:cNvCxnSpPr>
            <a:cxnSpLocks/>
          </p:cNvCxnSpPr>
          <p:nvPr userDrawn="1"/>
        </p:nvCxnSpPr>
        <p:spPr>
          <a:xfrm>
            <a:off x="721487" y="1163223"/>
            <a:ext cx="114896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8575D-D2FD-D14D-A2B3-418ABD4FF600}"/>
              </a:ext>
            </a:extLst>
          </p:cNvPr>
          <p:cNvGrpSpPr/>
          <p:nvPr userDrawn="1"/>
        </p:nvGrpSpPr>
        <p:grpSpPr>
          <a:xfrm>
            <a:off x="569841" y="248823"/>
            <a:ext cx="1275185" cy="914400"/>
            <a:chOff x="569841" y="248823"/>
            <a:chExt cx="1275185" cy="914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158C7E-1174-E947-AA52-A4CBFB557E90}"/>
                </a:ext>
              </a:extLst>
            </p:cNvPr>
            <p:cNvCxnSpPr/>
            <p:nvPr userDrawn="1"/>
          </p:nvCxnSpPr>
          <p:spPr>
            <a:xfrm>
              <a:off x="742120" y="497749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18DDBCF-9F84-224B-9C5A-8FDE88F9177B}"/>
                </a:ext>
              </a:extLst>
            </p:cNvPr>
            <p:cNvCxnSpPr/>
            <p:nvPr userDrawn="1"/>
          </p:nvCxnSpPr>
          <p:spPr>
            <a:xfrm>
              <a:off x="569841" y="696532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45CE21-6B1D-184A-8BDC-1CAAFB118015}"/>
                </a:ext>
              </a:extLst>
            </p:cNvPr>
            <p:cNvCxnSpPr/>
            <p:nvPr userDrawn="1"/>
          </p:nvCxnSpPr>
          <p:spPr>
            <a:xfrm>
              <a:off x="781876" y="895315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99D34E-88C9-3546-A32B-C824B76DFEB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0" y="248823"/>
              <a:ext cx="91150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49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9F1C-B062-40E3-B39E-75129F7285AE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1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130"/>
            <a:ext cx="10515600" cy="474583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47DC-9215-4899-9885-CA8CC198141E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46E627-E890-CE44-9B2B-672D52F962E1}"/>
              </a:ext>
            </a:extLst>
          </p:cNvPr>
          <p:cNvCxnSpPr>
            <a:cxnSpLocks/>
          </p:cNvCxnSpPr>
          <p:nvPr userDrawn="1"/>
        </p:nvCxnSpPr>
        <p:spPr>
          <a:xfrm>
            <a:off x="11559178" y="851795"/>
            <a:ext cx="0" cy="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11095C9-64E6-AF45-9368-1C8C911E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07" y="365228"/>
            <a:ext cx="9445793" cy="708301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DDA35A-D663-3246-99D6-134A2CBB90BA}"/>
              </a:ext>
            </a:extLst>
          </p:cNvPr>
          <p:cNvCxnSpPr>
            <a:cxnSpLocks/>
          </p:cNvCxnSpPr>
          <p:nvPr userDrawn="1"/>
        </p:nvCxnSpPr>
        <p:spPr>
          <a:xfrm>
            <a:off x="721487" y="1163223"/>
            <a:ext cx="11489634" cy="0"/>
          </a:xfrm>
          <a:prstGeom prst="line">
            <a:avLst/>
          </a:prstGeom>
          <a:ln w="19050">
            <a:solidFill>
              <a:srgbClr val="E8B887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CDB13A-8968-0C44-8571-A259C7C7D472}"/>
              </a:ext>
            </a:extLst>
          </p:cNvPr>
          <p:cNvGrpSpPr/>
          <p:nvPr userDrawn="1"/>
        </p:nvGrpSpPr>
        <p:grpSpPr>
          <a:xfrm>
            <a:off x="569841" y="248823"/>
            <a:ext cx="1275185" cy="914400"/>
            <a:chOff x="569841" y="248823"/>
            <a:chExt cx="1275185" cy="9144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B0AB342-0978-EA4B-8012-919B021DED9C}"/>
                </a:ext>
              </a:extLst>
            </p:cNvPr>
            <p:cNvCxnSpPr/>
            <p:nvPr userDrawn="1"/>
          </p:nvCxnSpPr>
          <p:spPr>
            <a:xfrm>
              <a:off x="742120" y="497749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78F7889-D295-0746-A66E-87998BE868EC}"/>
                </a:ext>
              </a:extLst>
            </p:cNvPr>
            <p:cNvCxnSpPr/>
            <p:nvPr userDrawn="1"/>
          </p:nvCxnSpPr>
          <p:spPr>
            <a:xfrm>
              <a:off x="569841" y="696532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5037F9-5104-FB49-A828-46B052BB828A}"/>
                </a:ext>
              </a:extLst>
            </p:cNvPr>
            <p:cNvCxnSpPr/>
            <p:nvPr userDrawn="1"/>
          </p:nvCxnSpPr>
          <p:spPr>
            <a:xfrm>
              <a:off x="781876" y="895315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A67851F-78CE-CC4A-B8FF-65F01FA32B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0" y="248823"/>
              <a:ext cx="91150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472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9186-6E3E-4A17-BA81-77825F10BF41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71094"/>
            <a:ext cx="5181600" cy="470586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71094"/>
            <a:ext cx="5181600" cy="4705869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FF47-6D92-4C8A-B3EF-50C1707506BA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31A0BF-A390-A74F-A0E5-165BC0E99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07" y="365228"/>
            <a:ext cx="9445793" cy="708301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11A44D-B5B7-0C4F-B436-BCBA5A7DD781}"/>
              </a:ext>
            </a:extLst>
          </p:cNvPr>
          <p:cNvCxnSpPr>
            <a:cxnSpLocks/>
          </p:cNvCxnSpPr>
          <p:nvPr userDrawn="1"/>
        </p:nvCxnSpPr>
        <p:spPr>
          <a:xfrm>
            <a:off x="721487" y="1163223"/>
            <a:ext cx="114896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F4C665-EBC2-D043-9E69-0BCBD0773F95}"/>
              </a:ext>
            </a:extLst>
          </p:cNvPr>
          <p:cNvGrpSpPr/>
          <p:nvPr userDrawn="1"/>
        </p:nvGrpSpPr>
        <p:grpSpPr>
          <a:xfrm>
            <a:off x="569841" y="248823"/>
            <a:ext cx="1275185" cy="914400"/>
            <a:chOff x="569841" y="248823"/>
            <a:chExt cx="1275185" cy="9144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7A471B-70E2-4643-A3F3-A457B8D86367}"/>
                </a:ext>
              </a:extLst>
            </p:cNvPr>
            <p:cNvCxnSpPr/>
            <p:nvPr userDrawn="1"/>
          </p:nvCxnSpPr>
          <p:spPr>
            <a:xfrm>
              <a:off x="742120" y="497749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22CBC3-3560-B74D-A212-C29060B8A462}"/>
                </a:ext>
              </a:extLst>
            </p:cNvPr>
            <p:cNvCxnSpPr/>
            <p:nvPr userDrawn="1"/>
          </p:nvCxnSpPr>
          <p:spPr>
            <a:xfrm>
              <a:off x="569841" y="696532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2469C1-CF78-3346-8EE1-37FD51CD7861}"/>
                </a:ext>
              </a:extLst>
            </p:cNvPr>
            <p:cNvCxnSpPr/>
            <p:nvPr userDrawn="1"/>
          </p:nvCxnSpPr>
          <p:spPr>
            <a:xfrm>
              <a:off x="781876" y="895315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C447752-0A90-3D4C-906B-EDD31B4BD0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0" y="248823"/>
              <a:ext cx="91150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14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E1276-B88A-48C6-92EE-6D6C35AD8ABA}" type="datetime1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73AEE-4F2A-CE4B-833C-F5591FEC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07" y="365228"/>
            <a:ext cx="9445793" cy="708301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932FFA-7E71-1B46-B6E0-55A6F7D5A40B}"/>
              </a:ext>
            </a:extLst>
          </p:cNvPr>
          <p:cNvCxnSpPr>
            <a:cxnSpLocks/>
          </p:cNvCxnSpPr>
          <p:nvPr userDrawn="1"/>
        </p:nvCxnSpPr>
        <p:spPr>
          <a:xfrm>
            <a:off x="721487" y="1163223"/>
            <a:ext cx="114896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F0E91F-940D-854A-AB0F-1B4433F6818C}"/>
              </a:ext>
            </a:extLst>
          </p:cNvPr>
          <p:cNvGrpSpPr/>
          <p:nvPr userDrawn="1"/>
        </p:nvGrpSpPr>
        <p:grpSpPr>
          <a:xfrm>
            <a:off x="569841" y="248823"/>
            <a:ext cx="1275185" cy="914400"/>
            <a:chOff x="569841" y="248823"/>
            <a:chExt cx="1275185" cy="9144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F9A9-09DD-5845-87F6-136B817204F4}"/>
                </a:ext>
              </a:extLst>
            </p:cNvPr>
            <p:cNvCxnSpPr/>
            <p:nvPr userDrawn="1"/>
          </p:nvCxnSpPr>
          <p:spPr>
            <a:xfrm>
              <a:off x="742120" y="497749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777BA1-F8BF-0A40-8245-18DC0EF86423}"/>
                </a:ext>
              </a:extLst>
            </p:cNvPr>
            <p:cNvCxnSpPr/>
            <p:nvPr userDrawn="1"/>
          </p:nvCxnSpPr>
          <p:spPr>
            <a:xfrm>
              <a:off x="569841" y="696532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233D8A-B4CB-3746-AFAA-3EE79F60E22E}"/>
                </a:ext>
              </a:extLst>
            </p:cNvPr>
            <p:cNvCxnSpPr/>
            <p:nvPr userDrawn="1"/>
          </p:nvCxnSpPr>
          <p:spPr>
            <a:xfrm>
              <a:off x="781876" y="895315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8DFB41-71E3-6340-9CFF-2540D976D6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0" y="248823"/>
              <a:ext cx="91150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76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068A-8B31-42D5-BC27-DE6DC3541BFC}" type="datetime1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77AFEC-6B77-1444-8135-2AD251A4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007" y="365228"/>
            <a:ext cx="9445793" cy="708301"/>
          </a:xfrm>
        </p:spPr>
        <p:txBody>
          <a:bodyPr/>
          <a:lstStyle>
            <a:lvl1pPr>
              <a:defRPr>
                <a:solidFill>
                  <a:srgbClr val="EC6C4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F7F676-2D2F-D848-9CA9-948357E0F0AC}"/>
              </a:ext>
            </a:extLst>
          </p:cNvPr>
          <p:cNvCxnSpPr>
            <a:cxnSpLocks/>
          </p:cNvCxnSpPr>
          <p:nvPr userDrawn="1"/>
        </p:nvCxnSpPr>
        <p:spPr>
          <a:xfrm>
            <a:off x="721487" y="1163223"/>
            <a:ext cx="1148963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7AEF61-2824-C64E-9715-92496BCEAFEA}"/>
              </a:ext>
            </a:extLst>
          </p:cNvPr>
          <p:cNvGrpSpPr/>
          <p:nvPr userDrawn="1"/>
        </p:nvGrpSpPr>
        <p:grpSpPr>
          <a:xfrm>
            <a:off x="569841" y="248823"/>
            <a:ext cx="1275185" cy="914400"/>
            <a:chOff x="569841" y="248823"/>
            <a:chExt cx="1275185" cy="9144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7287A0-FE66-A540-A4ED-12F6A3374F2E}"/>
                </a:ext>
              </a:extLst>
            </p:cNvPr>
            <p:cNvCxnSpPr/>
            <p:nvPr userDrawn="1"/>
          </p:nvCxnSpPr>
          <p:spPr>
            <a:xfrm>
              <a:off x="742120" y="497749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8D6624-F286-0641-80D3-9BCB1691A76C}"/>
                </a:ext>
              </a:extLst>
            </p:cNvPr>
            <p:cNvCxnSpPr/>
            <p:nvPr userDrawn="1"/>
          </p:nvCxnSpPr>
          <p:spPr>
            <a:xfrm>
              <a:off x="569841" y="696532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B3AD3CE-4547-C54B-BF6D-DFDE7B9A833F}"/>
                </a:ext>
              </a:extLst>
            </p:cNvPr>
            <p:cNvCxnSpPr/>
            <p:nvPr userDrawn="1"/>
          </p:nvCxnSpPr>
          <p:spPr>
            <a:xfrm>
              <a:off x="781876" y="895315"/>
              <a:ext cx="609600" cy="0"/>
            </a:xfrm>
            <a:prstGeom prst="line">
              <a:avLst/>
            </a:prstGeom>
            <a:ln w="28575">
              <a:solidFill>
                <a:srgbClr val="E8B887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05A174-25AB-1E44-9FA9-6E7A5EF4E8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20" y="248823"/>
              <a:ext cx="911506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402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CCEF-FBC0-42A1-BEE0-C7CAC6A9E9F1}" type="datetime1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007B8-9BE9-40AC-9E6D-AAFB7F03CE82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19A25-110A-4CAB-B4E6-C58B43FE43BA}" type="datetime1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46E94-414A-4AFA-9491-C76FCF9B5F99}" type="datetime1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43C04-6FA3-453A-9F5D-7F9B61591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dwang@must.edu.m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Probability: an introduction to modeling uncertainty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41235" y="4340947"/>
            <a:ext cx="5966691" cy="1655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err="1"/>
              <a:t>Kaidi</a:t>
            </a:r>
            <a:r>
              <a:rPr lang="en-US" dirty="0"/>
              <a:t> Wang</a:t>
            </a:r>
          </a:p>
          <a:p>
            <a:pPr algn="l"/>
            <a:r>
              <a:rPr lang="en-US" dirty="0">
                <a:hlinkClick r:id="rId2"/>
              </a:rPr>
              <a:t>kdwang@must.edu.mo</a:t>
            </a:r>
            <a:endParaRPr lang="en-US" dirty="0"/>
          </a:p>
          <a:p>
            <a:pPr algn="l"/>
            <a:r>
              <a:rPr lang="en-US" dirty="0"/>
              <a:t>Office: O913</a:t>
            </a:r>
          </a:p>
          <a:p>
            <a:pPr algn="l"/>
            <a:r>
              <a:rPr lang="en-US" dirty="0"/>
              <a:t>Office hour: 14:00 – 15:00 on Mon., Tue., Wed., Thu.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B0CE48-A179-B943-862D-AA8EA576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density function: does not directly provide probability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B9554F-C9FA-8840-944E-7A17EF98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849EA9-44B4-7847-B26A-50646861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F538-4CA5-2D48-8CB8-8D36BA2F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485180"/>
            <a:ext cx="7708900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E04B9-BF08-3F43-8186-223D164DB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2820"/>
            <a:ext cx="7708900" cy="101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EB203B-798F-1F4E-AA29-553CCDA4F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7638" y="3429000"/>
            <a:ext cx="2070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86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18B78A-9EA9-0C43-A3C7-C69070D5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  <a:latin typeface="+mj-lt"/>
                <a:cs typeface="+mj-cs"/>
              </a:rPr>
              <a:t>Continuous probability distributions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02D375-5601-0449-A4AB-C7E38C72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/>
                </a:solidFill>
                <a:latin typeface="+mn-lt"/>
                <a:cs typeface="+mn-cs"/>
              </a:rPr>
              <a:t>Triangular distribution is useful when only subjective probability estimates are available.</a:t>
            </a:r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E106371-4E0B-AE49-8664-C3A645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883" y="1782982"/>
            <a:ext cx="5462083" cy="2116558"/>
          </a:xfrm>
          <a:prstGeom prst="rect">
            <a:avLst/>
          </a:prstGeom>
        </p:spPr>
      </p:pic>
      <p:grpSp>
        <p:nvGrpSpPr>
          <p:cNvPr id="26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02F134-047F-B54D-99A8-795789A3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367887"/>
            <a:ext cx="6253212" cy="146950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134FDF-C8B9-8444-BB35-7799C8B9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1832D-E778-3542-B525-A8440ED8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Continuous probability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7B064-8B27-534C-AEC0-BFAE0DB2868F}"/>
              </a:ext>
            </a:extLst>
          </p:cNvPr>
          <p:cNvSpPr txBox="1"/>
          <p:nvPr/>
        </p:nvSpPr>
        <p:spPr>
          <a:xfrm>
            <a:off x="643469" y="1782981"/>
            <a:ext cx="492020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Mean (location), standard deviation (shape)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Highest point is at the mean, median and mode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Symmetric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Tails extend to infinity and never touch the horizontal axis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Larger standard deviation results in wider, flatter curves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Total area under the curve is 1</a:t>
            </a:r>
          </a:p>
          <a:p>
            <a:pPr marL="5715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68.3%, 95.4%, and 99.7% of values are within -+ one std.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A920A3-B9E1-B34C-A2C9-DA8AC63CE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619"/>
          <a:stretch/>
        </p:blipFill>
        <p:spPr>
          <a:xfrm>
            <a:off x="5879793" y="1779204"/>
            <a:ext cx="5558669" cy="241301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0F82E-BC8A-8648-B87D-956ABAC5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B43C04-6FA3-453A-9F5D-7F9B61591D0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E1795-82C0-E643-8580-6A4AA9184EB5}"/>
              </a:ext>
            </a:extLst>
          </p:cNvPr>
          <p:cNvSpPr txBox="1"/>
          <p:nvPr/>
        </p:nvSpPr>
        <p:spPr>
          <a:xfrm>
            <a:off x="6628329" y="4816699"/>
            <a:ext cx="399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-&gt; NORM.DIST    NORM.INV</a:t>
            </a:r>
          </a:p>
        </p:txBody>
      </p:sp>
    </p:spTree>
    <p:extLst>
      <p:ext uri="{BB962C8B-B14F-4D97-AF65-F5344CB8AC3E}">
        <p14:creationId xmlns:p14="http://schemas.microsoft.com/office/powerpoint/2010/main" val="141326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7EEE5B-0E4B-A54B-A2E7-06D59C982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probability distribution may be used for random variables such as the time between patient arrival, the distance between major defects in a highway, etc.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899274-6771-5B43-B24F-91FCE96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8733C6-91ED-A145-AF5A-0DC064F5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391D7-A703-B749-B6FE-FAB174C8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16" y="2819796"/>
            <a:ext cx="5295900" cy="1968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28635F-8338-444C-8215-5F1AD257867D}"/>
              </a:ext>
            </a:extLst>
          </p:cNvPr>
          <p:cNvSpPr/>
          <p:nvPr/>
        </p:nvSpPr>
        <p:spPr>
          <a:xfrm>
            <a:off x="5344732" y="3284113"/>
            <a:ext cx="940158" cy="3992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B52D5-9715-8B4C-B5E8-2429194BF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571" y="2996893"/>
            <a:ext cx="5295900" cy="78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C1BFDF-D2AA-EF4C-9896-74EFB483BB6B}"/>
              </a:ext>
            </a:extLst>
          </p:cNvPr>
          <p:cNvSpPr txBox="1"/>
          <p:nvPr/>
        </p:nvSpPr>
        <p:spPr>
          <a:xfrm>
            <a:off x="2126751" y="5250094"/>
            <a:ext cx="261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-&gt; EXPON.DIST</a:t>
            </a:r>
          </a:p>
        </p:txBody>
      </p:sp>
    </p:spTree>
    <p:extLst>
      <p:ext uri="{BB962C8B-B14F-4D97-AF65-F5344CB8AC3E}">
        <p14:creationId xmlns:p14="http://schemas.microsoft.com/office/powerpoint/2010/main" val="33924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89C167-38B0-D941-894D-56342250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experiment</a:t>
            </a:r>
          </a:p>
          <a:p>
            <a:r>
              <a:rPr lang="en-US" dirty="0"/>
              <a:t>Sample space</a:t>
            </a:r>
          </a:p>
          <a:p>
            <a:r>
              <a:rPr lang="en-US" dirty="0"/>
              <a:t>Event</a:t>
            </a:r>
          </a:p>
          <a:p>
            <a:r>
              <a:rPr lang="en-US" dirty="0"/>
              <a:t>Probability of an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88C5-8FBB-7B4B-91B3-11C30854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75F38D-A2E8-B348-AB55-D2562CA6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21114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D8F87F-CF14-7848-97B5-E0FDC5DD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Complement of A</a:t>
            </a:r>
          </a:p>
          <a:p>
            <a:r>
              <a:rPr lang="en-US" dirty="0"/>
              <a:t>Venn diagram</a:t>
            </a:r>
          </a:p>
          <a:p>
            <a:r>
              <a:rPr lang="en-US" dirty="0"/>
              <a:t>Union of A and B</a:t>
            </a:r>
          </a:p>
          <a:p>
            <a:r>
              <a:rPr lang="en-US" dirty="0"/>
              <a:t>Intersection of A and B</a:t>
            </a:r>
          </a:p>
          <a:p>
            <a:r>
              <a:rPr lang="en-US" dirty="0"/>
              <a:t>Addition law</a:t>
            </a:r>
          </a:p>
          <a:p>
            <a:r>
              <a:rPr lang="en-US" dirty="0"/>
              <a:t>Mutually exclusive events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A025D-56AB-F84E-B895-F3EC6315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447158-D5AD-7F44-A08A-A26FE978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relationships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33647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D23C8B-A0D1-964B-BABF-5FA749E9B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  <a:p>
            <a:r>
              <a:rPr lang="en-US" dirty="0"/>
              <a:t>Joint probability</a:t>
            </a:r>
          </a:p>
          <a:p>
            <a:r>
              <a:rPr lang="en-US" dirty="0"/>
              <a:t>Marginal probability</a:t>
            </a:r>
          </a:p>
          <a:p>
            <a:r>
              <a:rPr lang="en-US" dirty="0"/>
              <a:t>Independent event</a:t>
            </a:r>
          </a:p>
          <a:p>
            <a:r>
              <a:rPr lang="en-US" dirty="0"/>
              <a:t>Multiplication law</a:t>
            </a:r>
          </a:p>
          <a:p>
            <a:r>
              <a:rPr lang="en-US" dirty="0" err="1"/>
              <a:t>Baye’s</a:t>
            </a:r>
            <a:r>
              <a:rPr lang="en-US" dirty="0"/>
              <a:t> theorem</a:t>
            </a:r>
          </a:p>
          <a:p>
            <a:r>
              <a:rPr lang="en-US" dirty="0"/>
              <a:t>Prior probability</a:t>
            </a:r>
          </a:p>
          <a:p>
            <a:r>
              <a:rPr lang="en-US" dirty="0"/>
              <a:t>Posterior probability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607573-EADA-8548-9164-48C2D507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5D739-B31C-DD41-8D0E-3B3B9526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82004-35CE-2E4C-AED9-83D9D1B6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289" y="4437857"/>
            <a:ext cx="6019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48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2E54C8-97A5-6044-B631-14EF33E9D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random variables</a:t>
            </a:r>
          </a:p>
          <a:p>
            <a:r>
              <a:rPr lang="en-US" dirty="0"/>
              <a:t>Continuous random variables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BE3C3-8287-9441-92FF-40BEAD36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DCAB61-CB64-9649-B2CD-B59AA194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86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80CD38-9F10-8F41-9820-7BF5C3ED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  <a:p>
            <a:r>
              <a:rPr lang="en-US" dirty="0"/>
              <a:t>Probability mass function – discrete variable</a:t>
            </a:r>
          </a:p>
          <a:p>
            <a:r>
              <a:rPr lang="en-US" dirty="0"/>
              <a:t>Empirical probability distribution – distribution generated from observations</a:t>
            </a:r>
          </a:p>
          <a:p>
            <a:r>
              <a:rPr lang="en-US" dirty="0"/>
              <a:t>Custom discrete probability distribution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F21A7-79E4-2A42-BE6A-26178E0D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A8CC03-1492-FE4C-ADD6-C9EF576B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FB4C9-D202-7347-B96F-6A0AED65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781" y="4342607"/>
            <a:ext cx="2578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B0632-995F-F34C-9E42-627E08ADD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30" y="1671302"/>
            <a:ext cx="7708900" cy="78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E341A-7352-C14A-85ED-2412E9E2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C59828-00F0-4D4D-9E90-982385EA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value and variance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E6147-956D-554E-86E2-D6F719A6B7A0}"/>
              </a:ext>
            </a:extLst>
          </p:cNvPr>
          <p:cNvSpPr txBox="1"/>
          <p:nvPr/>
        </p:nvSpPr>
        <p:spPr>
          <a:xfrm>
            <a:off x="9143998" y="1880336"/>
            <a:ext cx="255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- &gt; SUMPRODUCT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F68658-4134-F743-B985-4BC2CF80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30" y="3657690"/>
            <a:ext cx="77089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84C0E-C50B-2041-BDD7-C7FF67ED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299" y="1594029"/>
            <a:ext cx="7708900" cy="787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64AEE-DCAD-234E-B021-35725068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055DC-A65D-234A-9E2A-1E356BFA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probability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E772-7382-2643-AFD5-8A168D00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99" y="2679522"/>
            <a:ext cx="7708900" cy="359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3A19C8-8AEB-2E40-86FC-F6ED47A2D479}"/>
              </a:ext>
            </a:extLst>
          </p:cNvPr>
          <p:cNvSpPr txBox="1"/>
          <p:nvPr/>
        </p:nvSpPr>
        <p:spPr>
          <a:xfrm>
            <a:off x="9138634" y="3999558"/>
            <a:ext cx="22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- &gt; BINOM.DIST</a:t>
            </a:r>
          </a:p>
        </p:txBody>
      </p:sp>
    </p:spTree>
    <p:extLst>
      <p:ext uri="{BB962C8B-B14F-4D97-AF65-F5344CB8AC3E}">
        <p14:creationId xmlns:p14="http://schemas.microsoft.com/office/powerpoint/2010/main" val="360115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64AEE-DCAD-234E-B021-35725068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43C04-6FA3-453A-9F5D-7F9B61591D06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5055DC-A65D-234A-9E2A-1E356BFA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Discrete probability distribution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A19C8-8AEB-2E40-86FC-F6ED47A2D479}"/>
              </a:ext>
            </a:extLst>
          </p:cNvPr>
          <p:cNvSpPr txBox="1"/>
          <p:nvPr/>
        </p:nvSpPr>
        <p:spPr>
          <a:xfrm>
            <a:off x="9172061" y="1947760"/>
            <a:ext cx="254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- &gt; POISSON.DIST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11146-D4B0-8048-B4E5-EDA95E7C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824" y="1387193"/>
            <a:ext cx="7708900" cy="229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5E21CE-121D-E548-A554-73825200AD3B}"/>
              </a:ext>
            </a:extLst>
          </p:cNvPr>
          <p:cNvSpPr txBox="1"/>
          <p:nvPr/>
        </p:nvSpPr>
        <p:spPr>
          <a:xfrm>
            <a:off x="1128824" y="3767444"/>
            <a:ext cx="96487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properties of applicable scenarios:</a:t>
            </a:r>
          </a:p>
          <a:p>
            <a:pPr marL="342900" indent="-342900"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EC6C44"/>
                </a:solidFill>
              </a:rPr>
              <a:t>probability</a:t>
            </a:r>
            <a:r>
              <a:rPr lang="en-US" dirty="0"/>
              <a:t> of an occurrence is the </a:t>
            </a:r>
            <a:r>
              <a:rPr lang="en-US" dirty="0">
                <a:solidFill>
                  <a:srgbClr val="EC6C44"/>
                </a:solidFill>
              </a:rPr>
              <a:t>same</a:t>
            </a:r>
            <a:r>
              <a:rPr lang="en-US" dirty="0"/>
              <a:t> for any two intervals of equal length;</a:t>
            </a:r>
          </a:p>
          <a:p>
            <a:pPr marL="342900" indent="-342900">
              <a:buAutoNum type="arabicPeriod"/>
            </a:pPr>
            <a:r>
              <a:rPr lang="en-US" dirty="0"/>
              <a:t>The occurrence or nonoccurrence in any interval is </a:t>
            </a:r>
            <a:r>
              <a:rPr lang="en-US" dirty="0">
                <a:solidFill>
                  <a:srgbClr val="EC6C44"/>
                </a:solidFill>
              </a:rPr>
              <a:t>independent</a:t>
            </a:r>
            <a:r>
              <a:rPr lang="en-US" dirty="0"/>
              <a:t> of the occurrence or nonoccurrence in any other interval.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Property of Poisson distribution: the </a:t>
            </a:r>
            <a:r>
              <a:rPr lang="en-US" dirty="0">
                <a:solidFill>
                  <a:srgbClr val="EC6C44"/>
                </a:solidFill>
              </a:rPr>
              <a:t>mean</a:t>
            </a:r>
            <a:r>
              <a:rPr lang="en-US" dirty="0"/>
              <a:t> of the distribution and the </a:t>
            </a:r>
            <a:r>
              <a:rPr lang="en-US" dirty="0">
                <a:solidFill>
                  <a:srgbClr val="EC6C44"/>
                </a:solidFill>
              </a:rPr>
              <a:t>variance</a:t>
            </a:r>
            <a:r>
              <a:rPr lang="en-US" dirty="0"/>
              <a:t> are always </a:t>
            </a:r>
            <a:r>
              <a:rPr lang="en-US" dirty="0">
                <a:solidFill>
                  <a:srgbClr val="EC6C44"/>
                </a:solidFill>
              </a:rPr>
              <a:t>equal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When computing a Poisson probability for a </a:t>
            </a:r>
            <a:r>
              <a:rPr lang="en-US" dirty="0">
                <a:solidFill>
                  <a:srgbClr val="EC6C44"/>
                </a:solidFill>
              </a:rPr>
              <a:t>different</a:t>
            </a:r>
            <a:r>
              <a:rPr lang="en-US" dirty="0"/>
              <a:t> time interval, we must first convert the </a:t>
            </a:r>
            <a:r>
              <a:rPr lang="en-US" dirty="0">
                <a:solidFill>
                  <a:srgbClr val="EC6C44"/>
                </a:solidFill>
              </a:rPr>
              <a:t>mean arrival rate</a:t>
            </a:r>
            <a:r>
              <a:rPr lang="en-US" dirty="0"/>
              <a:t> to the period of interest and then compute the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8913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382</Words>
  <Application>Microsoft Macintosh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Probability: an introduction to modeling uncertainty</vt:lpstr>
      <vt:lpstr>Events and probabilities</vt:lpstr>
      <vt:lpstr>Basic relationships of probability</vt:lpstr>
      <vt:lpstr>Conditional probability</vt:lpstr>
      <vt:lpstr>Random variables</vt:lpstr>
      <vt:lpstr>Discrete probability distributions</vt:lpstr>
      <vt:lpstr>Expected value and variance</vt:lpstr>
      <vt:lpstr>Discrete probability distribution</vt:lpstr>
      <vt:lpstr>Discrete probability distribution</vt:lpstr>
      <vt:lpstr>Continuous probability distributions</vt:lpstr>
      <vt:lpstr>Continuous probability distributions</vt:lpstr>
      <vt:lpstr>Continuous probability distributions</vt:lpstr>
      <vt:lpstr>Continuous probability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Probability: an introduction to modeling uncertainty</dc:title>
  <dc:creator>Wang, Kaidi</dc:creator>
  <cp:lastModifiedBy>Wang, Kaidi</cp:lastModifiedBy>
  <cp:revision>1</cp:revision>
  <dcterms:created xsi:type="dcterms:W3CDTF">2021-09-21T12:40:27Z</dcterms:created>
  <dcterms:modified xsi:type="dcterms:W3CDTF">2021-09-21T13:31:46Z</dcterms:modified>
</cp:coreProperties>
</file>