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0" r:id="rId1"/>
    <p:sldMasterId id="2147483973" r:id="rId2"/>
  </p:sldMasterIdLst>
  <p:notesMasterIdLst>
    <p:notesMasterId r:id="rId22"/>
  </p:notesMasterIdLst>
  <p:sldIdLst>
    <p:sldId id="311" r:id="rId3"/>
    <p:sldId id="314" r:id="rId4"/>
    <p:sldId id="312" r:id="rId5"/>
    <p:sldId id="286" r:id="rId6"/>
    <p:sldId id="315" r:id="rId7"/>
    <p:sldId id="316" r:id="rId8"/>
    <p:sldId id="288" r:id="rId9"/>
    <p:sldId id="291" r:id="rId10"/>
    <p:sldId id="292" r:id="rId11"/>
    <p:sldId id="293" r:id="rId12"/>
    <p:sldId id="294" r:id="rId13"/>
    <p:sldId id="295" r:id="rId14"/>
    <p:sldId id="296" r:id="rId15"/>
    <p:sldId id="302" r:id="rId16"/>
    <p:sldId id="307" r:id="rId17"/>
    <p:sldId id="502" r:id="rId18"/>
    <p:sldId id="309" r:id="rId19"/>
    <p:sldId id="297" r:id="rId20"/>
    <p:sldId id="31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inford, Alexander J" initials="RAJ" lastIdx="36" clrIdx="0">
    <p:extLst>
      <p:ext uri="{19B8F6BF-5375-455C-9EA6-DF929625EA0E}">
        <p15:presenceInfo xmlns:p15="http://schemas.microsoft.com/office/powerpoint/2012/main" userId="S::alex.rainford@cengage.com::adbb71df-bb6b-47ef-8fb7-8031e770c17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1D23"/>
    <a:srgbClr val="006298"/>
    <a:srgbClr val="F1EFEF"/>
    <a:srgbClr val="922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94" autoAdjust="0"/>
    <p:restoredTop sz="83902" autoAdjust="0"/>
  </p:normalViewPr>
  <p:slideViewPr>
    <p:cSldViewPr snapToGrid="0" snapToObjects="1">
      <p:cViewPr varScale="1">
        <p:scale>
          <a:sx n="57" d="100"/>
          <a:sy n="57" d="100"/>
        </p:scale>
        <p:origin x="12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789B6-B025-C24D-AB1E-C897C6B87783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79610-2DBC-E542-B276-E3C97083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68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79610-2DBC-E542-B276-E3C970830F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62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79610-2DBC-E542-B276-E3C970830F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88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79610-2DBC-E542-B276-E3C970830F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50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OWLv2 has only </a:t>
            </a:r>
            <a:r>
              <a:rPr lang="en-US" dirty="0" err="1"/>
              <a:t>ebook</a:t>
            </a:r>
            <a:r>
              <a:rPr lang="en-US" dirty="0"/>
              <a:t> offline and study tools. No grades, polling, attendance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79610-2DBC-E542-B276-E3C970830F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96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79610-2DBC-E542-B276-E3C970830F1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03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79610-2DBC-E542-B276-E3C970830F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29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79610-2DBC-E542-B276-E3C970830F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81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79610-2DBC-E542-B276-E3C970830F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15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79610-2DBC-E542-B276-E3C970830F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7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79610-2DBC-E542-B276-E3C970830F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70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79610-2DBC-E542-B276-E3C970830F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66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79610-2DBC-E542-B276-E3C970830F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6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79610-2DBC-E542-B276-E3C970830F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94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A78416-6AB5-8D44-A515-EAFA7766D3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1039" y="0"/>
            <a:ext cx="514095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080" y="457201"/>
            <a:ext cx="6065520" cy="1026159"/>
          </a:xfrm>
        </p:spPr>
        <p:txBody>
          <a:bodyPr anchor="b">
            <a:normAutofit/>
          </a:bodyPr>
          <a:lstStyle>
            <a:lvl1pPr algn="ctr"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079" y="2021840"/>
            <a:ext cx="6065521" cy="4517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48388B6-3149-504E-8A80-485D27141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272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B879B986-D9E4-6F4B-890D-E2B2D3A035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5E652249-A92B-EB43-8002-7F1BE9831A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4357" y="2738102"/>
            <a:ext cx="5216313" cy="10261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AAD6FD92-8BBF-CE49-975B-F3E57590788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0332" y="3764262"/>
            <a:ext cx="2060338" cy="45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2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0CE12AD-AEF3-CB4B-B24C-077DACCE4C85}"/>
              </a:ext>
            </a:extLst>
          </p:cNvPr>
          <p:cNvGrpSpPr/>
          <p:nvPr userDrawn="1"/>
        </p:nvGrpSpPr>
        <p:grpSpPr>
          <a:xfrm>
            <a:off x="0" y="6113177"/>
            <a:ext cx="12192000" cy="751347"/>
            <a:chOff x="0" y="6103345"/>
            <a:chExt cx="12192000" cy="75134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D8A7AEB-F058-1C46-9E20-4BE6CDDAE2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103345"/>
              <a:ext cx="12192000" cy="751347"/>
            </a:xfrm>
            <a:prstGeom prst="rect">
              <a:avLst/>
            </a:prstGeom>
          </p:spPr>
        </p:pic>
        <p:pic>
          <p:nvPicPr>
            <p:cNvPr id="10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id="{A17E565F-655F-1942-831D-2CF839E1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06943" y="6356350"/>
              <a:ext cx="1417553" cy="315012"/>
            </a:xfrm>
            <a:prstGeom prst="rect">
              <a:avLst/>
            </a:prstGeom>
          </p:spPr>
        </p:pic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14062C18-A05E-584D-AD68-383A7281B1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6361" y="6287518"/>
              <a:ext cx="2087783" cy="410711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DB33A93-043C-1847-9F4E-7EB726D14C69}"/>
                </a:ext>
              </a:extLst>
            </p:cNvPr>
            <p:cNvCxnSpPr/>
            <p:nvPr userDrawn="1"/>
          </p:nvCxnSpPr>
          <p:spPr>
            <a:xfrm>
              <a:off x="2489812" y="6356350"/>
              <a:ext cx="0" cy="34187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B986-D9E4-6F4B-890D-E2B2D3A03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6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D56F672-BC1E-564F-BF9C-BC161E0B54E4}"/>
              </a:ext>
            </a:extLst>
          </p:cNvPr>
          <p:cNvGrpSpPr/>
          <p:nvPr userDrawn="1"/>
        </p:nvGrpSpPr>
        <p:grpSpPr>
          <a:xfrm>
            <a:off x="0" y="6113177"/>
            <a:ext cx="12192000" cy="751347"/>
            <a:chOff x="0" y="6103345"/>
            <a:chExt cx="12192000" cy="75134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FDC0DF6-BEBC-8843-A445-8B11A670F8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103345"/>
              <a:ext cx="12192000" cy="751347"/>
            </a:xfrm>
            <a:prstGeom prst="rect">
              <a:avLst/>
            </a:prstGeom>
          </p:spPr>
        </p:pic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A3BCA508-0121-FE41-9D74-B6A2D52718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06943" y="6356350"/>
              <a:ext cx="1417553" cy="315012"/>
            </a:xfrm>
            <a:prstGeom prst="rect">
              <a:avLst/>
            </a:prstGeom>
          </p:spPr>
        </p:pic>
        <p:pic>
          <p:nvPicPr>
            <p:cNvPr id="10" name="Picture 9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D40D23D-071A-884B-830C-AD53B09B20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6361" y="6287518"/>
              <a:ext cx="2087783" cy="410711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CA1992E-5E55-EB4E-BEC9-DD9057BE0285}"/>
                </a:ext>
              </a:extLst>
            </p:cNvPr>
            <p:cNvCxnSpPr/>
            <p:nvPr userDrawn="1"/>
          </p:nvCxnSpPr>
          <p:spPr>
            <a:xfrm>
              <a:off x="2489812" y="6356350"/>
              <a:ext cx="0" cy="34187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B986-D9E4-6F4B-890D-E2B2D3A03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1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7507" y="274639"/>
            <a:ext cx="11277600" cy="814727"/>
          </a:xfrm>
        </p:spPr>
        <p:txBody>
          <a:bodyPr lIns="0" tIns="0" bIns="0" anchor="t" anchorCtr="0">
            <a:normAutofit/>
          </a:bodyPr>
          <a:lstStyle>
            <a:lvl1pPr algn="l">
              <a:defRPr sz="3200" b="0" i="0">
                <a:solidFill>
                  <a:srgbClr val="0D69B2"/>
                </a:solidFill>
                <a:latin typeface="+mn-lt"/>
                <a:ea typeface="Summer Font" charset="0"/>
                <a:cs typeface="Summer Fon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3733" y="1434201"/>
            <a:ext cx="6821373" cy="4267201"/>
          </a:xfrm>
        </p:spPr>
        <p:txBody>
          <a:bodyPr lIns="0" tIns="0" bIns="0"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437507" y="1434201"/>
            <a:ext cx="3846627" cy="4267201"/>
          </a:xfrm>
        </p:spPr>
        <p:txBody>
          <a:bodyPr lIns="0" tIns="0" rIns="0" bIns="0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613676" y="6163763"/>
            <a:ext cx="0" cy="479944"/>
          </a:xfrm>
          <a:prstGeom prst="line">
            <a:avLst/>
          </a:prstGeom>
          <a:ln w="158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922030"/>
            <a:ext cx="12192000" cy="93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A78416-6AB5-8D44-A515-EAFA7766D3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1039" y="0"/>
            <a:ext cx="514095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080" y="457201"/>
            <a:ext cx="6065520" cy="1026159"/>
          </a:xfrm>
        </p:spPr>
        <p:txBody>
          <a:bodyPr anchor="b">
            <a:normAutofit/>
          </a:bodyPr>
          <a:lstStyle>
            <a:lvl1pPr algn="ctr"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079" y="2021840"/>
            <a:ext cx="6065521" cy="4517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48388B6-3149-504E-8A80-485D27141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272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B879B986-D9E4-6F4B-890D-E2B2D3A035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5E652249-A92B-EB43-8002-7F1BE9831A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4357" y="2738102"/>
            <a:ext cx="5216313" cy="10261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AAD6FD92-8BBF-CE49-975B-F3E57590788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0332" y="3764262"/>
            <a:ext cx="2060338" cy="45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7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0CE12AD-AEF3-CB4B-B24C-077DACCE4C85}"/>
              </a:ext>
            </a:extLst>
          </p:cNvPr>
          <p:cNvGrpSpPr/>
          <p:nvPr userDrawn="1"/>
        </p:nvGrpSpPr>
        <p:grpSpPr>
          <a:xfrm>
            <a:off x="0" y="6113177"/>
            <a:ext cx="12192000" cy="751347"/>
            <a:chOff x="0" y="6103345"/>
            <a:chExt cx="12192000" cy="75134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D8A7AEB-F058-1C46-9E20-4BE6CDDAE2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103345"/>
              <a:ext cx="12192000" cy="751347"/>
            </a:xfrm>
            <a:prstGeom prst="rect">
              <a:avLst/>
            </a:prstGeom>
          </p:spPr>
        </p:pic>
        <p:pic>
          <p:nvPicPr>
            <p:cNvPr id="10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id="{A17E565F-655F-1942-831D-2CF839E1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06943" y="6356350"/>
              <a:ext cx="1417553" cy="315012"/>
            </a:xfrm>
            <a:prstGeom prst="rect">
              <a:avLst/>
            </a:prstGeom>
          </p:spPr>
        </p:pic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14062C18-A05E-584D-AD68-383A7281B1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6361" y="6287518"/>
              <a:ext cx="2087783" cy="410711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DB33A93-043C-1847-9F4E-7EB726D14C69}"/>
                </a:ext>
              </a:extLst>
            </p:cNvPr>
            <p:cNvCxnSpPr/>
            <p:nvPr userDrawn="1"/>
          </p:nvCxnSpPr>
          <p:spPr>
            <a:xfrm>
              <a:off x="2489812" y="6356350"/>
              <a:ext cx="0" cy="34187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B986-D9E4-6F4B-890D-E2B2D3A03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3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D56F672-BC1E-564F-BF9C-BC161E0B54E4}"/>
              </a:ext>
            </a:extLst>
          </p:cNvPr>
          <p:cNvGrpSpPr/>
          <p:nvPr userDrawn="1"/>
        </p:nvGrpSpPr>
        <p:grpSpPr>
          <a:xfrm>
            <a:off x="0" y="6113177"/>
            <a:ext cx="12192000" cy="751347"/>
            <a:chOff x="0" y="6103345"/>
            <a:chExt cx="12192000" cy="75134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FDC0DF6-BEBC-8843-A445-8B11A670F8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103345"/>
              <a:ext cx="12192000" cy="751347"/>
            </a:xfrm>
            <a:prstGeom prst="rect">
              <a:avLst/>
            </a:prstGeom>
          </p:spPr>
        </p:pic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A3BCA508-0121-FE41-9D74-B6A2D52718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06943" y="6356350"/>
              <a:ext cx="1417553" cy="315012"/>
            </a:xfrm>
            <a:prstGeom prst="rect">
              <a:avLst/>
            </a:prstGeom>
          </p:spPr>
        </p:pic>
        <p:pic>
          <p:nvPicPr>
            <p:cNvPr id="10" name="Picture 9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D40D23D-071A-884B-830C-AD53B09B20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6361" y="6287518"/>
              <a:ext cx="2087783" cy="410711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CA1992E-5E55-EB4E-BEC9-DD9057BE0285}"/>
                </a:ext>
              </a:extLst>
            </p:cNvPr>
            <p:cNvCxnSpPr/>
            <p:nvPr userDrawn="1"/>
          </p:nvCxnSpPr>
          <p:spPr>
            <a:xfrm>
              <a:off x="2489812" y="6356350"/>
              <a:ext cx="0" cy="34187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B986-D9E4-6F4B-890D-E2B2D3A03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2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6080" y="365126"/>
            <a:ext cx="11430000" cy="98768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080" y="1820411"/>
            <a:ext cx="11430000" cy="43565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6272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B879B986-D9E4-6F4B-890D-E2B2D3A035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1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54" r:id="rId2"/>
    <p:sldLayoutId id="2147483972" r:id="rId3"/>
    <p:sldLayoutId id="214748397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1" i="0" kern="1200">
          <a:solidFill>
            <a:schemeClr val="accent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6080" y="365126"/>
            <a:ext cx="11430000" cy="98768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080" y="1820411"/>
            <a:ext cx="11430000" cy="43565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6272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B879B986-D9E4-6F4B-890D-E2B2D3A035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59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1" i="0" kern="1200">
          <a:solidFill>
            <a:schemeClr val="accent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ent.cengage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student.cengage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16884D6-3FAC-41F8-A643-E2388118E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62979" y="1281006"/>
            <a:ext cx="3772754" cy="482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B5C6C0C-AF17-0540-828D-0F6DB00A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Where can you find your MindTap eBook Access code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2686E-69D1-DB4C-993F-F88C1CCA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B986-D9E4-6F4B-890D-E2B2D3A035C2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169083-5052-4F7A-AF89-7BC901AB198C}"/>
              </a:ext>
            </a:extLst>
          </p:cNvPr>
          <p:cNvSpPr txBox="1"/>
          <p:nvPr/>
        </p:nvSpPr>
        <p:spPr>
          <a:xfrm>
            <a:off x="386080" y="1301673"/>
            <a:ext cx="445008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: if you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purchased E-version textbook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 access code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standalone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, you shall receive an access code th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rough email </a:t>
            </a:r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( follow this guideline to register your code and gain 12-month access to eBook plus online learning resources)  </a:t>
            </a:r>
          </a:p>
          <a:p>
            <a:endParaRPr lang="en-US" sz="1800" b="1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sz="1800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B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if you purchased a print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book/hard copy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, an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ccess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ode is attached with print book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HK" dirty="0">
                <a:solidFill>
                  <a:schemeClr val="tx1">
                    <a:lumMod val="50000"/>
                  </a:schemeClr>
                </a:solidFill>
              </a:rPr>
              <a:t>you can gain free access to MindTap  online resources for maximum 12 months)</a:t>
            </a:r>
          </a:p>
        </p:txBody>
      </p:sp>
    </p:spTree>
    <p:extLst>
      <p:ext uri="{BB962C8B-B14F-4D97-AF65-F5344CB8AC3E}">
        <p14:creationId xmlns:p14="http://schemas.microsoft.com/office/powerpoint/2010/main" val="83591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B5C6C0C-AF17-0540-828D-0F6DB00A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Course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2686E-69D1-DB4C-993F-F88C1CCA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B986-D9E4-6F4B-890D-E2B2D3A035C2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169083-5052-4F7A-AF89-7BC901AB198C}"/>
              </a:ext>
            </a:extLst>
          </p:cNvPr>
          <p:cNvSpPr txBox="1"/>
          <p:nvPr/>
        </p:nvSpPr>
        <p:spPr>
          <a:xfrm>
            <a:off x="279667" y="1090519"/>
            <a:ext cx="991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2"/>
            </a:pPr>
            <a:r>
              <a:rPr lang="en-US" dirty="0"/>
              <a:t>Your courseware appears on your home page. Next you need to enroll in this course. Click on it to enroll.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CF0505-FA95-4AFF-BEEB-93360D89340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531" r="2547" b="9483"/>
          <a:stretch/>
        </p:blipFill>
        <p:spPr>
          <a:xfrm>
            <a:off x="1386573" y="1908492"/>
            <a:ext cx="9743607" cy="41587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3EABA15-C2CD-4A2A-813C-92AAFA5AD23D}"/>
              </a:ext>
            </a:extLst>
          </p:cNvPr>
          <p:cNvSpPr/>
          <p:nvPr/>
        </p:nvSpPr>
        <p:spPr>
          <a:xfrm rot="10800000">
            <a:off x="3612448" y="4375543"/>
            <a:ext cx="2217208" cy="391376"/>
          </a:xfrm>
          <a:prstGeom prst="rightArrow">
            <a:avLst>
              <a:gd name="adj1" fmla="val 46784"/>
              <a:gd name="adj2" fmla="val 1385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9766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B5C6C0C-AF17-0540-828D-0F6DB00A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Course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2686E-69D1-DB4C-993F-F88C1CCA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B986-D9E4-6F4B-890D-E2B2D3A035C2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169083-5052-4F7A-AF89-7BC901AB198C}"/>
              </a:ext>
            </a:extLst>
          </p:cNvPr>
          <p:cNvSpPr txBox="1"/>
          <p:nvPr/>
        </p:nvSpPr>
        <p:spPr>
          <a:xfrm>
            <a:off x="279667" y="1090519"/>
            <a:ext cx="868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3"/>
            </a:pPr>
            <a:r>
              <a:rPr lang="en-US" dirty="0"/>
              <a:t>Under Enrollment Required, click “</a:t>
            </a:r>
            <a:r>
              <a:rPr lang="en-US" b="1" dirty="0"/>
              <a:t>Register a course or product</a:t>
            </a:r>
            <a:r>
              <a:rPr lang="en-US" dirty="0"/>
              <a:t>”.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472254-801A-4B64-82BD-D1DD54F51A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7" t="15901" r="2294" b="9649"/>
          <a:stretch/>
        </p:blipFill>
        <p:spPr>
          <a:xfrm>
            <a:off x="1663399" y="1745172"/>
            <a:ext cx="9743607" cy="421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0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B5C6C0C-AF17-0540-828D-0F6DB00A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Course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2686E-69D1-DB4C-993F-F88C1CCA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B986-D9E4-6F4B-890D-E2B2D3A035C2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169083-5052-4F7A-AF89-7BC901AB198C}"/>
              </a:ext>
            </a:extLst>
          </p:cNvPr>
          <p:cNvSpPr txBox="1"/>
          <p:nvPr/>
        </p:nvSpPr>
        <p:spPr>
          <a:xfrm>
            <a:off x="279667" y="1090519"/>
            <a:ext cx="868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4"/>
            </a:pPr>
            <a:r>
              <a:rPr lang="en-US" dirty="0"/>
              <a:t>Enter the course key provided by your instructor. Click “</a:t>
            </a:r>
            <a:r>
              <a:rPr lang="en-US" b="1" dirty="0"/>
              <a:t>REGISTER</a:t>
            </a:r>
            <a:r>
              <a:rPr lang="en-US" dirty="0"/>
              <a:t>”.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4AE8E5-8D4D-44F9-9009-D26B7E956A3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99" t="15876" r="2572" b="7089"/>
          <a:stretch/>
        </p:blipFill>
        <p:spPr>
          <a:xfrm>
            <a:off x="1455820" y="1623512"/>
            <a:ext cx="9482890" cy="4270716"/>
          </a:xfrm>
          <a:prstGeom prst="rect">
            <a:avLst/>
          </a:prstGeom>
        </p:spPr>
      </p:pic>
      <p:sp>
        <p:nvSpPr>
          <p:cNvPr id="9" name="Up Arrow Callout 5">
            <a:extLst>
              <a:ext uri="{FF2B5EF4-FFF2-40B4-BE49-F238E27FC236}">
                <a16:creationId xmlns:a16="http://schemas.microsoft.com/office/drawing/2014/main" id="{6C91D841-1C1B-48D6-9EA9-C6E529A880AF}"/>
              </a:ext>
            </a:extLst>
          </p:cNvPr>
          <p:cNvSpPr/>
          <p:nvPr/>
        </p:nvSpPr>
        <p:spPr>
          <a:xfrm rot="16200000">
            <a:off x="9247350" y="1606374"/>
            <a:ext cx="1237094" cy="3200395"/>
          </a:xfrm>
          <a:prstGeom prst="upArrowCallout">
            <a:avLst>
              <a:gd name="adj1" fmla="val 31118"/>
              <a:gd name="adj2" fmla="val 33443"/>
              <a:gd name="adj3" fmla="val 51278"/>
              <a:gd name="adj4" fmla="val 75721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HK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MTPP-XXXXXXXX</a:t>
            </a:r>
            <a:endParaRPr lang="en-US" sz="24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0442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B5C6C0C-AF17-0540-828D-0F6DB00A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Your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2686E-69D1-DB4C-993F-F88C1CCA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B986-D9E4-6F4B-890D-E2B2D3A035C2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169083-5052-4F7A-AF89-7BC901AB198C}"/>
              </a:ext>
            </a:extLst>
          </p:cNvPr>
          <p:cNvSpPr txBox="1"/>
          <p:nvPr/>
        </p:nvSpPr>
        <p:spPr>
          <a:xfrm>
            <a:off x="279667" y="1090519"/>
            <a:ext cx="868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5"/>
            </a:pPr>
            <a:r>
              <a:rPr lang="en-US" dirty="0"/>
              <a:t>You have successfully enrolled in this course. Click on it to open the course.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7EDD70-9C76-4A5F-A384-FEF01F35437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177" t="11532" b="10846"/>
          <a:stretch/>
        </p:blipFill>
        <p:spPr>
          <a:xfrm>
            <a:off x="1300803" y="1703264"/>
            <a:ext cx="9590393" cy="43683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4224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7C53C-31EB-4E01-932A-80219D00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the homepage of your dashboard. You will find your courses, </a:t>
            </a:r>
            <a:r>
              <a:rPr lang="en-US" dirty="0" err="1"/>
              <a:t>eTextbooks</a:t>
            </a:r>
            <a:r>
              <a:rPr lang="en-US" dirty="0"/>
              <a:t> and other materials here.</a:t>
            </a:r>
            <a:endParaRPr lang="en-H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296852-4C9A-4ECA-B6C2-07770AA0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B986-D9E4-6F4B-890D-E2B2D3A035C2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7A3C9-4F05-48EE-A943-EF80BC7D1197}"/>
              </a:ext>
            </a:extLst>
          </p:cNvPr>
          <p:cNvSpPr txBox="1"/>
          <p:nvPr/>
        </p:nvSpPr>
        <p:spPr>
          <a:xfrm>
            <a:off x="281117" y="1429605"/>
            <a:ext cx="29316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Click on </a:t>
            </a:r>
            <a:r>
              <a:rPr lang="en-US" sz="1800" b="1" dirty="0"/>
              <a:t>Enter Access Code or Course Key </a:t>
            </a:r>
            <a:r>
              <a:rPr lang="en-US" sz="1800" dirty="0"/>
              <a:t>to add more products to your dashboard.</a:t>
            </a:r>
            <a:endParaRPr lang="en-HK" dirty="0"/>
          </a:p>
        </p:txBody>
      </p:sp>
      <p:pic>
        <p:nvPicPr>
          <p:cNvPr id="7" name="Picture 6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5F47BA5E-D155-46E5-9E71-EAA04F827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223" y="1481536"/>
            <a:ext cx="8477697" cy="464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2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B3F4A-D509-4B9D-B369-F2CAF340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MindTap online resources –eBook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C2E616-48B4-494D-AD48-DD312323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B986-D9E4-6F4B-890D-E2B2D3A035C2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94823-E2D3-44E3-80A7-469BF8707FC5}"/>
              </a:ext>
            </a:extLst>
          </p:cNvPr>
          <p:cNvSpPr txBox="1"/>
          <p:nvPr/>
        </p:nvSpPr>
        <p:spPr>
          <a:xfrm>
            <a:off x="281117" y="1429605"/>
            <a:ext cx="293164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dirty="0"/>
              <a:t>Expand learning activities folder on MindTap learning path and access</a:t>
            </a:r>
          </a:p>
          <a:p>
            <a:r>
              <a:rPr lang="en-HK" dirty="0"/>
              <a:t>eBook and online resources</a:t>
            </a:r>
          </a:p>
          <a:p>
            <a:endParaRPr lang="en-HK" dirty="0"/>
          </a:p>
          <a:p>
            <a:r>
              <a:rPr lang="en-HK" dirty="0"/>
              <a:t>You can also access eBook through “ full book” app as well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8A12238-BA94-4B0C-9E88-46B6A1F15C2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0164" y="1132678"/>
            <a:ext cx="8698126" cy="3459994"/>
          </a:xfrm>
          <a:prstGeom prst="rect">
            <a:avLst/>
          </a:prstGeom>
        </p:spPr>
      </p:pic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5BE323D-A023-4418-9872-8C590060DCB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0164" y="2363233"/>
            <a:ext cx="8824567" cy="35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1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B6066-2B35-4929-BC7B-86633339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MindTap online resources –eBook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291D0-FC23-40E7-977B-DDDB4F14BBB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508" y="1434201"/>
            <a:ext cx="3724590" cy="4267201"/>
          </a:xfrm>
        </p:spPr>
        <p:txBody>
          <a:bodyPr/>
          <a:lstStyle/>
          <a:p>
            <a:r>
              <a:rPr lang="en-HK" dirty="0"/>
              <a:t>Learning Activities- Read Interactive eBook</a:t>
            </a:r>
          </a:p>
          <a:p>
            <a:endParaRPr lang="en-HK" dirty="0"/>
          </a:p>
          <a:p>
            <a:r>
              <a:rPr lang="en-HK" dirty="0"/>
              <a:t>- </a:t>
            </a:r>
            <a:r>
              <a:rPr lang="en-HK" sz="2000" dirty="0"/>
              <a:t>Explore the e-book. Highlight and take notes throughout the chapter to create a custom study guide accessible in the </a:t>
            </a:r>
            <a:r>
              <a:rPr lang="en-HK" sz="2000" dirty="0" err="1"/>
              <a:t>StudyHub</a:t>
            </a:r>
            <a:r>
              <a:rPr lang="en-HK" sz="2000" dirty="0"/>
              <a:t> app. ”</a:t>
            </a:r>
          </a:p>
          <a:p>
            <a:endParaRPr lang="en-HK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730D756-01C2-4355-AC3F-856533270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9353" y="1970451"/>
            <a:ext cx="6768084" cy="3168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D12F26-0BB2-4DC7-A0C5-A0ADDFC9229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6297" y="1970451"/>
            <a:ext cx="7375458" cy="39278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7FFFBC-E6CC-4A23-80F2-CEC60A9826E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9353" y="2518348"/>
            <a:ext cx="7250999" cy="34643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F7111E-20F0-422C-883D-C76C0D1A769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5724" y="1885703"/>
            <a:ext cx="6796713" cy="38156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1EE9E1-5B41-4DEB-B3E2-222978A6AAC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1667983"/>
            <a:ext cx="5081040" cy="425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4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B3F4A-D509-4B9D-B369-F2CAF340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Out</a:t>
            </a:r>
            <a:endParaRPr lang="en-H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C2E616-48B4-494D-AD48-DD312323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B986-D9E4-6F4B-890D-E2B2D3A035C2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3CBD44-3E4B-4EF4-8F50-968817467D9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6682" y="1339274"/>
            <a:ext cx="8544201" cy="41794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394823-E2D3-44E3-80A7-469BF8707FC5}"/>
              </a:ext>
            </a:extLst>
          </p:cNvPr>
          <p:cNvSpPr txBox="1"/>
          <p:nvPr/>
        </p:nvSpPr>
        <p:spPr>
          <a:xfrm>
            <a:off x="281117" y="1429605"/>
            <a:ext cx="29316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sign out, open the User Menu and select </a:t>
            </a:r>
            <a:r>
              <a:rPr lang="en-US" b="1" dirty="0"/>
              <a:t>Sign Out</a:t>
            </a:r>
            <a:r>
              <a:rPr lang="en-US" dirty="0"/>
              <a:t>. </a:t>
            </a:r>
            <a:endParaRPr lang="en-H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EB427F-9D15-42E6-B822-357BFE05DBC4}"/>
              </a:ext>
            </a:extLst>
          </p:cNvPr>
          <p:cNvSpPr/>
          <p:nvPr/>
        </p:nvSpPr>
        <p:spPr>
          <a:xfrm>
            <a:off x="3366682" y="2105800"/>
            <a:ext cx="914400" cy="2471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3820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419E2EF-007A-465F-B8B4-9DD098E66375}"/>
              </a:ext>
            </a:extLst>
          </p:cNvPr>
          <p:cNvSpPr/>
          <p:nvPr/>
        </p:nvSpPr>
        <p:spPr>
          <a:xfrm>
            <a:off x="7654149" y="2180400"/>
            <a:ext cx="3906983" cy="249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B5C6C0C-AF17-0540-828D-0F6DB00A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Mobile and Go!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2686E-69D1-DB4C-993F-F88C1CCA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B986-D9E4-6F4B-890D-E2B2D3A035C2}" type="slidenum">
              <a:rPr lang="en-US" smtClean="0"/>
              <a:t>18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500854-6F97-EF40-9436-05C82CB67798}"/>
              </a:ext>
            </a:extLst>
          </p:cNvPr>
          <p:cNvSpPr txBox="1"/>
          <p:nvPr/>
        </p:nvSpPr>
        <p:spPr>
          <a:xfrm>
            <a:off x="386080" y="1177718"/>
            <a:ext cx="5709919" cy="32701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Now that you’ve activated your courseware, you have free access to the </a:t>
            </a:r>
            <a:r>
              <a:rPr lang="en-US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Cengage Mobile App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With it, you get on-the-go access to:</a:t>
            </a:r>
          </a:p>
          <a:p>
            <a:pPr marL="274320" indent="-274320">
              <a:spcAft>
                <a:spcPts val="300"/>
              </a:spcAft>
              <a:buClr>
                <a:srgbClr val="008ED2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Offline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eTextbooks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74320" indent="-274320">
              <a:spcAft>
                <a:spcPts val="300"/>
              </a:spcAft>
              <a:buClr>
                <a:srgbClr val="008ED2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Flashcards </a:t>
            </a:r>
          </a:p>
          <a:p>
            <a:pPr marL="274320" indent="-274320">
              <a:spcAft>
                <a:spcPts val="300"/>
              </a:spcAft>
              <a:buClr>
                <a:srgbClr val="008ED2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Quizzes </a:t>
            </a:r>
          </a:p>
          <a:p>
            <a:pPr marL="274320" indent="-274320">
              <a:spcAft>
                <a:spcPts val="300"/>
              </a:spcAft>
              <a:buClr>
                <a:srgbClr val="008ED2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Grades </a:t>
            </a:r>
          </a:p>
          <a:p>
            <a:pPr marL="274320" indent="-274320">
              <a:buClr>
                <a:srgbClr val="008ED2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more! </a:t>
            </a:r>
          </a:p>
          <a:p>
            <a:endParaRPr lang="en-US" sz="20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it in the App Store or Google Play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A9D15E-B1E3-9145-B7F6-E0407904C7F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9169" y="4628338"/>
            <a:ext cx="1306195" cy="4260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98710A-D7E6-CB41-9CB6-0D19A5D2331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080" y="4628338"/>
            <a:ext cx="1306195" cy="4260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0E31F2-9AEC-6648-B363-A988D643ADC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7551" y="952734"/>
            <a:ext cx="2490186" cy="51816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BB7F50-7197-914E-8D01-AC54AA554DEB}"/>
              </a:ext>
            </a:extLst>
          </p:cNvPr>
          <p:cNvCxnSpPr>
            <a:cxnSpLocks/>
          </p:cNvCxnSpPr>
          <p:nvPr/>
        </p:nvCxnSpPr>
        <p:spPr>
          <a:xfrm>
            <a:off x="6825044" y="1164113"/>
            <a:ext cx="0" cy="447030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ject 25">
            <a:extLst>
              <a:ext uri="{FF2B5EF4-FFF2-40B4-BE49-F238E27FC236}">
                <a16:creationId xmlns:a16="http://schemas.microsoft.com/office/drawing/2014/main" id="{C12FFCF3-AD49-4EA2-B83F-9C9D07743496}"/>
              </a:ext>
            </a:extLst>
          </p:cNvPr>
          <p:cNvSpPr txBox="1"/>
          <p:nvPr/>
        </p:nvSpPr>
        <p:spPr>
          <a:xfrm>
            <a:off x="9524069" y="2764098"/>
            <a:ext cx="2037063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500" b="1" spc="-5" dirty="0">
                <a:latin typeface="OpenSans-Semibold"/>
                <a:cs typeface="OpenSans-Semibold"/>
              </a:rPr>
              <a:t>Features</a:t>
            </a:r>
            <a:br>
              <a:rPr lang="en-US" sz="1500" b="1" spc="-5" dirty="0">
                <a:latin typeface="OpenSans-Semibold"/>
                <a:cs typeface="OpenSans-Semibold"/>
              </a:rPr>
            </a:br>
            <a:r>
              <a:rPr sz="1500" b="1" spc="-5" dirty="0">
                <a:latin typeface="OpenSans-Semibold"/>
                <a:cs typeface="OpenSans-Semibold"/>
              </a:rPr>
              <a:t>Available</a:t>
            </a:r>
            <a:r>
              <a:rPr sz="1500" b="1" spc="-80" dirty="0">
                <a:latin typeface="OpenSans-Semibold"/>
                <a:cs typeface="OpenSans-Semibold"/>
              </a:rPr>
              <a:t> </a:t>
            </a:r>
            <a:r>
              <a:rPr sz="1500" b="1" dirty="0">
                <a:latin typeface="OpenSans-Semibold"/>
                <a:cs typeface="OpenSans-Semibold"/>
              </a:rPr>
              <a:t>for:</a:t>
            </a:r>
            <a:endParaRPr sz="1500" dirty="0">
              <a:latin typeface="OpenSans-Semibold"/>
              <a:cs typeface="OpenSans-Semibold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1DD7C6-5C4E-44DF-A702-0BC2A4D9EE7F}"/>
              </a:ext>
            </a:extLst>
          </p:cNvPr>
          <p:cNvGrpSpPr/>
          <p:nvPr/>
        </p:nvGrpSpPr>
        <p:grpSpPr>
          <a:xfrm>
            <a:off x="9907811" y="3309892"/>
            <a:ext cx="1269577" cy="1318446"/>
            <a:chOff x="7673443" y="2887892"/>
            <a:chExt cx="1613082" cy="1675173"/>
          </a:xfrm>
        </p:grpSpPr>
        <p:sp>
          <p:nvSpPr>
            <p:cNvPr id="16" name="object 26">
              <a:extLst>
                <a:ext uri="{FF2B5EF4-FFF2-40B4-BE49-F238E27FC236}">
                  <a16:creationId xmlns:a16="http://schemas.microsoft.com/office/drawing/2014/main" id="{88EF5DD0-4A39-4A51-B3BB-492977ABA1EF}"/>
                </a:ext>
              </a:extLst>
            </p:cNvPr>
            <p:cNvSpPr/>
            <p:nvPr/>
          </p:nvSpPr>
          <p:spPr>
            <a:xfrm>
              <a:off x="7673443" y="2887892"/>
              <a:ext cx="1613082" cy="552789"/>
            </a:xfrm>
            <a:prstGeom prst="rect">
              <a:avLst/>
            </a:prstGeom>
            <a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7">
              <a:extLst>
                <a:ext uri="{FF2B5EF4-FFF2-40B4-BE49-F238E27FC236}">
                  <a16:creationId xmlns:a16="http://schemas.microsoft.com/office/drawing/2014/main" id="{BCA9B473-D123-449C-AEED-6A9734EF87C3}"/>
                </a:ext>
              </a:extLst>
            </p:cNvPr>
            <p:cNvSpPr/>
            <p:nvPr/>
          </p:nvSpPr>
          <p:spPr>
            <a:xfrm>
              <a:off x="7727318" y="3399265"/>
              <a:ext cx="1505335" cy="552789"/>
            </a:xfrm>
            <a:prstGeom prst="rect">
              <a:avLst/>
            </a:prstGeom>
            <a:blipFill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Picture 17" descr="A close up of a sign&#10;&#10;Description automatically generated">
              <a:extLst>
                <a:ext uri="{FF2B5EF4-FFF2-40B4-BE49-F238E27FC236}">
                  <a16:creationId xmlns:a16="http://schemas.microsoft.com/office/drawing/2014/main" id="{5AFFC4C9-EB48-4FE1-9D88-EC89567D98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3670"/>
            <a:stretch/>
          </p:blipFill>
          <p:spPr>
            <a:xfrm>
              <a:off x="8030691" y="3739571"/>
              <a:ext cx="898585" cy="823494"/>
            </a:xfrm>
            <a:prstGeom prst="rect">
              <a:avLst/>
            </a:prstGeom>
          </p:spPr>
        </p:pic>
      </p:grp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F21502EF-FEB7-42BD-AB7A-60EC168CCFBA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59039" y="1538651"/>
            <a:ext cx="1011371" cy="11050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839B9AD-F41F-4D4A-94E8-1F78F71BA62D}"/>
              </a:ext>
            </a:extLst>
          </p:cNvPr>
          <p:cNvSpPr txBox="1"/>
          <p:nvPr/>
        </p:nvSpPr>
        <p:spPr>
          <a:xfrm>
            <a:off x="386080" y="5380164"/>
            <a:ext cx="570991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Make sure you first access your courseware in a browser before accessing it in the app.</a:t>
            </a:r>
            <a:endParaRPr lang="en-US" sz="1600" b="1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49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B5C6C0C-AF17-0540-828D-0F6DB00A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Questions? We’re Here to Help!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2686E-69D1-DB4C-993F-F88C1CCA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B986-D9E4-6F4B-890D-E2B2D3A035C2}" type="slidenum">
              <a:rPr lang="en-US" smtClean="0"/>
              <a:t>19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2646277-3A0E-FE41-875E-0EF8D62A77BB}"/>
              </a:ext>
            </a:extLst>
          </p:cNvPr>
          <p:cNvGrpSpPr/>
          <p:nvPr/>
        </p:nvGrpSpPr>
        <p:grpSpPr>
          <a:xfrm>
            <a:off x="679591" y="1352812"/>
            <a:ext cx="3756943" cy="4257766"/>
            <a:chOff x="386079" y="1300117"/>
            <a:chExt cx="3756943" cy="4257766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CECD709C-118E-6F4A-9C9F-679A73AF4862}"/>
                </a:ext>
              </a:extLst>
            </p:cNvPr>
            <p:cNvSpPr/>
            <p:nvPr/>
          </p:nvSpPr>
          <p:spPr>
            <a:xfrm>
              <a:off x="386081" y="1300117"/>
              <a:ext cx="3756941" cy="4257766"/>
            </a:xfrm>
            <a:prstGeom prst="roundRect">
              <a:avLst>
                <a:gd name="adj" fmla="val 2453"/>
              </a:avLst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A close up of a logo&#10;&#10;Description automatically generated">
              <a:extLst>
                <a:ext uri="{FF2B5EF4-FFF2-40B4-BE49-F238E27FC236}">
                  <a16:creationId xmlns:a16="http://schemas.microsoft.com/office/drawing/2014/main" id="{2A55C29B-E8C0-514D-A2A5-CAC7B0447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6645" y="1684146"/>
              <a:ext cx="2295807" cy="208109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408C38F-7BD7-A548-820C-548A9C10004E}"/>
                </a:ext>
              </a:extLst>
            </p:cNvPr>
            <p:cNvSpPr txBox="1"/>
            <p:nvPr/>
          </p:nvSpPr>
          <p:spPr>
            <a:xfrm>
              <a:off x="386079" y="3958137"/>
              <a:ext cx="3756941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dirty="0">
                  <a:solidFill>
                    <a:srgbClr val="003760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</a:rPr>
                <a:t>Online Self-Help</a:t>
              </a:r>
            </a:p>
            <a:p>
              <a:pPr algn="ctr"/>
              <a:r>
                <a:rPr lang="en-US" sz="2000" b="1" dirty="0">
                  <a:solidFill>
                    <a:schemeClr val="accent1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</a:rPr>
                <a:t>cengage.com/training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822C36C-FDEF-7743-A808-018DE87BB935}"/>
              </a:ext>
            </a:extLst>
          </p:cNvPr>
          <p:cNvGrpSpPr/>
          <p:nvPr/>
        </p:nvGrpSpPr>
        <p:grpSpPr>
          <a:xfrm>
            <a:off x="4566860" y="1349062"/>
            <a:ext cx="3756941" cy="4257766"/>
            <a:chOff x="4371282" y="1296367"/>
            <a:chExt cx="3756941" cy="4257766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D5C31B7F-8C24-8248-A833-9FFCB66807CD}"/>
                </a:ext>
              </a:extLst>
            </p:cNvPr>
            <p:cNvSpPr/>
            <p:nvPr/>
          </p:nvSpPr>
          <p:spPr>
            <a:xfrm>
              <a:off x="4534467" y="1296367"/>
              <a:ext cx="3491933" cy="4257766"/>
            </a:xfrm>
            <a:prstGeom prst="roundRect">
              <a:avLst>
                <a:gd name="adj" fmla="val 6863"/>
              </a:avLst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583668E-CF41-2144-ACA4-5AF16D836BF7}"/>
                </a:ext>
              </a:extLst>
            </p:cNvPr>
            <p:cNvSpPr txBox="1"/>
            <p:nvPr/>
          </p:nvSpPr>
          <p:spPr>
            <a:xfrm>
              <a:off x="4371282" y="4142368"/>
              <a:ext cx="3756941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dirty="0">
                  <a:solidFill>
                    <a:srgbClr val="003760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</a:rPr>
                <a:t>Tech Support Email </a:t>
              </a:r>
            </a:p>
            <a:p>
              <a:pPr algn="ctr">
                <a:spcAft>
                  <a:spcPts val="600"/>
                </a:spcAft>
              </a:pPr>
              <a:r>
                <a:rPr lang="en-US" sz="1800" u="sng" dirty="0">
                  <a:solidFill>
                    <a:srgbClr val="FF0000"/>
                  </a:solidFill>
                  <a:effectLst/>
                  <a:latin typeface="DengXian" panose="02010600030101010101" pitchFamily="2" charset="-122"/>
                  <a:cs typeface="Calibri" panose="020F0502020204030204" pitchFamily="34" charset="0"/>
                </a:rPr>
                <a:t>hk.hedtechsupport@cengage.com</a:t>
              </a:r>
              <a:endParaRPr lang="en-US" sz="2400" b="1" dirty="0">
                <a:solidFill>
                  <a:srgbClr val="FF0000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532D45-7A2C-7E4A-BFCF-5F81123A753E}"/>
              </a:ext>
            </a:extLst>
          </p:cNvPr>
          <p:cNvGrpSpPr/>
          <p:nvPr/>
        </p:nvGrpSpPr>
        <p:grpSpPr>
          <a:xfrm>
            <a:off x="8507418" y="1352812"/>
            <a:ext cx="3068322" cy="4257766"/>
            <a:chOff x="8356034" y="1300117"/>
            <a:chExt cx="3068322" cy="425776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D63D27-6E46-2A40-AE98-B3FD7D1E865E}"/>
                </a:ext>
              </a:extLst>
            </p:cNvPr>
            <p:cNvSpPr txBox="1"/>
            <p:nvPr/>
          </p:nvSpPr>
          <p:spPr>
            <a:xfrm>
              <a:off x="8356034" y="2974855"/>
              <a:ext cx="3068321" cy="2477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000" b="1" dirty="0">
                  <a:solidFill>
                    <a:srgbClr val="003760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</a:rPr>
                <a:t>Real-Time </a:t>
              </a:r>
              <a:br>
                <a:rPr lang="en-US" sz="2000" b="1" dirty="0">
                  <a:solidFill>
                    <a:srgbClr val="003760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</a:rPr>
              </a:br>
              <a:r>
                <a:rPr lang="en-US" sz="2000" b="1" dirty="0">
                  <a:solidFill>
                    <a:srgbClr val="003760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</a:rPr>
                <a:t>System Status </a:t>
              </a:r>
              <a:br>
                <a:rPr lang="en-US" sz="2000" b="1" dirty="0">
                  <a:solidFill>
                    <a:srgbClr val="003760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</a:rPr>
              </a:br>
              <a:r>
                <a:rPr lang="en-US" sz="2000" b="1" dirty="0">
                  <a:solidFill>
                    <a:srgbClr val="003760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</a:rPr>
                <a:t>Updates</a:t>
              </a:r>
            </a:p>
            <a:p>
              <a:pPr algn="ctr"/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Visit</a:t>
              </a:r>
              <a:r>
                <a:rPr lang="en-US" b="1" dirty="0">
                  <a:solidFill>
                    <a:schemeClr val="accent1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</a:rPr>
                <a:t> </a:t>
              </a:r>
              <a:r>
                <a:rPr lang="en-US" b="1" dirty="0" err="1">
                  <a:solidFill>
                    <a:schemeClr val="accent1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</a:rPr>
                <a:t>techcheck.cengage.com</a:t>
              </a:r>
              <a:r>
                <a:rPr lang="en-US" b="1" dirty="0">
                  <a:solidFill>
                    <a:schemeClr val="accent1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</a:rPr>
                <a:t> </a:t>
              </a:r>
              <a:br>
                <a:rPr lang="en-US" b="1" dirty="0">
                  <a:solidFill>
                    <a:schemeClr val="accent1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</a:rPr>
              </a:br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 quickly see if </a:t>
              </a:r>
              <a:b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Cengage is experiencing technical difficulties. 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8E73A941-B03B-E94B-9CDB-1B19EC7C901D}"/>
                </a:ext>
              </a:extLst>
            </p:cNvPr>
            <p:cNvSpPr/>
            <p:nvPr/>
          </p:nvSpPr>
          <p:spPr>
            <a:xfrm>
              <a:off x="8356036" y="1300117"/>
              <a:ext cx="3068320" cy="4257766"/>
            </a:xfrm>
            <a:prstGeom prst="roundRect">
              <a:avLst>
                <a:gd name="adj" fmla="val 2453"/>
              </a:avLst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7BCA071-9DF1-5647-BF21-F15AB0745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147264" y="1592293"/>
              <a:ext cx="1328825" cy="1328825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A078F09-778A-42E4-8E8D-6464B0C98E8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0643" y="1709243"/>
            <a:ext cx="2176461" cy="218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0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E5A41C-C9FF-4248-99F0-0D6EE9D1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9B986-D9E4-6F4B-890D-E2B2D3A035C2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80F7EAF-A7EB-4564-BF3C-9C4EF265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20" y="278605"/>
            <a:ext cx="11430000" cy="987686"/>
          </a:xfrm>
        </p:spPr>
        <p:txBody>
          <a:bodyPr/>
          <a:lstStyle/>
          <a:p>
            <a:r>
              <a:rPr lang="en-HK" altLang="zh-CN" dirty="0"/>
              <a:t>Your</a:t>
            </a:r>
            <a:r>
              <a:rPr lang="en-US" altLang="zh-CN" dirty="0"/>
              <a:t> MindTap Course K</a:t>
            </a:r>
            <a:r>
              <a:rPr lang="en-US" altLang="zh-CN" sz="3200" b="1" dirty="0"/>
              <a:t>ey</a:t>
            </a:r>
            <a:br>
              <a:rPr lang="en-US" sz="3200" b="1" dirty="0"/>
            </a:br>
            <a:endParaRPr lang="en-US" dirty="0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C40FBE13-C75A-447B-BEEF-502614B50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540314"/>
              </p:ext>
            </p:extLst>
          </p:nvPr>
        </p:nvGraphicFramePr>
        <p:xfrm>
          <a:off x="375920" y="1473983"/>
          <a:ext cx="11430000" cy="3013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0">
                  <a:extLst>
                    <a:ext uri="{9D8B030D-6E8A-4147-A177-3AD203B41FA5}">
                      <a16:colId xmlns:a16="http://schemas.microsoft.com/office/drawing/2014/main" val="271321689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4020516352"/>
                    </a:ext>
                  </a:extLst>
                </a:gridCol>
              </a:tblGrid>
              <a:tr h="995235">
                <a:tc>
                  <a:txBody>
                    <a:bodyPr/>
                    <a:lstStyle/>
                    <a:p>
                      <a:r>
                        <a:rPr lang="en-HK" sz="2000" dirty="0"/>
                        <a:t>Your class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000" dirty="0"/>
                        <a:t>Your MindTap Class Key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913328"/>
                  </a:ext>
                </a:extLst>
              </a:tr>
              <a:tr h="1009058">
                <a:tc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HK" sz="2000" dirty="0"/>
                        <a:t>BBAZ16601 Introduction to Business </a:t>
                      </a:r>
                      <a:r>
                        <a:rPr lang="en-HK" sz="2000" dirty="0" err="1"/>
                        <a:t>Analytics_Fall</a:t>
                      </a:r>
                      <a:r>
                        <a:rPr lang="en-HK" sz="2000" dirty="0"/>
                        <a:t> 2021_Section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MTPP-9BJQ-B0H6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639637"/>
                  </a:ext>
                </a:extLst>
              </a:tr>
              <a:tr h="10090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BBAZ16601 Introduction to Business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Analytics_Fall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2021_Section 2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MTPQ-X5JQ-2WJW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124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03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B5C6C0C-AF17-0540-828D-0F6DB00A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2686E-69D1-DB4C-993F-F88C1CCA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B986-D9E4-6F4B-890D-E2B2D3A035C2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9717D3-DFA3-4C61-A4FA-165C7F215CC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93" t="17380" r="35544" b="16384"/>
          <a:stretch/>
        </p:blipFill>
        <p:spPr>
          <a:xfrm>
            <a:off x="4058434" y="1624913"/>
            <a:ext cx="7332464" cy="44593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7C69C1-7075-4F7C-9F77-A6D8B2C8E4B5}"/>
              </a:ext>
            </a:extLst>
          </p:cNvPr>
          <p:cNvSpPr txBox="1"/>
          <p:nvPr/>
        </p:nvSpPr>
        <p:spPr>
          <a:xfrm>
            <a:off x="240632" y="1168146"/>
            <a:ext cx="6147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Go to </a:t>
            </a:r>
            <a:r>
              <a:rPr lang="en-US" sz="2000" b="1" dirty="0">
                <a:hlinkClick r:id="rId3"/>
              </a:rPr>
              <a:t>https://student.cengage.com/</a:t>
            </a:r>
            <a:r>
              <a:rPr lang="en-US" sz="2000" b="1" dirty="0">
                <a:hlinkClick r:id="rId4" action="ppaction://hlinkfile"/>
              </a:rPr>
              <a:t> </a:t>
            </a:r>
            <a:r>
              <a:rPr lang="en-US" sz="2000" b="1" dirty="0"/>
              <a:t>.</a:t>
            </a:r>
            <a:r>
              <a:rPr lang="en-US" sz="2000" dirty="0"/>
              <a:t> Click “</a:t>
            </a:r>
            <a:r>
              <a:rPr lang="en-US" sz="2000" b="1" dirty="0"/>
              <a:t>SIGN IN</a:t>
            </a:r>
            <a:r>
              <a:rPr lang="en-US" sz="2000" dirty="0"/>
              <a:t>”.</a:t>
            </a:r>
            <a:endParaRPr lang="en-HK" sz="2000" dirty="0"/>
          </a:p>
        </p:txBody>
      </p:sp>
    </p:spTree>
    <p:extLst>
      <p:ext uri="{BB962C8B-B14F-4D97-AF65-F5344CB8AC3E}">
        <p14:creationId xmlns:p14="http://schemas.microsoft.com/office/powerpoint/2010/main" val="230421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B5C6C0C-AF17-0540-828D-0F6DB00A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In to Your Account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2686E-69D1-DB4C-993F-F88C1CCA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B986-D9E4-6F4B-890D-E2B2D3A035C2}" type="slidenum">
              <a:rPr lang="en-US" smtClean="0"/>
              <a:t>4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500854-6F97-EF40-9436-05C82CB67798}"/>
              </a:ext>
            </a:extLst>
          </p:cNvPr>
          <p:cNvSpPr txBox="1"/>
          <p:nvPr/>
        </p:nvSpPr>
        <p:spPr>
          <a:xfrm>
            <a:off x="386080" y="1177718"/>
            <a:ext cx="5285255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25000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2a. Already have a Cengage Account? Log in 	with your email. (Go to Step 10)</a:t>
            </a:r>
          </a:p>
          <a:p>
            <a:pPr>
              <a:lnSpc>
                <a:spcPct val="100000"/>
              </a:lnSpc>
              <a:spcBef>
                <a:spcPts val="1200"/>
              </a:spcBef>
              <a:buSzPct val="125000"/>
            </a:pP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SzPct val="125000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2b. New to Cengage? Click “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Account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	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register. (Go to Step 3)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86D13E-7566-48F5-8371-4207A7D5F2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93" r="10558"/>
          <a:stretch/>
        </p:blipFill>
        <p:spPr>
          <a:xfrm>
            <a:off x="6520667" y="276727"/>
            <a:ext cx="4973015" cy="5394963"/>
          </a:xfrm>
          <a:prstGeom prst="rect">
            <a:avLst/>
          </a:prstGeom>
        </p:spPr>
      </p:pic>
      <p:sp>
        <p:nvSpPr>
          <p:cNvPr id="9" name="Up Arrow Callout 26">
            <a:extLst>
              <a:ext uri="{FF2B5EF4-FFF2-40B4-BE49-F238E27FC236}">
                <a16:creationId xmlns:a16="http://schemas.microsoft.com/office/drawing/2014/main" id="{B4A9974D-9EA4-4793-9918-358428D1623A}"/>
              </a:ext>
            </a:extLst>
          </p:cNvPr>
          <p:cNvSpPr/>
          <p:nvPr/>
        </p:nvSpPr>
        <p:spPr>
          <a:xfrm rot="5400000">
            <a:off x="6634967" y="2844335"/>
            <a:ext cx="491490" cy="720090"/>
          </a:xfrm>
          <a:prstGeom prst="upArrowCallout">
            <a:avLst>
              <a:gd name="adj1" fmla="val 34303"/>
              <a:gd name="adj2" fmla="val 36628"/>
              <a:gd name="adj3" fmla="val 25000"/>
              <a:gd name="adj4" fmla="val 6497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sz="2000" b="1" dirty="0"/>
              <a:t>2a</a:t>
            </a:r>
          </a:p>
        </p:txBody>
      </p:sp>
      <p:sp>
        <p:nvSpPr>
          <p:cNvPr id="11" name="Up Arrow Callout 5">
            <a:extLst>
              <a:ext uri="{FF2B5EF4-FFF2-40B4-BE49-F238E27FC236}">
                <a16:creationId xmlns:a16="http://schemas.microsoft.com/office/drawing/2014/main" id="{61677B2A-E8C7-4521-A7FF-30E5373D6300}"/>
              </a:ext>
            </a:extLst>
          </p:cNvPr>
          <p:cNvSpPr/>
          <p:nvPr/>
        </p:nvSpPr>
        <p:spPr>
          <a:xfrm rot="16200000">
            <a:off x="10322120" y="4879804"/>
            <a:ext cx="473980" cy="720090"/>
          </a:xfrm>
          <a:prstGeom prst="upArrowCallout">
            <a:avLst>
              <a:gd name="adj1" fmla="val 34303"/>
              <a:gd name="adj2" fmla="val 36628"/>
              <a:gd name="adj3" fmla="val 25000"/>
              <a:gd name="adj4" fmla="val 6497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sz="2000" b="1" dirty="0"/>
              <a:t>2b</a:t>
            </a:r>
          </a:p>
        </p:txBody>
      </p:sp>
    </p:spTree>
    <p:extLst>
      <p:ext uri="{BB962C8B-B14F-4D97-AF65-F5344CB8AC3E}">
        <p14:creationId xmlns:p14="http://schemas.microsoft.com/office/powerpoint/2010/main" val="127622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CE68492-6481-F746-8F6B-5648A302B815}"/>
              </a:ext>
            </a:extLst>
          </p:cNvPr>
          <p:cNvCxnSpPr>
            <a:cxnSpLocks/>
          </p:cNvCxnSpPr>
          <p:nvPr/>
        </p:nvCxnSpPr>
        <p:spPr>
          <a:xfrm>
            <a:off x="5462208" y="1164113"/>
            <a:ext cx="0" cy="477182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>
            <a:extLst>
              <a:ext uri="{FF2B5EF4-FFF2-40B4-BE49-F238E27FC236}">
                <a16:creationId xmlns:a16="http://schemas.microsoft.com/office/drawing/2014/main" id="{DB5C6C0C-AF17-0540-828D-0F6DB00A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Cengage Account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2686E-69D1-DB4C-993F-F88C1CCA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B986-D9E4-6F4B-890D-E2B2D3A035C2}" type="slidenum">
              <a:rPr lang="en-US" smtClean="0"/>
              <a:t>5</a:t>
            </a:fld>
            <a:endParaRPr lang="en-US"/>
          </a:p>
        </p:txBody>
      </p:sp>
      <p:sp>
        <p:nvSpPr>
          <p:cNvPr id="9" name="Subtitle 7">
            <a:extLst>
              <a:ext uri="{FF2B5EF4-FFF2-40B4-BE49-F238E27FC236}">
                <a16:creationId xmlns:a16="http://schemas.microsoft.com/office/drawing/2014/main" id="{AD284FDB-3CE0-0B4D-9D43-ACC66B663281}"/>
              </a:ext>
            </a:extLst>
          </p:cNvPr>
          <p:cNvSpPr txBox="1">
            <a:spLocks/>
          </p:cNvSpPr>
          <p:nvPr/>
        </p:nvSpPr>
        <p:spPr>
          <a:xfrm>
            <a:off x="879695" y="1064351"/>
            <a:ext cx="3475942" cy="460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2400"/>
              </a:lnSpc>
              <a:spcBef>
                <a:spcPts val="1600"/>
              </a:spcBef>
              <a:buFont typeface="+mj-lt"/>
              <a:buAutoNum type="arabicPeriod" startAt="3"/>
            </a:pPr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“</a:t>
            </a:r>
            <a:r>
              <a:rPr lang="en-US" sz="2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F8B7F2-7999-8F44-A787-62B906E76562}"/>
              </a:ext>
            </a:extLst>
          </p:cNvPr>
          <p:cNvSpPr/>
          <p:nvPr/>
        </p:nvSpPr>
        <p:spPr>
          <a:xfrm>
            <a:off x="7408158" y="1064351"/>
            <a:ext cx="25731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buFont typeface="+mj-lt"/>
              <a:buAutoNum type="arabicPeriod" startAt="4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Enter your email.</a:t>
            </a:r>
            <a:endParaRPr 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05C064-5799-0D48-B5B3-FAE155B98046}"/>
              </a:ext>
            </a:extLst>
          </p:cNvPr>
          <p:cNvSpPr/>
          <p:nvPr/>
        </p:nvSpPr>
        <p:spPr>
          <a:xfrm>
            <a:off x="6486185" y="5038603"/>
            <a:ext cx="4774478" cy="1128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600"/>
              </a:spcBef>
            </a:pP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Important: You must use a valid email address for account verification.</a:t>
            </a:r>
          </a:p>
          <a:p>
            <a:pPr algn="ctr">
              <a:spcBef>
                <a:spcPts val="1600"/>
              </a:spcBef>
            </a:pP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zh-CN" altLang="en-US" i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使用你的</a:t>
            </a:r>
            <a:r>
              <a:rPr lang="en-US" altLang="zh-CN" i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</a:t>
            </a:r>
            <a:r>
              <a:rPr lang="zh-CN" altLang="en-US" i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學生郵箱注冊</a:t>
            </a:r>
            <a:r>
              <a:rPr lang="zh-CN" alt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）</a:t>
            </a:r>
            <a:endParaRPr lang="en-US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EF87AA-D4E7-714B-8DBD-9A36779369BC}"/>
              </a:ext>
            </a:extLst>
          </p:cNvPr>
          <p:cNvSpPr/>
          <p:nvPr/>
        </p:nvSpPr>
        <p:spPr>
          <a:xfrm>
            <a:off x="9658349" y="1577298"/>
            <a:ext cx="3048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-5" dirty="0">
                <a:solidFill>
                  <a:srgbClr val="FFFFFF"/>
                </a:solidFill>
                <a:latin typeface="OpenSans-Extrabold"/>
                <a:cs typeface="OpenSans-Extrabold"/>
              </a:rPr>
              <a:t>B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CCA4928-3A02-419C-A8ED-30C9210C15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395" t="4738" r="11540" b="9384"/>
          <a:stretch/>
        </p:blipFill>
        <p:spPr>
          <a:xfrm>
            <a:off x="1193638" y="1882096"/>
            <a:ext cx="2956792" cy="276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8DF423B-8D8A-40B1-9255-8E2EF111D91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679" t="2198" r="16926" b="6164"/>
          <a:stretch/>
        </p:blipFill>
        <p:spPr>
          <a:xfrm>
            <a:off x="7321738" y="1500492"/>
            <a:ext cx="2745980" cy="31436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9028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B5C6C0C-AF17-0540-828D-0F6DB00A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the Registration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2686E-69D1-DB4C-993F-F88C1CCA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B986-D9E4-6F4B-890D-E2B2D3A035C2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A6428-231E-4202-90FD-A9EE668BF1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3947" t="39299" r="11875" b="11052"/>
          <a:stretch/>
        </p:blipFill>
        <p:spPr>
          <a:xfrm>
            <a:off x="659586" y="1595554"/>
            <a:ext cx="8764706" cy="4518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7322DF-7307-4D49-A099-0E761C2C907A}"/>
              </a:ext>
            </a:extLst>
          </p:cNvPr>
          <p:cNvSpPr txBox="1"/>
          <p:nvPr/>
        </p:nvSpPr>
        <p:spPr>
          <a:xfrm>
            <a:off x="386080" y="1177718"/>
            <a:ext cx="79157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ts val="1200"/>
              </a:spcBef>
              <a:buSzPct val="100000"/>
              <a:buFont typeface="+mj-lt"/>
              <a:buAutoNum type="arabicPeriod" startAt="5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Fill in your personal information and select your institution.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5CF0B0-59F2-47B0-B33D-50FC4EDED749}"/>
              </a:ext>
            </a:extLst>
          </p:cNvPr>
          <p:cNvSpPr txBox="1"/>
          <p:nvPr/>
        </p:nvSpPr>
        <p:spPr>
          <a:xfrm>
            <a:off x="6184231" y="4834790"/>
            <a:ext cx="6007769" cy="12618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buSzPct val="125000"/>
            </a:pP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For institution selection, type the name of your institution and select from the dropdown list.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  <a:buSzPct val="125000"/>
            </a:pPr>
            <a:r>
              <a:rPr lang="en-HK" altLang="zh-CN" i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 name and Last name</a:t>
            </a:r>
            <a:r>
              <a:rPr lang="zh-CN" altLang="en-US" i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， 不要輸入中文字體，請輸拼音全名， 避免亂碼出現</a:t>
            </a:r>
            <a:endParaRPr lang="en-US" i="1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68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B5C6C0C-AF17-0540-828D-0F6DB00A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email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2686E-69D1-DB4C-993F-F88C1CCA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B986-D9E4-6F4B-890D-E2B2D3A035C2}" type="slidenum">
              <a:rPr lang="en-US" smtClean="0"/>
              <a:t>7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B8AA17-8985-47DC-8BA2-75AA2D6577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628" r="7361" b="12566"/>
          <a:stretch/>
        </p:blipFill>
        <p:spPr>
          <a:xfrm>
            <a:off x="6757209" y="1543397"/>
            <a:ext cx="3399976" cy="40948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907C4F-BA1D-43C4-9A76-22FE358F54FF}"/>
              </a:ext>
            </a:extLst>
          </p:cNvPr>
          <p:cNvSpPr txBox="1"/>
          <p:nvPr/>
        </p:nvSpPr>
        <p:spPr>
          <a:xfrm>
            <a:off x="375920" y="1220232"/>
            <a:ext cx="6093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/>
              <a:t>Open the ‘Welcome to Cengage’ email that was sent to your email address.</a:t>
            </a:r>
          </a:p>
        </p:txBody>
      </p:sp>
    </p:spTree>
    <p:extLst>
      <p:ext uri="{BB962C8B-B14F-4D97-AF65-F5344CB8AC3E}">
        <p14:creationId xmlns:p14="http://schemas.microsoft.com/office/powerpoint/2010/main" val="87036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B5C6C0C-AF17-0540-828D-0F6DB00A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Activate Cengage Account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2686E-69D1-DB4C-993F-F88C1CCA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B986-D9E4-6F4B-890D-E2B2D3A035C2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4AD841-CA12-4275-84F4-268242680D2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42" r="23891"/>
          <a:stretch/>
        </p:blipFill>
        <p:spPr>
          <a:xfrm>
            <a:off x="767481" y="2669151"/>
            <a:ext cx="3292642" cy="36871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314B84-9118-4042-AA50-C69895F2F6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983" t="3255" r="34982" b="20935"/>
          <a:stretch/>
        </p:blipFill>
        <p:spPr>
          <a:xfrm>
            <a:off x="4966711" y="2075241"/>
            <a:ext cx="2890530" cy="41045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907C4F-BA1D-43C4-9A76-22FE358F54FF}"/>
              </a:ext>
            </a:extLst>
          </p:cNvPr>
          <p:cNvSpPr txBox="1"/>
          <p:nvPr/>
        </p:nvSpPr>
        <p:spPr>
          <a:xfrm>
            <a:off x="375920" y="1220232"/>
            <a:ext cx="4075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dirty="0"/>
              <a:t>Click “</a:t>
            </a:r>
            <a:r>
              <a:rPr lang="en-US" b="1" dirty="0"/>
              <a:t>ACTIVATE CENGAGE ACCOUNT</a:t>
            </a:r>
            <a:r>
              <a:rPr lang="en-US" dirty="0"/>
              <a:t>”</a:t>
            </a:r>
            <a:r>
              <a:rPr lang="en-US" b="1" dirty="0"/>
              <a:t> </a:t>
            </a:r>
            <a:r>
              <a:rPr lang="en-US" dirty="0"/>
              <a:t>on the email.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993F6B-2624-4EED-8147-3B7B24C98D76}"/>
              </a:ext>
            </a:extLst>
          </p:cNvPr>
          <p:cNvSpPr txBox="1"/>
          <p:nvPr/>
        </p:nvSpPr>
        <p:spPr>
          <a:xfrm>
            <a:off x="4833218" y="1220232"/>
            <a:ext cx="3300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n-US" dirty="0"/>
              <a:t>Set your password.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4B2785-BDCE-4EBE-8665-91BE93CEFE5B}"/>
              </a:ext>
            </a:extLst>
          </p:cNvPr>
          <p:cNvSpPr txBox="1"/>
          <p:nvPr/>
        </p:nvSpPr>
        <p:spPr>
          <a:xfrm>
            <a:off x="8505257" y="1221264"/>
            <a:ext cx="33006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n-US" dirty="0"/>
              <a:t>You will be redirected to your Cengage dashboard.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1B5173-E757-4150-9025-C0409B401C6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817" t="2597" r="21407" b="18637"/>
          <a:stretch/>
        </p:blipFill>
        <p:spPr>
          <a:xfrm>
            <a:off x="8505257" y="2075241"/>
            <a:ext cx="3428171" cy="30793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387F42-1431-4581-BEEF-3623DD0D5E3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481" y="1857024"/>
            <a:ext cx="3292642" cy="87012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95331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2C1517-0EC3-4EBD-850B-9760160286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2" t="22984" r="2931" b="21448"/>
          <a:stretch/>
        </p:blipFill>
        <p:spPr>
          <a:xfrm>
            <a:off x="608597" y="1751510"/>
            <a:ext cx="10974806" cy="29269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B5C6C0C-AF17-0540-828D-0F6DB00A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Access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2686E-69D1-DB4C-993F-F88C1CCA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B986-D9E4-6F4B-890D-E2B2D3A035C2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169083-5052-4F7A-AF89-7BC901AB198C}"/>
              </a:ext>
            </a:extLst>
          </p:cNvPr>
          <p:cNvSpPr txBox="1"/>
          <p:nvPr/>
        </p:nvSpPr>
        <p:spPr>
          <a:xfrm>
            <a:off x="375920" y="1220232"/>
            <a:ext cx="868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0"/>
            </a:pPr>
            <a:r>
              <a:rPr lang="en-US" dirty="0"/>
              <a:t>This is your Cengage Dashboard. Click “</a:t>
            </a:r>
            <a:r>
              <a:rPr lang="en-US" b="1" dirty="0"/>
              <a:t>Enter Access Code or Course Key</a:t>
            </a:r>
            <a:r>
              <a:rPr lang="en-US" dirty="0"/>
              <a:t>”.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712595-D7BE-4057-9261-92E2D9F56F9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693" t="23065" r="28728" b="38117"/>
          <a:stretch/>
        </p:blipFill>
        <p:spPr>
          <a:xfrm>
            <a:off x="6392778" y="4109887"/>
            <a:ext cx="5678906" cy="26620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DE658E-3D64-4085-8E02-16C72FB86A48}"/>
              </a:ext>
            </a:extLst>
          </p:cNvPr>
          <p:cNvSpPr txBox="1"/>
          <p:nvPr/>
        </p:nvSpPr>
        <p:spPr>
          <a:xfrm>
            <a:off x="1436837" y="5256259"/>
            <a:ext cx="4955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1"/>
            </a:pPr>
            <a:r>
              <a:rPr lang="en-US" dirty="0"/>
              <a:t>Enter access code and click “</a:t>
            </a:r>
            <a:r>
              <a:rPr lang="en-US" b="1" dirty="0"/>
              <a:t>REGISTER</a:t>
            </a:r>
            <a:r>
              <a:rPr lang="en-US" dirty="0"/>
              <a:t>”. 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CEE962B-39A3-4CD7-9442-D8B5E38DB1C1}"/>
              </a:ext>
            </a:extLst>
          </p:cNvPr>
          <p:cNvSpPr/>
          <p:nvPr/>
        </p:nvSpPr>
        <p:spPr>
          <a:xfrm rot="8002492">
            <a:off x="7197310" y="2874471"/>
            <a:ext cx="2808115" cy="371305"/>
          </a:xfrm>
          <a:prstGeom prst="rightArrow">
            <a:avLst>
              <a:gd name="adj1" fmla="val 46784"/>
              <a:gd name="adj2" fmla="val 1385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F6EDC16-55FB-43FA-A76E-072347DF82DA}"/>
              </a:ext>
            </a:extLst>
          </p:cNvPr>
          <p:cNvSpPr/>
          <p:nvPr/>
        </p:nvSpPr>
        <p:spPr>
          <a:xfrm>
            <a:off x="4513315" y="5572553"/>
            <a:ext cx="2217208" cy="391376"/>
          </a:xfrm>
          <a:prstGeom prst="rightArrow">
            <a:avLst>
              <a:gd name="adj1" fmla="val 46784"/>
              <a:gd name="adj2" fmla="val 1385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0338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_Office Theme">
  <a:themeElements>
    <a:clrScheme name="CENGAG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85C9"/>
      </a:accent1>
      <a:accent2>
        <a:srgbClr val="003865"/>
      </a:accent2>
      <a:accent3>
        <a:srgbClr val="E00045"/>
      </a:accent3>
      <a:accent4>
        <a:srgbClr val="FC4C02"/>
      </a:accent4>
      <a:accent5>
        <a:srgbClr val="FFC72C"/>
      </a:accent5>
      <a:accent6>
        <a:srgbClr val="8DC53E"/>
      </a:accent6>
      <a:hlink>
        <a:srgbClr val="0082CA"/>
      </a:hlink>
      <a:folHlink>
        <a:srgbClr val="92278F"/>
      </a:folHlink>
    </a:clrScheme>
    <a:fontScheme name="Open Sans">
      <a:majorFont>
        <a:latin typeface="Open Sans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Open Sans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ngage-ppt-template-16.9" id="{E51CC5E3-AB1A-4541-B4A2-2EB33D4DBD63}" vid="{98A154BE-F1CF-F644-AAA2-69E6BE6E03F7}"/>
    </a:ext>
  </a:extLst>
</a:theme>
</file>

<file path=ppt/theme/theme2.xml><?xml version="1.0" encoding="utf-8"?>
<a:theme xmlns:a="http://schemas.openxmlformats.org/drawingml/2006/main" name="4_Office Theme">
  <a:themeElements>
    <a:clrScheme name="CENGAG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85C9"/>
      </a:accent1>
      <a:accent2>
        <a:srgbClr val="003865"/>
      </a:accent2>
      <a:accent3>
        <a:srgbClr val="E00045"/>
      </a:accent3>
      <a:accent4>
        <a:srgbClr val="FC4C02"/>
      </a:accent4>
      <a:accent5>
        <a:srgbClr val="FFC72C"/>
      </a:accent5>
      <a:accent6>
        <a:srgbClr val="8DC53E"/>
      </a:accent6>
      <a:hlink>
        <a:srgbClr val="0082CA"/>
      </a:hlink>
      <a:folHlink>
        <a:srgbClr val="92278F"/>
      </a:folHlink>
    </a:clrScheme>
    <a:fontScheme name="Open Sans">
      <a:majorFont>
        <a:latin typeface="Open Sans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Open Sans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ngage-ppt-template-16.9" id="{E51CC5E3-AB1A-4541-B4A2-2EB33D4DBD63}" vid="{98A154BE-F1CF-F644-AAA2-69E6BE6E03F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1657</TotalTime>
  <Words>715</Words>
  <Application>Microsoft Office PowerPoint</Application>
  <PresentationFormat>Widescreen</PresentationFormat>
  <Paragraphs>114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DengXian</vt:lpstr>
      <vt:lpstr>OpenSans-Extrabold</vt:lpstr>
      <vt:lpstr>OpenSans-Semibold</vt:lpstr>
      <vt:lpstr>Arial</vt:lpstr>
      <vt:lpstr>Calibri</vt:lpstr>
      <vt:lpstr>Open Sans</vt:lpstr>
      <vt:lpstr>Open Sans Semibold</vt:lpstr>
      <vt:lpstr>3_Office Theme</vt:lpstr>
      <vt:lpstr>4_Office Theme</vt:lpstr>
      <vt:lpstr>Where can you find your MindTap eBook Access code</vt:lpstr>
      <vt:lpstr>Your MindTap Course Key </vt:lpstr>
      <vt:lpstr>Let’s Start</vt:lpstr>
      <vt:lpstr>Log In to Your Account</vt:lpstr>
      <vt:lpstr>Create Cengage Account</vt:lpstr>
      <vt:lpstr>Complete the Registration</vt:lpstr>
      <vt:lpstr>Check Your email </vt:lpstr>
      <vt:lpstr>Activate Cengage Account</vt:lpstr>
      <vt:lpstr>Enter Access Code</vt:lpstr>
      <vt:lpstr>Enter Course Key</vt:lpstr>
      <vt:lpstr>Enter Course Key</vt:lpstr>
      <vt:lpstr>Enter Course Key</vt:lpstr>
      <vt:lpstr>Access Your Course</vt:lpstr>
      <vt:lpstr>This is the homepage of your dashboard. You will find your courses, eTextbooks and other materials here.</vt:lpstr>
      <vt:lpstr>MindTap online resources –eBook </vt:lpstr>
      <vt:lpstr>MindTap online resources –eBook </vt:lpstr>
      <vt:lpstr>Sign Out</vt:lpstr>
      <vt:lpstr>Get Mobile and Go!</vt:lpstr>
      <vt:lpstr>Have Questions? We’re Here to Help!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Fierst, Joe</dc:creator>
  <cp:lastModifiedBy>Lai, Cloris</cp:lastModifiedBy>
  <cp:revision>358</cp:revision>
  <dcterms:created xsi:type="dcterms:W3CDTF">2019-10-15T17:30:21Z</dcterms:created>
  <dcterms:modified xsi:type="dcterms:W3CDTF">2021-09-15T01:33:47Z</dcterms:modified>
</cp:coreProperties>
</file>