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C4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401F7-ED44-4A54-9FBE-2817E44CAAA8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A3D95E-715C-4060-8ED0-64B7D448B42B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Identify the problem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1A582CD1-660E-4AF1-A99C-0CBD0D9EA94B}" type="parTrans" cxnId="{FFBE8E83-77CC-4F6A-8CC9-7CB527A82279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81DC25C-578E-4F57-96E7-C261F91D3605}" type="sibTrans" cxnId="{FFBE8E83-77CC-4F6A-8CC9-7CB527A82279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375AC9E-D3E3-4BB6-9027-44B97E65F8DE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Select criteria for evaluation of the solutions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4BD53A7-AEA9-4D6D-9C95-7D6EDB5AF020}" type="parTrans" cxnId="{8A658952-B91E-4AAD-9A7E-E3FAAB2A63EA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A1315C61-E237-4584-9183-E435CFF9F169}" type="sibTrans" cxnId="{8A658952-B91E-4AAD-9A7E-E3FAAB2A63EA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E766F71-E4AE-48AF-B0C2-6C779A127AE0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List alternative solutions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778F64E-835B-4E49-9EF5-77B1ACE0EC4B}" type="parTrans" cxnId="{0E1CE569-239D-45E6-A286-EBAB4EFFEE1B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AA48519-5589-40A7-B4F3-AFBD554006C4}" type="sibTrans" cxnId="{0E1CE569-239D-45E6-A286-EBAB4EFFEE1B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1DE4488-C1FD-4DA0-B88C-72F9B4B62446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Evaluation the solutions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DB8AB3A-0C22-4EEA-AB57-A3F09D64C0EC}" type="parTrans" cxnId="{67705FF5-D309-4CC3-83C2-1F56870A39E3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6AC5D37-70B9-4361-9FA4-DA690E9896CF}" type="sibTrans" cxnId="{67705FF5-D309-4CC3-83C2-1F56870A39E3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BE5F1DE-635C-4333-BAC2-9B520A9630EA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Choose an alternative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D949517-8510-438B-B44D-978657D40E56}" type="parTrans" cxnId="{C76772A5-3072-4203-B866-E6B4C9644E29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774B55DE-105E-4ABE-92A7-D52D25E09121}" type="sibTrans" cxnId="{C76772A5-3072-4203-B866-E6B4C9644E29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F5B4DD1-09E2-41BA-908A-7DEA3F21A9D6}" type="pres">
      <dgm:prSet presAssocID="{A27401F7-ED44-4A54-9FBE-2817E44CAAA8}" presName="Name0" presStyleCnt="0">
        <dgm:presLayoutVars>
          <dgm:chMax val="7"/>
          <dgm:chPref val="5"/>
        </dgm:presLayoutVars>
      </dgm:prSet>
      <dgm:spPr/>
    </dgm:pt>
    <dgm:pt modelId="{FE157064-0ED0-4BCA-AE13-6B971B409A26}" type="pres">
      <dgm:prSet presAssocID="{A27401F7-ED44-4A54-9FBE-2817E44CAAA8}" presName="arrowNode" presStyleLbl="node1" presStyleIdx="0" presStyleCnt="1"/>
      <dgm:spPr>
        <a:solidFill>
          <a:srgbClr val="EC6C44"/>
        </a:solidFill>
      </dgm:spPr>
    </dgm:pt>
    <dgm:pt modelId="{5E82B325-BF18-473D-8D3F-2430863D34F9}" type="pres">
      <dgm:prSet presAssocID="{24A3D95E-715C-4060-8ED0-64B7D448B42B}" presName="txNode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145B3-E903-430B-9757-AFDE2F26C96A}" type="pres">
      <dgm:prSet presAssocID="{D375AC9E-D3E3-4BB6-9027-44B97E65F8DE}" presName="txNode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15627-C447-4FFE-83AE-4EFD6F1956D0}" type="pres">
      <dgm:prSet presAssocID="{A1315C61-E237-4584-9183-E435CFF9F169}" presName="dotNode2" presStyleCnt="0"/>
      <dgm:spPr/>
    </dgm:pt>
    <dgm:pt modelId="{43AD8D2F-3A56-434D-AD6E-4EF71CA14DE4}" type="pres">
      <dgm:prSet presAssocID="{A1315C61-E237-4584-9183-E435CFF9F169}" presName="dotRepeatNode" presStyleLbl="fgShp" presStyleIdx="0" presStyleCnt="3"/>
      <dgm:spPr/>
    </dgm:pt>
    <dgm:pt modelId="{D2E538DB-608D-4792-8C82-8BA4DB941E1B}" type="pres">
      <dgm:prSet presAssocID="{8E766F71-E4AE-48AF-B0C2-6C779A127AE0}" presName="txNode3" presStyleLbl="revTx" presStyleIdx="2" presStyleCnt="5">
        <dgm:presLayoutVars>
          <dgm:bulletEnabled val="1"/>
        </dgm:presLayoutVars>
      </dgm:prSet>
      <dgm:spPr/>
    </dgm:pt>
    <dgm:pt modelId="{BA859A14-4678-4BED-9A02-B5783ACC1A23}" type="pres">
      <dgm:prSet presAssocID="{9AA48519-5589-40A7-B4F3-AFBD554006C4}" presName="dotNode3" presStyleCnt="0"/>
      <dgm:spPr/>
    </dgm:pt>
    <dgm:pt modelId="{B5F64A53-782C-4EBA-857B-C9E2252AB983}" type="pres">
      <dgm:prSet presAssocID="{9AA48519-5589-40A7-B4F3-AFBD554006C4}" presName="dotRepeatNode" presStyleLbl="fgShp" presStyleIdx="1" presStyleCnt="3"/>
      <dgm:spPr/>
    </dgm:pt>
    <dgm:pt modelId="{B61BF2B0-6898-48AF-A945-F7159C53B425}" type="pres">
      <dgm:prSet presAssocID="{E1DE4488-C1FD-4DA0-B88C-72F9B4B62446}" presName="txNode4" presStyleLbl="revTx" presStyleIdx="3" presStyleCnt="5">
        <dgm:presLayoutVars>
          <dgm:bulletEnabled val="1"/>
        </dgm:presLayoutVars>
      </dgm:prSet>
      <dgm:spPr/>
    </dgm:pt>
    <dgm:pt modelId="{AFC2E6D7-C8C4-453D-A1FF-2B1FBEE328A9}" type="pres">
      <dgm:prSet presAssocID="{E6AC5D37-70B9-4361-9FA4-DA690E9896CF}" presName="dotNode4" presStyleCnt="0"/>
      <dgm:spPr/>
    </dgm:pt>
    <dgm:pt modelId="{36B12ECF-E129-4FD6-8D08-3A7376D7C67D}" type="pres">
      <dgm:prSet presAssocID="{E6AC5D37-70B9-4361-9FA4-DA690E9896CF}" presName="dotRepeatNode" presStyleLbl="fgShp" presStyleIdx="2" presStyleCnt="3"/>
      <dgm:spPr/>
    </dgm:pt>
    <dgm:pt modelId="{783DC677-0C90-4373-8A81-FEBD257CD196}" type="pres">
      <dgm:prSet presAssocID="{2BE5F1DE-635C-4333-BAC2-9B520A9630EA}" presName="txNode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705FF5-D309-4CC3-83C2-1F56870A39E3}" srcId="{A27401F7-ED44-4A54-9FBE-2817E44CAAA8}" destId="{E1DE4488-C1FD-4DA0-B88C-72F9B4B62446}" srcOrd="3" destOrd="0" parTransId="{DDB8AB3A-0C22-4EEA-AB57-A3F09D64C0EC}" sibTransId="{E6AC5D37-70B9-4361-9FA4-DA690E9896CF}"/>
    <dgm:cxn modelId="{C76772A5-3072-4203-B866-E6B4C9644E29}" srcId="{A27401F7-ED44-4A54-9FBE-2817E44CAAA8}" destId="{2BE5F1DE-635C-4333-BAC2-9B520A9630EA}" srcOrd="4" destOrd="0" parTransId="{ED949517-8510-438B-B44D-978657D40E56}" sibTransId="{774B55DE-105E-4ABE-92A7-D52D25E09121}"/>
    <dgm:cxn modelId="{D3D421E4-016B-4AC6-9CE2-70D7C4D842A5}" type="presOf" srcId="{9AA48519-5589-40A7-B4F3-AFBD554006C4}" destId="{B5F64A53-782C-4EBA-857B-C9E2252AB983}" srcOrd="0" destOrd="0" presId="urn:microsoft.com/office/officeart/2009/3/layout/DescendingProcess"/>
    <dgm:cxn modelId="{FFBE8E83-77CC-4F6A-8CC9-7CB527A82279}" srcId="{A27401F7-ED44-4A54-9FBE-2817E44CAAA8}" destId="{24A3D95E-715C-4060-8ED0-64B7D448B42B}" srcOrd="0" destOrd="0" parTransId="{1A582CD1-660E-4AF1-A99C-0CBD0D9EA94B}" sibTransId="{981DC25C-578E-4F57-96E7-C261F91D3605}"/>
    <dgm:cxn modelId="{9D633AEC-5B3D-4044-83E2-B5A6DE27323E}" type="presOf" srcId="{A1315C61-E237-4584-9183-E435CFF9F169}" destId="{43AD8D2F-3A56-434D-AD6E-4EF71CA14DE4}" srcOrd="0" destOrd="0" presId="urn:microsoft.com/office/officeart/2009/3/layout/DescendingProcess"/>
    <dgm:cxn modelId="{1FF3636A-6580-4D5F-93D8-F87D2051AE25}" type="presOf" srcId="{E6AC5D37-70B9-4361-9FA4-DA690E9896CF}" destId="{36B12ECF-E129-4FD6-8D08-3A7376D7C67D}" srcOrd="0" destOrd="0" presId="urn:microsoft.com/office/officeart/2009/3/layout/DescendingProcess"/>
    <dgm:cxn modelId="{3D41A4D2-F237-49F2-9783-A48C1ABDEF9C}" type="presOf" srcId="{D375AC9E-D3E3-4BB6-9027-44B97E65F8DE}" destId="{74C145B3-E903-430B-9757-AFDE2F26C96A}" srcOrd="0" destOrd="0" presId="urn:microsoft.com/office/officeart/2009/3/layout/DescendingProcess"/>
    <dgm:cxn modelId="{378705A3-7773-44A0-BE03-08E83A4435F5}" type="presOf" srcId="{8E766F71-E4AE-48AF-B0C2-6C779A127AE0}" destId="{D2E538DB-608D-4792-8C82-8BA4DB941E1B}" srcOrd="0" destOrd="0" presId="urn:microsoft.com/office/officeart/2009/3/layout/DescendingProcess"/>
    <dgm:cxn modelId="{8214294D-9591-41C0-A77C-809E1BA7F4F4}" type="presOf" srcId="{24A3D95E-715C-4060-8ED0-64B7D448B42B}" destId="{5E82B325-BF18-473D-8D3F-2430863D34F9}" srcOrd="0" destOrd="0" presId="urn:microsoft.com/office/officeart/2009/3/layout/DescendingProcess"/>
    <dgm:cxn modelId="{B0A4C1DC-B316-4F7F-96D3-68D0C5AA21F6}" type="presOf" srcId="{E1DE4488-C1FD-4DA0-B88C-72F9B4B62446}" destId="{B61BF2B0-6898-48AF-A945-F7159C53B425}" srcOrd="0" destOrd="0" presId="urn:microsoft.com/office/officeart/2009/3/layout/DescendingProcess"/>
    <dgm:cxn modelId="{15B6B230-B487-4E4D-856F-AB30C404B3CA}" type="presOf" srcId="{A27401F7-ED44-4A54-9FBE-2817E44CAAA8}" destId="{2F5B4DD1-09E2-41BA-908A-7DEA3F21A9D6}" srcOrd="0" destOrd="0" presId="urn:microsoft.com/office/officeart/2009/3/layout/DescendingProcess"/>
    <dgm:cxn modelId="{0E1CE569-239D-45E6-A286-EBAB4EFFEE1B}" srcId="{A27401F7-ED44-4A54-9FBE-2817E44CAAA8}" destId="{8E766F71-E4AE-48AF-B0C2-6C779A127AE0}" srcOrd="2" destOrd="0" parTransId="{F778F64E-835B-4E49-9EF5-77B1ACE0EC4B}" sibTransId="{9AA48519-5589-40A7-B4F3-AFBD554006C4}"/>
    <dgm:cxn modelId="{D536F934-1738-4257-AC0B-11B02BF8240B}" type="presOf" srcId="{2BE5F1DE-635C-4333-BAC2-9B520A9630EA}" destId="{783DC677-0C90-4373-8A81-FEBD257CD196}" srcOrd="0" destOrd="0" presId="urn:microsoft.com/office/officeart/2009/3/layout/DescendingProcess"/>
    <dgm:cxn modelId="{8A658952-B91E-4AAD-9A7E-E3FAAB2A63EA}" srcId="{A27401F7-ED44-4A54-9FBE-2817E44CAAA8}" destId="{D375AC9E-D3E3-4BB6-9027-44B97E65F8DE}" srcOrd="1" destOrd="0" parTransId="{44BD53A7-AEA9-4D6D-9C95-7D6EDB5AF020}" sibTransId="{A1315C61-E237-4584-9183-E435CFF9F169}"/>
    <dgm:cxn modelId="{4A6A8785-E49B-4AF5-9AE7-E152B431845E}" type="presParOf" srcId="{2F5B4DD1-09E2-41BA-908A-7DEA3F21A9D6}" destId="{FE157064-0ED0-4BCA-AE13-6B971B409A26}" srcOrd="0" destOrd="0" presId="urn:microsoft.com/office/officeart/2009/3/layout/DescendingProcess"/>
    <dgm:cxn modelId="{73589EFA-7DD7-47C2-A0BB-0491DE41DF43}" type="presParOf" srcId="{2F5B4DD1-09E2-41BA-908A-7DEA3F21A9D6}" destId="{5E82B325-BF18-473D-8D3F-2430863D34F9}" srcOrd="1" destOrd="0" presId="urn:microsoft.com/office/officeart/2009/3/layout/DescendingProcess"/>
    <dgm:cxn modelId="{C20DA4F6-A7C5-4E85-ADD6-180CF0B23E39}" type="presParOf" srcId="{2F5B4DD1-09E2-41BA-908A-7DEA3F21A9D6}" destId="{74C145B3-E903-430B-9757-AFDE2F26C96A}" srcOrd="2" destOrd="0" presId="urn:microsoft.com/office/officeart/2009/3/layout/DescendingProcess"/>
    <dgm:cxn modelId="{8977135D-FF3A-4830-979F-421EA7105C78}" type="presParOf" srcId="{2F5B4DD1-09E2-41BA-908A-7DEA3F21A9D6}" destId="{13515627-C447-4FFE-83AE-4EFD6F1956D0}" srcOrd="3" destOrd="0" presId="urn:microsoft.com/office/officeart/2009/3/layout/DescendingProcess"/>
    <dgm:cxn modelId="{67DA1B60-2D17-4114-9F2B-5AFB1D64419F}" type="presParOf" srcId="{13515627-C447-4FFE-83AE-4EFD6F1956D0}" destId="{43AD8D2F-3A56-434D-AD6E-4EF71CA14DE4}" srcOrd="0" destOrd="0" presId="urn:microsoft.com/office/officeart/2009/3/layout/DescendingProcess"/>
    <dgm:cxn modelId="{1DC9BFFA-3E32-4CCF-806D-9696BEB19901}" type="presParOf" srcId="{2F5B4DD1-09E2-41BA-908A-7DEA3F21A9D6}" destId="{D2E538DB-608D-4792-8C82-8BA4DB941E1B}" srcOrd="4" destOrd="0" presId="urn:microsoft.com/office/officeart/2009/3/layout/DescendingProcess"/>
    <dgm:cxn modelId="{29047850-FCEA-4FF1-A908-6F78E8313DA4}" type="presParOf" srcId="{2F5B4DD1-09E2-41BA-908A-7DEA3F21A9D6}" destId="{BA859A14-4678-4BED-9A02-B5783ACC1A23}" srcOrd="5" destOrd="0" presId="urn:microsoft.com/office/officeart/2009/3/layout/DescendingProcess"/>
    <dgm:cxn modelId="{23AD3CE9-FA70-4A2D-A220-D9DE6EA64B08}" type="presParOf" srcId="{BA859A14-4678-4BED-9A02-B5783ACC1A23}" destId="{B5F64A53-782C-4EBA-857B-C9E2252AB983}" srcOrd="0" destOrd="0" presId="urn:microsoft.com/office/officeart/2009/3/layout/DescendingProcess"/>
    <dgm:cxn modelId="{CF4DAC73-333A-429F-B882-B02A57C82203}" type="presParOf" srcId="{2F5B4DD1-09E2-41BA-908A-7DEA3F21A9D6}" destId="{B61BF2B0-6898-48AF-A945-F7159C53B425}" srcOrd="6" destOrd="0" presId="urn:microsoft.com/office/officeart/2009/3/layout/DescendingProcess"/>
    <dgm:cxn modelId="{30BBF87E-90C5-46CE-B7C4-41321F754890}" type="presParOf" srcId="{2F5B4DD1-09E2-41BA-908A-7DEA3F21A9D6}" destId="{AFC2E6D7-C8C4-453D-A1FF-2B1FBEE328A9}" srcOrd="7" destOrd="0" presId="urn:microsoft.com/office/officeart/2009/3/layout/DescendingProcess"/>
    <dgm:cxn modelId="{FA2846F8-4175-4222-A8C7-4883BC9346C9}" type="presParOf" srcId="{AFC2E6D7-C8C4-453D-A1FF-2B1FBEE328A9}" destId="{36B12ECF-E129-4FD6-8D08-3A7376D7C67D}" srcOrd="0" destOrd="0" presId="urn:microsoft.com/office/officeart/2009/3/layout/DescendingProcess"/>
    <dgm:cxn modelId="{1E8EDE26-FFD8-4A22-AEA8-C62535883AAF}" type="presParOf" srcId="{2F5B4DD1-09E2-41BA-908A-7DEA3F21A9D6}" destId="{783DC677-0C90-4373-8A81-FEBD257CD196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57064-0ED0-4BCA-AE13-6B971B409A26}">
      <dsp:nvSpPr>
        <dsp:cNvPr id="0" name=""/>
        <dsp:cNvSpPr/>
      </dsp:nvSpPr>
      <dsp:spPr>
        <a:xfrm rot="4396374">
          <a:off x="449377" y="865882"/>
          <a:ext cx="3756332" cy="2619573"/>
        </a:xfrm>
        <a:prstGeom prst="swooshArrow">
          <a:avLst>
            <a:gd name="adj1" fmla="val 16310"/>
            <a:gd name="adj2" fmla="val 31370"/>
          </a:avLst>
        </a:prstGeom>
        <a:solidFill>
          <a:srgbClr val="EC6C4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D8D2F-3A56-434D-AD6E-4EF71CA14DE4}">
      <dsp:nvSpPr>
        <dsp:cNvPr id="0" name=""/>
        <dsp:cNvSpPr/>
      </dsp:nvSpPr>
      <dsp:spPr>
        <a:xfrm>
          <a:off x="1856511" y="1207931"/>
          <a:ext cx="94859" cy="94859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64A53-782C-4EBA-857B-C9E2252AB983}">
      <dsp:nvSpPr>
        <dsp:cNvPr id="0" name=""/>
        <dsp:cNvSpPr/>
      </dsp:nvSpPr>
      <dsp:spPr>
        <a:xfrm>
          <a:off x="2506035" y="1731832"/>
          <a:ext cx="94859" cy="94859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12ECF-E129-4FD6-8D08-3A7376D7C67D}">
      <dsp:nvSpPr>
        <dsp:cNvPr id="0" name=""/>
        <dsp:cNvSpPr/>
      </dsp:nvSpPr>
      <dsp:spPr>
        <a:xfrm>
          <a:off x="2992820" y="2344500"/>
          <a:ext cx="94859" cy="94859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2B325-BF18-473D-8D3F-2430863D34F9}">
      <dsp:nvSpPr>
        <dsp:cNvPr id="0" name=""/>
        <dsp:cNvSpPr/>
      </dsp:nvSpPr>
      <dsp:spPr>
        <a:xfrm>
          <a:off x="197564" y="0"/>
          <a:ext cx="1770994" cy="69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Identify the problem</a:t>
          </a:r>
          <a:endParaRPr lang="en-US" sz="18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97564" y="0"/>
        <a:ext cx="1770994" cy="696214"/>
      </dsp:txXfrm>
    </dsp:sp>
    <dsp:sp modelId="{74C145B3-E903-430B-9757-AFDE2F26C96A}">
      <dsp:nvSpPr>
        <dsp:cNvPr id="0" name=""/>
        <dsp:cNvSpPr/>
      </dsp:nvSpPr>
      <dsp:spPr>
        <a:xfrm>
          <a:off x="2399341" y="907253"/>
          <a:ext cx="2584694" cy="69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Select criteria for evaluation of the solutions</a:t>
          </a:r>
          <a:endParaRPr lang="en-US" sz="18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399341" y="907253"/>
        <a:ext cx="2584694" cy="696214"/>
      </dsp:txXfrm>
    </dsp:sp>
    <dsp:sp modelId="{D2E538DB-608D-4792-8C82-8BA4DB941E1B}">
      <dsp:nvSpPr>
        <dsp:cNvPr id="0" name=""/>
        <dsp:cNvSpPr/>
      </dsp:nvSpPr>
      <dsp:spPr>
        <a:xfrm>
          <a:off x="197564" y="1431155"/>
          <a:ext cx="2058182" cy="69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List alternative solutions</a:t>
          </a:r>
          <a:endParaRPr lang="en-US" sz="18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97564" y="1431155"/>
        <a:ext cx="2058182" cy="696214"/>
      </dsp:txXfrm>
    </dsp:sp>
    <dsp:sp modelId="{B61BF2B0-6898-48AF-A945-F7159C53B425}">
      <dsp:nvSpPr>
        <dsp:cNvPr id="0" name=""/>
        <dsp:cNvSpPr/>
      </dsp:nvSpPr>
      <dsp:spPr>
        <a:xfrm>
          <a:off x="3404500" y="2043823"/>
          <a:ext cx="1579535" cy="69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Evaluation the solutions</a:t>
          </a:r>
          <a:endParaRPr lang="en-US" sz="18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404500" y="2043823"/>
        <a:ext cx="1579535" cy="696214"/>
      </dsp:txXfrm>
    </dsp:sp>
    <dsp:sp modelId="{783DC677-0C90-4373-8A81-FEBD257CD196}">
      <dsp:nvSpPr>
        <dsp:cNvPr id="0" name=""/>
        <dsp:cNvSpPr/>
      </dsp:nvSpPr>
      <dsp:spPr>
        <a:xfrm>
          <a:off x="2590800" y="3655123"/>
          <a:ext cx="2393235" cy="69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Choose an alternative</a:t>
          </a:r>
          <a:endParaRPr lang="en-US" sz="18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590800" y="3655123"/>
        <a:ext cx="2393235" cy="696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F61D-9068-46EF-A5C7-03277B298F3A}" type="datetimeFigureOut">
              <a:rPr lang="en-US" smtClean="0"/>
              <a:t>31/08/2021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5035B-4429-4EF0-9B00-66534D41F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2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EC6C4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BBD-C394-4D76-BEFC-25BDAA2613C3}" type="datetime1">
              <a:rPr lang="en-US" smtClean="0"/>
              <a:t>31/08/2021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47" y="3098801"/>
            <a:ext cx="911506" cy="914400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7" idx="3"/>
          </p:cNvCxnSpPr>
          <p:nvPr userDrawn="1"/>
        </p:nvCxnSpPr>
        <p:spPr>
          <a:xfrm>
            <a:off x="1979753" y="3556001"/>
            <a:ext cx="10470865" cy="0"/>
          </a:xfrm>
          <a:prstGeom prst="line">
            <a:avLst/>
          </a:prstGeom>
          <a:ln>
            <a:solidFill>
              <a:srgbClr val="EC6C44">
                <a:alpha val="50196"/>
              </a:srgb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8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C6C4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700" y="365125"/>
            <a:ext cx="10028099" cy="1325563"/>
          </a:xfrm>
        </p:spPr>
        <p:txBody>
          <a:bodyPr/>
          <a:lstStyle>
            <a:lvl1pPr>
              <a:defRPr>
                <a:solidFill>
                  <a:srgbClr val="EC6C4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F7A5-E153-4D8D-9B5A-59D82BB18329}" type="datetime1">
              <a:rPr lang="en-US" smtClean="0"/>
              <a:t>31/08/2021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95" y="365125"/>
            <a:ext cx="91150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98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9F1C-B062-40E3-B39E-75129F7285AE}" type="datetime1">
              <a:rPr lang="en-US" smtClean="0"/>
              <a:t>31/08/2021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12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C6C4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701" y="365125"/>
            <a:ext cx="10028099" cy="1325563"/>
          </a:xfrm>
        </p:spPr>
        <p:txBody>
          <a:bodyPr/>
          <a:lstStyle>
            <a:lvl1pPr>
              <a:defRPr>
                <a:solidFill>
                  <a:srgbClr val="EC6C4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47DC-9215-4899-9885-CA8CC198141E}" type="datetime1">
              <a:rPr lang="en-US" smtClean="0"/>
              <a:t>31/08/2021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95" y="365125"/>
            <a:ext cx="91150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27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EC6C4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9186-6E3E-4A17-BA81-77825F10BF41}" type="datetime1">
              <a:rPr lang="en-US" smtClean="0"/>
              <a:t>31/08/2021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7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C6C4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700" y="365125"/>
            <a:ext cx="10028099" cy="1325563"/>
          </a:xfrm>
        </p:spPr>
        <p:txBody>
          <a:bodyPr/>
          <a:lstStyle>
            <a:lvl1pPr>
              <a:defRPr>
                <a:solidFill>
                  <a:srgbClr val="EC6C4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FF47-6D92-4C8A-B3EF-50C1707506BA}" type="datetime1">
              <a:rPr lang="en-US" smtClean="0"/>
              <a:t>31/08/2021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95" y="365125"/>
            <a:ext cx="91150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80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C6C4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700" y="365125"/>
            <a:ext cx="10029687" cy="1325563"/>
          </a:xfrm>
        </p:spPr>
        <p:txBody>
          <a:bodyPr/>
          <a:lstStyle>
            <a:lvl1pPr>
              <a:defRPr>
                <a:solidFill>
                  <a:srgbClr val="EC6C4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1276-B88A-48C6-92EE-6D6C35AD8ABA}" type="datetime1">
              <a:rPr lang="en-US" smtClean="0"/>
              <a:t>31/08/2021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95" y="365125"/>
            <a:ext cx="91150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25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C6C4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700" y="365125"/>
            <a:ext cx="10028099" cy="1325563"/>
          </a:xfrm>
        </p:spPr>
        <p:txBody>
          <a:bodyPr/>
          <a:lstStyle>
            <a:lvl1pPr>
              <a:defRPr>
                <a:solidFill>
                  <a:srgbClr val="EC6C4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068A-8B31-42D5-BC27-DE6DC3541BFC}" type="datetime1">
              <a:rPr lang="en-US" smtClean="0"/>
              <a:t>31/08/2021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95" y="365125"/>
            <a:ext cx="91150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25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CCEF-FBC0-42A1-BEE0-C7CAC6A9E9F1}" type="datetime1">
              <a:rPr lang="en-US" smtClean="0"/>
              <a:t>31/08/2021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2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07B8-9BE9-40AC-9E6D-AAFB7F03CE82}" type="datetime1">
              <a:rPr lang="en-US" smtClean="0"/>
              <a:t>31/08/2021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68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9A25-110A-4CAB-B4E6-C58B43FE43BA}" type="datetime1">
              <a:rPr lang="en-US" smtClean="0"/>
              <a:t>31/08/2021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88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6E94-414A-4AFA-9491-C76FCF9B5F99}" type="datetime1">
              <a:rPr lang="en-US" smtClean="0"/>
              <a:t>31/08/2021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1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dwang@must.edu.m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kdwang@must.edu.mo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Business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1235" y="4340947"/>
            <a:ext cx="5966691" cy="1655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err="1" smtClean="0"/>
              <a:t>Kaidi</a:t>
            </a:r>
            <a:r>
              <a:rPr lang="en-US" dirty="0" smtClean="0"/>
              <a:t> Wang</a:t>
            </a:r>
          </a:p>
          <a:p>
            <a:pPr algn="l"/>
            <a:r>
              <a:rPr lang="en-US" dirty="0" smtClean="0">
                <a:hlinkClick r:id="rId2"/>
              </a:rPr>
              <a:t>kdwang@must.edu.mo</a:t>
            </a:r>
            <a:endParaRPr lang="en-US" dirty="0" smtClean="0"/>
          </a:p>
          <a:p>
            <a:pPr algn="l"/>
            <a:r>
              <a:rPr lang="en-US" dirty="0" smtClean="0"/>
              <a:t>Office: O913</a:t>
            </a:r>
          </a:p>
          <a:p>
            <a:pPr algn="l"/>
            <a:r>
              <a:rPr lang="en-US" dirty="0" smtClean="0"/>
              <a:t>Office hour: </a:t>
            </a:r>
            <a:r>
              <a:rPr lang="en-US" dirty="0" smtClean="0"/>
              <a:t>14:00 – 15:00 on Mon., Tue., Wed., Thu.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6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data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Financial Analytics</a:t>
            </a:r>
          </a:p>
          <a:p>
            <a:r>
              <a:rPr lang="en-US" dirty="0" smtClean="0"/>
              <a:t>Human Resource (HR) Analytics</a:t>
            </a:r>
          </a:p>
          <a:p>
            <a:r>
              <a:rPr lang="en-US" dirty="0" smtClean="0"/>
              <a:t>Marketing Analytics</a:t>
            </a:r>
          </a:p>
          <a:p>
            <a:r>
              <a:rPr lang="en-US" dirty="0" smtClean="0"/>
              <a:t>Health Care Analytics</a:t>
            </a:r>
          </a:p>
          <a:p>
            <a:r>
              <a:rPr lang="en-US" dirty="0" smtClean="0"/>
              <a:t>Supply-Chain Analytics</a:t>
            </a:r>
          </a:p>
          <a:p>
            <a:r>
              <a:rPr lang="en-US" dirty="0" smtClean="0"/>
              <a:t>Analytics for Government and Nonprofits</a:t>
            </a:r>
          </a:p>
          <a:p>
            <a:r>
              <a:rPr lang="en-US" dirty="0" smtClean="0"/>
              <a:t>Sports Analytics</a:t>
            </a:r>
          </a:p>
          <a:p>
            <a:r>
              <a:rPr lang="en-US" dirty="0" smtClean="0"/>
              <a:t>Web Analytics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6C44"/>
                </a:solidFill>
              </a:rPr>
              <a:t>Ethical use of data analytics</a:t>
            </a:r>
            <a:endParaRPr lang="en-US" dirty="0">
              <a:solidFill>
                <a:srgbClr val="EC6C4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cap="all" dirty="0"/>
              <a:t>5 PRINCIPLES OF DATA ETHICS FOR BUSINESS PROFESSIONALS</a:t>
            </a:r>
          </a:p>
          <a:p>
            <a:r>
              <a:rPr lang="en-US" dirty="0" smtClean="0"/>
              <a:t>Ownership: </a:t>
            </a:r>
            <a:r>
              <a:rPr lang="en-US" dirty="0"/>
              <a:t>an individual has ownership over their personal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Transparency: </a:t>
            </a:r>
            <a:r>
              <a:rPr lang="en-US" dirty="0"/>
              <a:t>data subjects have a right to know how you plan to collect, store, and use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Privacy: </a:t>
            </a:r>
            <a:r>
              <a:rPr lang="en-US" dirty="0"/>
              <a:t>ensuring data subjects’ </a:t>
            </a:r>
            <a:r>
              <a:rPr lang="en-US" dirty="0" smtClean="0"/>
              <a:t>privacy</a:t>
            </a:r>
          </a:p>
          <a:p>
            <a:r>
              <a:rPr lang="en-US" dirty="0" smtClean="0"/>
              <a:t>Intention: asking do you really need the data</a:t>
            </a:r>
          </a:p>
          <a:p>
            <a:r>
              <a:rPr lang="en-US" dirty="0" smtClean="0"/>
              <a:t>Outcomes: biased results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Good statistical practice is fundamentally based on transparent assumptions, reproducible results, and valid interpretations – INFORMS ethical guidelines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7709" y="4105275"/>
            <a:ext cx="5578764" cy="1655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err="1" smtClean="0"/>
              <a:t>Kaidi</a:t>
            </a:r>
            <a:r>
              <a:rPr lang="en-US" dirty="0" smtClean="0"/>
              <a:t> Wang</a:t>
            </a:r>
          </a:p>
          <a:p>
            <a:pPr algn="l"/>
            <a:r>
              <a:rPr lang="en-US" dirty="0" smtClean="0">
                <a:hlinkClick r:id="rId2"/>
              </a:rPr>
              <a:t>kdwang@must.edu.mo</a:t>
            </a:r>
            <a:endParaRPr lang="en-US" dirty="0" smtClean="0"/>
          </a:p>
          <a:p>
            <a:pPr algn="l"/>
            <a:r>
              <a:rPr lang="en-US" dirty="0" smtClean="0"/>
              <a:t>Office: O913</a:t>
            </a:r>
          </a:p>
          <a:p>
            <a:pPr algn="l"/>
            <a:r>
              <a:rPr lang="en-US" dirty="0" smtClean="0"/>
              <a:t>Office hour: 14:00 – 15:00 on Mon., Tue., Wed., Thu.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782" y="2010352"/>
            <a:ext cx="5941291" cy="3457575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Data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The facts and figures collected, analyzed, and summarized for presentation and interpretation.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Variable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A characteristic or a quantity of interest that can take on different values.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Observation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A set of values corresponding to a set of variables.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Variation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The difference in a variable measured over observations.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Random variable/uncertain variable</a:t>
            </a:r>
            <a:r>
              <a:rPr lang="en-US" dirty="0"/>
              <a:t>: A quantity whose values are not known with certainty.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13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FA39402-511C-4B1B-AF86-7B184E1C4140}"/>
              </a:ext>
            </a:extLst>
          </p:cNvPr>
          <p:cNvSpPr txBox="1">
            <a:spLocks/>
          </p:cNvSpPr>
          <p:nvPr/>
        </p:nvSpPr>
        <p:spPr>
          <a:xfrm>
            <a:off x="7214254" y="1902691"/>
            <a:ext cx="4139546" cy="747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Table 2.1: Data for Dow Jones Industrial Index Companies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Placeholder 6">
            <a:extLst>
              <a:ext uri="{FF2B5EF4-FFF2-40B4-BE49-F238E27FC236}">
                <a16:creationId xmlns:a16="http://schemas.microsoft.com/office/drawing/2014/main" id="{153D05B7-C992-4EFD-9048-C33B38CF37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230551"/>
              </p:ext>
            </p:extLst>
          </p:nvPr>
        </p:nvGraphicFramePr>
        <p:xfrm>
          <a:off x="6999266" y="2862006"/>
          <a:ext cx="4712442" cy="21314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0814">
                  <a:extLst>
                    <a:ext uri="{9D8B030D-6E8A-4147-A177-3AD203B41FA5}">
                      <a16:colId xmlns:a16="http://schemas.microsoft.com/office/drawing/2014/main" val="3110011787"/>
                    </a:ext>
                  </a:extLst>
                </a:gridCol>
                <a:gridCol w="1570814">
                  <a:extLst>
                    <a:ext uri="{9D8B030D-6E8A-4147-A177-3AD203B41FA5}">
                      <a16:colId xmlns:a16="http://schemas.microsoft.com/office/drawing/2014/main" val="3408867876"/>
                    </a:ext>
                  </a:extLst>
                </a:gridCol>
                <a:gridCol w="1570814">
                  <a:extLst>
                    <a:ext uri="{9D8B030D-6E8A-4147-A177-3AD203B41FA5}">
                      <a16:colId xmlns:a16="http://schemas.microsoft.com/office/drawing/2014/main" val="884721353"/>
                    </a:ext>
                  </a:extLst>
                </a:gridCol>
              </a:tblGrid>
              <a:tr h="425634">
                <a:tc>
                  <a:txBody>
                    <a:bodyPr/>
                    <a:lstStyle/>
                    <a:p>
                      <a:r>
                        <a:rPr lang="en-US" b="1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Industry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361096"/>
                  </a:ext>
                </a:extLst>
              </a:tr>
              <a:tr h="425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AAPL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776525"/>
                  </a:ext>
                </a:extLst>
              </a:tr>
              <a:tr h="425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American Express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AXP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Financial	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218923"/>
                  </a:ext>
                </a:extLst>
              </a:tr>
              <a:tr h="425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Manufacturing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23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80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Population: all element</a:t>
            </a:r>
          </a:p>
          <a:p>
            <a:r>
              <a:rPr lang="en-US" dirty="0" smtClean="0"/>
              <a:t>Sample: a subset</a:t>
            </a:r>
          </a:p>
          <a:p>
            <a:endParaRPr lang="en-US" dirty="0" smtClean="0"/>
          </a:p>
          <a:p>
            <a:r>
              <a:rPr lang="en-US" dirty="0" smtClean="0"/>
              <a:t>Quantitative: numerical</a:t>
            </a:r>
          </a:p>
          <a:p>
            <a:r>
              <a:rPr lang="en-US" dirty="0" smtClean="0"/>
              <a:t>Categorical: arithmetic operations cannot be performed</a:t>
            </a:r>
          </a:p>
          <a:p>
            <a:endParaRPr lang="en-US" dirty="0"/>
          </a:p>
          <a:p>
            <a:r>
              <a:rPr lang="en-US" dirty="0" smtClean="0"/>
              <a:t>Cross-Sectional: collected from different entities at the same time</a:t>
            </a:r>
          </a:p>
          <a:p>
            <a:r>
              <a:rPr lang="en-US" dirty="0" smtClean="0"/>
              <a:t>Time Series: data collected over time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Sources of Data: experimental or non-experimental (e.g., observational)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Frequency Distributions for Categorical Data</a:t>
            </a:r>
          </a:p>
          <a:p>
            <a:r>
              <a:rPr lang="en-US" dirty="0" smtClean="0"/>
              <a:t>Relative Frequency and Percent Frequency Distributions</a:t>
            </a:r>
          </a:p>
          <a:p>
            <a:r>
              <a:rPr lang="en-US" dirty="0" smtClean="0"/>
              <a:t>Frequency Distributions for Quantitative Data</a:t>
            </a:r>
          </a:p>
          <a:p>
            <a:r>
              <a:rPr lang="en-US" dirty="0" smtClean="0"/>
              <a:t>Histograms</a:t>
            </a:r>
          </a:p>
          <a:p>
            <a:r>
              <a:rPr lang="en-US" dirty="0" smtClean="0"/>
              <a:t>Cumulative Distributions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4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(Arithmetic Mean)</a:t>
            </a:r>
          </a:p>
          <a:p>
            <a:r>
              <a:rPr lang="en-US" dirty="0" smtClean="0"/>
              <a:t>Median</a:t>
            </a:r>
          </a:p>
          <a:p>
            <a:r>
              <a:rPr lang="en-US" dirty="0" smtClean="0"/>
              <a:t>Mode</a:t>
            </a:r>
          </a:p>
          <a:p>
            <a:r>
              <a:rPr lang="en-US" dirty="0" smtClean="0"/>
              <a:t>Geometric Mean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Placeholder 6" descr="The sample geometric mean is defined as x bar sub g = the n root of, x sub 1 times x sub 2 times … times x sub n = x sub 1 times x sub 2 times … times x sub n, to the 1 over n.">
            <a:extLst>
              <a:ext uri="{FF2B5EF4-FFF2-40B4-BE49-F238E27FC236}">
                <a16:creationId xmlns:a16="http://schemas.microsoft.com/office/drawing/2014/main" id="{EF30C5CC-9CAA-46E7-861F-5A66AB558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73" r="112"/>
          <a:stretch/>
        </p:blipFill>
        <p:spPr>
          <a:xfrm>
            <a:off x="838199" y="4314559"/>
            <a:ext cx="10552074" cy="125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variability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547062" cy="280964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Range</a:t>
            </a:r>
          </a:p>
          <a:p>
            <a:r>
              <a:rPr lang="en-US" dirty="0" smtClean="0"/>
              <a:t>Variance</a:t>
            </a:r>
          </a:p>
          <a:p>
            <a:r>
              <a:rPr lang="en-US" dirty="0" smtClean="0"/>
              <a:t>Standard Deviation</a:t>
            </a:r>
          </a:p>
          <a:p>
            <a:r>
              <a:rPr lang="en-US" dirty="0" smtClean="0"/>
              <a:t>Coefficient of Variation</a:t>
            </a:r>
          </a:p>
          <a:p>
            <a:pPr lvl="1"/>
            <a:r>
              <a:rPr lang="en-US" dirty="0" smtClean="0"/>
              <a:t>descriptive statistic that indicates how large the standard deviation is relative to the mean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Content Placeholder 22" descr="sigma squared = the sum of, x sub i minus mu, squared, over, N.">
            <a:extLst>
              <a:ext uri="{FF2B5EF4-FFF2-40B4-BE49-F238E27FC236}">
                <a16:creationId xmlns:a16="http://schemas.microsoft.com/office/drawing/2014/main" id="{6F118038-C7C2-4F76-971E-6640F93D0C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328752"/>
              </p:ext>
            </p:extLst>
          </p:nvPr>
        </p:nvGraphicFramePr>
        <p:xfrm>
          <a:off x="8784244" y="3367866"/>
          <a:ext cx="1731731" cy="75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3" imgW="1054080" imgH="457200" progId="Equation.DSMT4">
                  <p:embed/>
                </p:oleObj>
              </mc:Choice>
              <mc:Fallback>
                <p:oleObj name="Equation" r:id="rId3" imgW="1054080" imgH="457200" progId="Equation.DSMT4">
                  <p:embed/>
                  <p:pic>
                    <p:nvPicPr>
                      <p:cNvPr id="23" name="Content Placeholder 22" descr="sigma squared = the sum of, x sub i minus mu, squared, over, N.">
                        <a:extLst>
                          <a:ext uri="{FF2B5EF4-FFF2-40B4-BE49-F238E27FC236}">
                            <a16:creationId xmlns:a16="http://schemas.microsoft.com/office/drawing/2014/main" id="{6F118038-C7C2-4F76-971E-6640F93D0C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84244" y="3367866"/>
                        <a:ext cx="1731731" cy="751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24764" y="3637930"/>
            <a:ext cx="21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 variance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443801" y="2549619"/>
                <a:ext cx="929037" cy="34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801" y="2549619"/>
                <a:ext cx="929037" cy="345416"/>
              </a:xfrm>
              <a:prstGeom prst="rect">
                <a:avLst/>
              </a:prstGeom>
              <a:blipFill>
                <a:blip r:embed="rId5"/>
                <a:stretch>
                  <a:fillRect l="-5229" r="-261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607655" y="2454457"/>
            <a:ext cx="2179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standard deviation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379237" y="1825624"/>
                <a:ext cx="1823448" cy="5895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237" y="1825624"/>
                <a:ext cx="1823448" cy="5895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604462" y="1990516"/>
            <a:ext cx="21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variance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804546" y="4246393"/>
                <a:ext cx="972830" cy="34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546" y="4246393"/>
                <a:ext cx="972830" cy="345416"/>
              </a:xfrm>
              <a:prstGeom prst="rect">
                <a:avLst/>
              </a:prstGeom>
              <a:blipFill>
                <a:blip r:embed="rId7"/>
                <a:stretch>
                  <a:fillRect l="-3125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604462" y="4151231"/>
            <a:ext cx="2179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 standard deviation</a:t>
            </a:r>
            <a:endParaRPr lang="en-US" dirty="0"/>
          </a:p>
        </p:txBody>
      </p:sp>
      <p:pic>
        <p:nvPicPr>
          <p:cNvPr id="15" name="Picture Placeholder 6" descr="The coefficient of variation is standard deviation over mean times 100, in percent.">
            <a:extLst>
              <a:ext uri="{FF2B5EF4-FFF2-40B4-BE49-F238E27FC236}">
                <a16:creationId xmlns:a16="http://schemas.microsoft.com/office/drawing/2014/main" id="{DE33DE31-238D-4FF7-A71D-37C0620C3B0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9" r="-7"/>
          <a:stretch/>
        </p:blipFill>
        <p:spPr>
          <a:xfrm>
            <a:off x="1427017" y="5055667"/>
            <a:ext cx="10083800" cy="140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6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Python</a:t>
            </a:r>
          </a:p>
          <a:p>
            <a:r>
              <a:rPr lang="en-US" dirty="0" smtClean="0"/>
              <a:t>Install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</a:t>
            </a:r>
          </a:p>
          <a:p>
            <a:r>
              <a:rPr lang="en-US" dirty="0" smtClean="0"/>
              <a:t>Read Python API</a:t>
            </a:r>
          </a:p>
          <a:p>
            <a:r>
              <a:rPr lang="en-US" dirty="0" smtClean="0"/>
              <a:t>Introduce Pandas</a:t>
            </a:r>
          </a:p>
          <a:p>
            <a:r>
              <a:rPr lang="en-US" dirty="0" smtClean="0"/>
              <a:t>Introduce </a:t>
            </a:r>
            <a:r>
              <a:rPr lang="en-US" dirty="0" err="1"/>
              <a:t>N</a:t>
            </a:r>
            <a:r>
              <a:rPr lang="en-US" dirty="0" err="1" smtClean="0"/>
              <a:t>umpy</a:t>
            </a:r>
            <a:endParaRPr lang="en-US" dirty="0" smtClean="0"/>
          </a:p>
          <a:p>
            <a:r>
              <a:rPr lang="en-US" dirty="0" smtClean="0"/>
              <a:t>Introduce </a:t>
            </a:r>
            <a:r>
              <a:rPr lang="en-US" dirty="0" err="1" smtClean="0"/>
              <a:t>matplotlib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Name: </a:t>
            </a:r>
            <a:r>
              <a:rPr lang="en-US" dirty="0" err="1" smtClean="0"/>
              <a:t>Kaidi</a:t>
            </a:r>
            <a:r>
              <a:rPr lang="en-US" dirty="0" smtClean="0"/>
              <a:t> Wang</a:t>
            </a:r>
          </a:p>
          <a:p>
            <a:r>
              <a:rPr lang="en-US" dirty="0" smtClean="0"/>
              <a:t>Education:</a:t>
            </a:r>
          </a:p>
          <a:p>
            <a:pPr lvl="1"/>
            <a:r>
              <a:rPr lang="en-US" dirty="0" smtClean="0"/>
              <a:t>Ph.D. in </a:t>
            </a:r>
            <a:r>
              <a:rPr lang="en-US" dirty="0" smtClean="0">
                <a:solidFill>
                  <a:srgbClr val="EC6C44"/>
                </a:solidFill>
              </a:rPr>
              <a:t>Planning, Governance, and Globalization</a:t>
            </a:r>
            <a:r>
              <a:rPr lang="en-US" dirty="0" smtClean="0"/>
              <a:t>, Virginia Tech</a:t>
            </a:r>
          </a:p>
          <a:p>
            <a:pPr lvl="1"/>
            <a:r>
              <a:rPr lang="en-US" dirty="0" smtClean="0"/>
              <a:t>M.S. in </a:t>
            </a:r>
            <a:r>
              <a:rPr lang="en-US" dirty="0" smtClean="0">
                <a:solidFill>
                  <a:srgbClr val="EC6C44"/>
                </a:solidFill>
              </a:rPr>
              <a:t>Information Security</a:t>
            </a:r>
            <a:r>
              <a:rPr lang="en-US" dirty="0" smtClean="0"/>
              <a:t>, Beijing University of Posts and Telecommunications</a:t>
            </a:r>
          </a:p>
          <a:p>
            <a:pPr lvl="1"/>
            <a:r>
              <a:rPr lang="en-US" dirty="0" smtClean="0"/>
              <a:t>B.S. in Information Security, </a:t>
            </a:r>
            <a:r>
              <a:rPr lang="en-US" dirty="0" err="1" smtClean="0"/>
              <a:t>Xidian</a:t>
            </a:r>
            <a:r>
              <a:rPr lang="en-US" dirty="0" smtClean="0"/>
              <a:t> University</a:t>
            </a:r>
          </a:p>
          <a:p>
            <a:r>
              <a:rPr lang="en-US" dirty="0" smtClean="0"/>
              <a:t>Keywords: emerging mobility, transportation </a:t>
            </a:r>
            <a:r>
              <a:rPr lang="en-US" dirty="0"/>
              <a:t>p</a:t>
            </a:r>
            <a:r>
              <a:rPr lang="en-US" dirty="0" smtClean="0"/>
              <a:t>lanning, simulation, machine </a:t>
            </a:r>
            <a:r>
              <a:rPr lang="en-US" dirty="0"/>
              <a:t>l</a:t>
            </a:r>
            <a:r>
              <a:rPr lang="en-US" dirty="0" smtClean="0"/>
              <a:t>earning, GIS</a:t>
            </a:r>
          </a:p>
          <a:p>
            <a:r>
              <a:rPr lang="en-US" dirty="0" smtClean="0"/>
              <a:t>Interests: </a:t>
            </a:r>
            <a:r>
              <a:rPr lang="en-US" dirty="0"/>
              <a:t>t</a:t>
            </a:r>
            <a:r>
              <a:rPr lang="en-US" dirty="0" smtClean="0"/>
              <a:t>ennis, cooking, craft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90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10065" y="845415"/>
            <a:ext cx="10028099" cy="47795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b="1" dirty="0" smtClean="0">
                <a:solidFill>
                  <a:srgbClr val="EC6C44"/>
                </a:solidFill>
              </a:rPr>
              <a:t>How about you?</a:t>
            </a:r>
          </a:p>
          <a:p>
            <a:r>
              <a:rPr lang="en-US" dirty="0" smtClean="0">
                <a:solidFill>
                  <a:srgbClr val="EC6C44"/>
                </a:solidFill>
              </a:rPr>
              <a:t>Name</a:t>
            </a:r>
          </a:p>
          <a:p>
            <a:r>
              <a:rPr lang="en-US" dirty="0" smtClean="0">
                <a:solidFill>
                  <a:srgbClr val="EC6C44"/>
                </a:solidFill>
              </a:rPr>
              <a:t>Major</a:t>
            </a:r>
          </a:p>
          <a:p>
            <a:r>
              <a:rPr lang="en-US" dirty="0" smtClean="0">
                <a:solidFill>
                  <a:srgbClr val="EC6C44"/>
                </a:solidFill>
              </a:rPr>
              <a:t>Something interesting about you?</a:t>
            </a:r>
          </a:p>
          <a:p>
            <a:r>
              <a:rPr lang="en-US" dirty="0" smtClean="0">
                <a:solidFill>
                  <a:srgbClr val="EC6C44"/>
                </a:solidFill>
              </a:rPr>
              <a:t>What would you like to learn from the course?</a:t>
            </a:r>
          </a:p>
          <a:p>
            <a:r>
              <a:rPr lang="en-US" dirty="0" smtClean="0">
                <a:solidFill>
                  <a:srgbClr val="EC6C44"/>
                </a:solidFill>
              </a:rPr>
              <a:t>Are you interested in any research topic?</a:t>
            </a:r>
          </a:p>
          <a:p>
            <a:endParaRPr lang="en-US" dirty="0">
              <a:solidFill>
                <a:srgbClr val="EC6C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4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Placeholder 2">
            <a:extLst>
              <a:ext uri="{FF2B5EF4-FFF2-40B4-BE49-F238E27FC236}">
                <a16:creationId xmlns:a16="http://schemas.microsoft.com/office/drawing/2014/main" id="{3CFAEFEC-2C67-4448-AA7B-043888ACC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462" y="1847850"/>
            <a:ext cx="3394604" cy="4351338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199932"/>
              </p:ext>
            </p:extLst>
          </p:nvPr>
        </p:nvGraphicFramePr>
        <p:xfrm>
          <a:off x="4505326" y="1847852"/>
          <a:ext cx="3262456" cy="435133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3262456">
                  <a:extLst>
                    <a:ext uri="{9D8B030D-6E8A-4147-A177-3AD203B41FA5}">
                      <a16:colId xmlns:a16="http://schemas.microsoft.com/office/drawing/2014/main" val="3022623550"/>
                    </a:ext>
                  </a:extLst>
                </a:gridCol>
              </a:tblGrid>
              <a:tr h="4778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EC6C44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Course content</a:t>
                      </a:r>
                      <a:endParaRPr lang="en-US" sz="1600" kern="100" dirty="0">
                        <a:solidFill>
                          <a:srgbClr val="EC6C44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536354"/>
                  </a:ext>
                </a:extLst>
              </a:tr>
              <a:tr h="4778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Descriptive </a:t>
                      </a:r>
                      <a:r>
                        <a:rPr lang="en-US" sz="1600" kern="100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Analytics</a:t>
                      </a:r>
                      <a:endParaRPr lang="en-US" sz="16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636703"/>
                  </a:ext>
                </a:extLst>
              </a:tr>
              <a:tr h="4778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Data visualization</a:t>
                      </a:r>
                      <a:endParaRPr lang="en-US" sz="16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559353"/>
                  </a:ext>
                </a:extLst>
              </a:tr>
              <a:tr h="4778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Modeling uncertainty</a:t>
                      </a:r>
                      <a:endParaRPr lang="en-US" sz="16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161849"/>
                  </a:ext>
                </a:extLst>
              </a:tr>
              <a:tr h="4778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Descriptive Data Mining</a:t>
                      </a:r>
                      <a:endParaRPr lang="en-US" sz="16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384434"/>
                  </a:ext>
                </a:extLst>
              </a:tr>
              <a:tr h="4778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Statistical Inference</a:t>
                      </a:r>
                      <a:endParaRPr lang="en-US" sz="16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471657"/>
                  </a:ext>
                </a:extLst>
              </a:tr>
              <a:tr h="4778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Linear Regression</a:t>
                      </a:r>
                      <a:endParaRPr lang="en-US" sz="16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913702"/>
                  </a:ext>
                </a:extLst>
              </a:tr>
              <a:tr h="5282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Time Series Analysis and Forecasting</a:t>
                      </a:r>
                      <a:endParaRPr lang="en-US" sz="16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548345"/>
                  </a:ext>
                </a:extLst>
              </a:tr>
              <a:tr h="4778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Predictive Data Mining</a:t>
                      </a:r>
                      <a:endParaRPr lang="en-US" sz="16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5965856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192805"/>
              </p:ext>
            </p:extLst>
          </p:nvPr>
        </p:nvGraphicFramePr>
        <p:xfrm>
          <a:off x="7913545" y="1848429"/>
          <a:ext cx="3262456" cy="2389455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3262456">
                  <a:extLst>
                    <a:ext uri="{9D8B030D-6E8A-4147-A177-3AD203B41FA5}">
                      <a16:colId xmlns:a16="http://schemas.microsoft.com/office/drawing/2014/main" val="3022623550"/>
                    </a:ext>
                  </a:extLst>
                </a:gridCol>
              </a:tblGrid>
              <a:tr h="4778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EC6C44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Grading</a:t>
                      </a:r>
                      <a:endParaRPr lang="en-US" sz="1600" kern="100" dirty="0">
                        <a:solidFill>
                          <a:srgbClr val="EC6C44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536354"/>
                  </a:ext>
                </a:extLst>
              </a:tr>
              <a:tr h="4778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Attendance (10%)</a:t>
                      </a:r>
                      <a:endParaRPr lang="en-US" sz="16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636703"/>
                  </a:ext>
                </a:extLst>
              </a:tr>
              <a:tr h="4778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Participation or discussion (10%)</a:t>
                      </a:r>
                      <a:endParaRPr lang="en-US" sz="16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559353"/>
                  </a:ext>
                </a:extLst>
              </a:tr>
              <a:tr h="4778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Assignment (30%)</a:t>
                      </a:r>
                      <a:endParaRPr lang="en-US" sz="16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161849"/>
                  </a:ext>
                </a:extLst>
              </a:tr>
              <a:tr h="4778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Examination (50%)</a:t>
                      </a:r>
                      <a:endParaRPr lang="en-US" sz="16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77384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6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Attendance</a:t>
            </a:r>
          </a:p>
          <a:p>
            <a:pPr lvl="1"/>
            <a:r>
              <a:rPr lang="en-US" dirty="0" smtClean="0"/>
              <a:t>You can be excused for one missed class without approval</a:t>
            </a:r>
          </a:p>
          <a:p>
            <a:r>
              <a:rPr lang="en-US" dirty="0" smtClean="0"/>
              <a:t>Assignment submission:</a:t>
            </a:r>
          </a:p>
          <a:p>
            <a:pPr lvl="1"/>
            <a:r>
              <a:rPr lang="en-US" dirty="0" smtClean="0"/>
              <a:t>1. Submissions later than 24 hours after the deadline are not accepted.</a:t>
            </a:r>
          </a:p>
          <a:p>
            <a:pPr lvl="1"/>
            <a:r>
              <a:rPr lang="en-US" dirty="0" smtClean="0"/>
              <a:t>2</a:t>
            </a:r>
            <a:r>
              <a:rPr lang="en-US" dirty="0"/>
              <a:t>. Each late submission within 12 hours after the deadline is penalized by 20 points.</a:t>
            </a:r>
          </a:p>
          <a:p>
            <a:pPr lvl="1"/>
            <a:r>
              <a:rPr lang="en-US" dirty="0" smtClean="0"/>
              <a:t>3. Each late submission within 24 hours after the deadline is penalized by 50 points.</a:t>
            </a:r>
          </a:p>
          <a:p>
            <a:pPr lvl="1"/>
            <a:r>
              <a:rPr lang="en-US" dirty="0" smtClean="0"/>
              <a:t>4</a:t>
            </a:r>
            <a:r>
              <a:rPr lang="en-US" dirty="0"/>
              <a:t>. One late submission within 24 hours after the deadline is excused per student without penalty.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8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business analytics?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74164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Technology advances: better understand customers and improve efficiency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Methodology development: faster algorithms, computational approaches for big data, advanced techniques for visualization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Explosion in computing power and storage capacity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Spill Resistant Antimicrobial CCD Barcode Scanner - Adesso Inc ::: Your  Input Device Specialist ::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164" y="182562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the Difference between Social Media and Social Network? - PROJECTS  RESEA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67" y="3176587"/>
            <a:ext cx="162639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pple Pre-Owned iPhone 6 4G LTE with 16GB Memory Cell Phone (Unlocked)  Space Gray MG472LL/A RB - Best Bu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346623" y="4416929"/>
            <a:ext cx="1487632" cy="148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7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Strategic decisions: overall direction of the organization, overall goals and aspiration for future</a:t>
            </a:r>
          </a:p>
          <a:p>
            <a:r>
              <a:rPr lang="en-US" dirty="0" smtClean="0"/>
              <a:t>Tactical decisions: how to achieve the goals</a:t>
            </a:r>
          </a:p>
          <a:p>
            <a:r>
              <a:rPr lang="en-US" dirty="0" smtClean="0"/>
              <a:t>Operational decisions: daily operations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02246736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6C44"/>
                </a:solidFill>
              </a:rPr>
              <a:t>Business Analytics</a:t>
            </a:r>
            <a:endParaRPr lang="en-US" dirty="0">
              <a:solidFill>
                <a:srgbClr val="EC6C4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7365" y="1810327"/>
            <a:ext cx="6172200" cy="38290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Descriptive analysis:</a:t>
            </a:r>
          </a:p>
          <a:p>
            <a:pPr lvl="1"/>
            <a:r>
              <a:rPr lang="en-US" dirty="0" smtClean="0"/>
              <a:t>Describe what happens</a:t>
            </a:r>
          </a:p>
          <a:p>
            <a:pPr lvl="1"/>
            <a:r>
              <a:rPr lang="en-US" dirty="0" smtClean="0"/>
              <a:t>Visualization, dashboard, reports, descriptive statistics</a:t>
            </a:r>
          </a:p>
          <a:p>
            <a:pPr marL="0" indent="0">
              <a:buNone/>
            </a:pPr>
            <a:r>
              <a:rPr lang="en-US" dirty="0" smtClean="0"/>
              <a:t>Predictive analysis:</a:t>
            </a:r>
          </a:p>
          <a:p>
            <a:pPr lvl="1"/>
            <a:r>
              <a:rPr lang="en-US" dirty="0" smtClean="0"/>
              <a:t>Build models using historical data and make predictions about the future</a:t>
            </a:r>
          </a:p>
          <a:p>
            <a:pPr lvl="1"/>
            <a:r>
              <a:rPr lang="en-US" dirty="0" smtClean="0"/>
              <a:t>Regression models, time series analysis, data mining, simulation</a:t>
            </a:r>
          </a:p>
          <a:p>
            <a:pPr marL="0" indent="0">
              <a:buNone/>
            </a:pPr>
            <a:r>
              <a:rPr lang="en-US" dirty="0" smtClean="0"/>
              <a:t>Prescriptive analysis:</a:t>
            </a:r>
          </a:p>
          <a:p>
            <a:pPr lvl="1"/>
            <a:r>
              <a:rPr lang="en-US" dirty="0" smtClean="0"/>
              <a:t>Prediction + rule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76430" cy="2902527"/>
          </a:xfrm>
        </p:spPr>
        <p:txBody>
          <a:bodyPr/>
          <a:lstStyle/>
          <a:p>
            <a:r>
              <a:rPr lang="en-US" dirty="0" smtClean="0"/>
              <a:t>Process for transforming data into insights for decision making.</a:t>
            </a:r>
          </a:p>
          <a:p>
            <a:r>
              <a:rPr lang="en-US" dirty="0" smtClean="0"/>
              <a:t>Data-driven and fact-based decision making.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72025" y="2872581"/>
            <a:ext cx="1016722" cy="10167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72025" y="1586776"/>
            <a:ext cx="950048" cy="9500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82343" y="4564349"/>
            <a:ext cx="1035340" cy="10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065655" cy="4351338"/>
          </a:xfrm>
        </p:spPr>
        <p:txBody>
          <a:bodyPr/>
          <a:lstStyle/>
          <a:p>
            <a:r>
              <a:rPr lang="en-US" dirty="0" smtClean="0"/>
              <a:t>What do you know about big data?</a:t>
            </a:r>
          </a:p>
          <a:p>
            <a:endParaRPr lang="en-US" dirty="0"/>
          </a:p>
          <a:p>
            <a:r>
              <a:rPr lang="en-US" dirty="0" smtClean="0"/>
              <a:t>Volume: terabytes to </a:t>
            </a:r>
            <a:r>
              <a:rPr lang="en-US" dirty="0" err="1" smtClean="0"/>
              <a:t>exabyte</a:t>
            </a:r>
            <a:endParaRPr lang="en-US" dirty="0" smtClean="0"/>
          </a:p>
          <a:p>
            <a:r>
              <a:rPr lang="en-US" dirty="0" smtClean="0"/>
              <a:t>Velocity: streaming data</a:t>
            </a:r>
          </a:p>
          <a:p>
            <a:r>
              <a:rPr lang="en-US" dirty="0" smtClean="0"/>
              <a:t>Variety: structured or unstructured</a:t>
            </a:r>
          </a:p>
          <a:p>
            <a:r>
              <a:rPr lang="en-US" dirty="0" smtClean="0"/>
              <a:t>Veracity: inconsistency, incompleteness, etc.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7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859</Words>
  <Application>Microsoft Office PowerPoint</Application>
  <PresentationFormat>Widescreen</PresentationFormat>
  <Paragraphs>174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Office Theme</vt:lpstr>
      <vt:lpstr>Equation</vt:lpstr>
      <vt:lpstr>Introduction to Business Analytics</vt:lpstr>
      <vt:lpstr>About me</vt:lpstr>
      <vt:lpstr>PowerPoint Presentation</vt:lpstr>
      <vt:lpstr>About the course</vt:lpstr>
      <vt:lpstr>Course policy</vt:lpstr>
      <vt:lpstr>Why business analytics?</vt:lpstr>
      <vt:lpstr>Decision Making</vt:lpstr>
      <vt:lpstr>Business Analytics</vt:lpstr>
      <vt:lpstr>Big data</vt:lpstr>
      <vt:lpstr>Applications of data analytics</vt:lpstr>
      <vt:lpstr>Ethical use of data analytics</vt:lpstr>
      <vt:lpstr>Descriptive statistics</vt:lpstr>
      <vt:lpstr>Terms</vt:lpstr>
      <vt:lpstr>Terms (cont.)</vt:lpstr>
      <vt:lpstr>Distribution of data</vt:lpstr>
      <vt:lpstr>Measures of location</vt:lpstr>
      <vt:lpstr>Measures of variability</vt:lpstr>
      <vt:lpstr>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Business Analytics</dc:title>
  <dc:creator>pywang Wang Pengyang</dc:creator>
  <cp:lastModifiedBy>pywang</cp:lastModifiedBy>
  <cp:revision>100</cp:revision>
  <dcterms:created xsi:type="dcterms:W3CDTF">2021-08-31T13:52:59Z</dcterms:created>
  <dcterms:modified xsi:type="dcterms:W3CDTF">2021-08-31T16:58:42Z</dcterms:modified>
</cp:coreProperties>
</file>