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C4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8C9D4-B440-47FA-895F-86F0A517BDB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049FCF-9655-4810-9E3C-4FFBD2624779}">
      <dgm:prSet/>
      <dgm:spPr/>
      <dgm:t>
        <a:bodyPr/>
        <a:lstStyle/>
        <a:p>
          <a:r>
            <a:rPr lang="en-US"/>
            <a:t>Missing data</a:t>
          </a:r>
        </a:p>
      </dgm:t>
    </dgm:pt>
    <dgm:pt modelId="{11D2EB29-C97A-4B45-9966-8931E482673B}" type="parTrans" cxnId="{4BC50ED4-8027-4317-8667-1405CC3C2892}">
      <dgm:prSet/>
      <dgm:spPr/>
      <dgm:t>
        <a:bodyPr/>
        <a:lstStyle/>
        <a:p>
          <a:endParaRPr lang="en-US"/>
        </a:p>
      </dgm:t>
    </dgm:pt>
    <dgm:pt modelId="{2E51D11E-BFCB-43B9-B34F-C208AFAA9ADC}" type="sibTrans" cxnId="{4BC50ED4-8027-4317-8667-1405CC3C2892}">
      <dgm:prSet/>
      <dgm:spPr/>
      <dgm:t>
        <a:bodyPr/>
        <a:lstStyle/>
        <a:p>
          <a:endParaRPr lang="en-US"/>
        </a:p>
      </dgm:t>
    </dgm:pt>
    <dgm:pt modelId="{5C0EDB23-1463-4EFC-9DA5-8658B8359256}">
      <dgm:prSet/>
      <dgm:spPr/>
      <dgm:t>
        <a:bodyPr/>
        <a:lstStyle/>
        <a:p>
          <a:r>
            <a:rPr lang="en-US"/>
            <a:t>Blakely Tires</a:t>
          </a:r>
        </a:p>
      </dgm:t>
    </dgm:pt>
    <dgm:pt modelId="{1D24D8BC-7F90-450F-AA86-6A54F045A805}" type="parTrans" cxnId="{B87B0E6E-6E08-4CC6-BC38-C138B78CA605}">
      <dgm:prSet/>
      <dgm:spPr/>
      <dgm:t>
        <a:bodyPr/>
        <a:lstStyle/>
        <a:p>
          <a:endParaRPr lang="en-US"/>
        </a:p>
      </dgm:t>
    </dgm:pt>
    <dgm:pt modelId="{3C4B484D-2DA9-42EA-AC77-AB036748F182}" type="sibTrans" cxnId="{B87B0E6E-6E08-4CC6-BC38-C138B78CA605}">
      <dgm:prSet/>
      <dgm:spPr/>
      <dgm:t>
        <a:bodyPr/>
        <a:lstStyle/>
        <a:p>
          <a:endParaRPr lang="en-US"/>
        </a:p>
      </dgm:t>
    </dgm:pt>
    <dgm:pt modelId="{0050A032-1EA1-488A-B80D-2675938288F1}">
      <dgm:prSet/>
      <dgm:spPr/>
      <dgm:t>
        <a:bodyPr/>
        <a:lstStyle/>
        <a:p>
          <a:r>
            <a:rPr lang="en-US"/>
            <a:t>Identification of Erroneous Outliers and other Erroneous Values</a:t>
          </a:r>
        </a:p>
      </dgm:t>
    </dgm:pt>
    <dgm:pt modelId="{09BDA656-1C2D-4AB4-8AEC-E17CEB142D1C}" type="parTrans" cxnId="{73109858-3897-412A-A98D-6B85C02F5663}">
      <dgm:prSet/>
      <dgm:spPr/>
      <dgm:t>
        <a:bodyPr/>
        <a:lstStyle/>
        <a:p>
          <a:endParaRPr lang="en-US"/>
        </a:p>
      </dgm:t>
    </dgm:pt>
    <dgm:pt modelId="{09E21A10-E023-40EA-8007-84A5CD9353E4}" type="sibTrans" cxnId="{73109858-3897-412A-A98D-6B85C02F5663}">
      <dgm:prSet/>
      <dgm:spPr/>
      <dgm:t>
        <a:bodyPr/>
        <a:lstStyle/>
        <a:p>
          <a:endParaRPr lang="en-US"/>
        </a:p>
      </dgm:t>
    </dgm:pt>
    <dgm:pt modelId="{BC70F02D-252C-428B-8C4A-E52B4FDE01FC}">
      <dgm:prSet/>
      <dgm:spPr/>
      <dgm:t>
        <a:bodyPr/>
        <a:lstStyle/>
        <a:p>
          <a:r>
            <a:rPr lang="en-US"/>
            <a:t>Variable Representation</a:t>
          </a:r>
        </a:p>
      </dgm:t>
    </dgm:pt>
    <dgm:pt modelId="{AEBEAA59-A74C-47E3-9434-289F6919B267}" type="parTrans" cxnId="{12FA38C7-CB2D-463B-9E5E-6A6ED434C02A}">
      <dgm:prSet/>
      <dgm:spPr/>
      <dgm:t>
        <a:bodyPr/>
        <a:lstStyle/>
        <a:p>
          <a:endParaRPr lang="en-US"/>
        </a:p>
      </dgm:t>
    </dgm:pt>
    <dgm:pt modelId="{2150BD5B-1936-4A1C-81B3-4E61A06ED458}" type="sibTrans" cxnId="{12FA38C7-CB2D-463B-9E5E-6A6ED434C02A}">
      <dgm:prSet/>
      <dgm:spPr/>
      <dgm:t>
        <a:bodyPr/>
        <a:lstStyle/>
        <a:p>
          <a:endParaRPr lang="en-US"/>
        </a:p>
      </dgm:t>
    </dgm:pt>
    <dgm:pt modelId="{35D1BE92-D4B8-C245-904E-3D0E008C6F1F}" type="pres">
      <dgm:prSet presAssocID="{70D8C9D4-B440-47FA-895F-86F0A517BDB2}" presName="vert0" presStyleCnt="0">
        <dgm:presLayoutVars>
          <dgm:dir/>
          <dgm:animOne val="branch"/>
          <dgm:animLvl val="lvl"/>
        </dgm:presLayoutVars>
      </dgm:prSet>
      <dgm:spPr/>
    </dgm:pt>
    <dgm:pt modelId="{0497AD50-9982-3946-A5A5-766AA63E0ED2}" type="pres">
      <dgm:prSet presAssocID="{AD049FCF-9655-4810-9E3C-4FFBD2624779}" presName="thickLine" presStyleLbl="alignNode1" presStyleIdx="0" presStyleCnt="4"/>
      <dgm:spPr/>
    </dgm:pt>
    <dgm:pt modelId="{A880276D-B4CE-8442-8F74-6656DCBBA50D}" type="pres">
      <dgm:prSet presAssocID="{AD049FCF-9655-4810-9E3C-4FFBD2624779}" presName="horz1" presStyleCnt="0"/>
      <dgm:spPr/>
    </dgm:pt>
    <dgm:pt modelId="{AD90B42E-8541-B24D-8E05-9F5F2B8E2095}" type="pres">
      <dgm:prSet presAssocID="{AD049FCF-9655-4810-9E3C-4FFBD2624779}" presName="tx1" presStyleLbl="revTx" presStyleIdx="0" presStyleCnt="4"/>
      <dgm:spPr/>
    </dgm:pt>
    <dgm:pt modelId="{E8BB050F-7618-854A-8F8C-3373214F0D3C}" type="pres">
      <dgm:prSet presAssocID="{AD049FCF-9655-4810-9E3C-4FFBD2624779}" presName="vert1" presStyleCnt="0"/>
      <dgm:spPr/>
    </dgm:pt>
    <dgm:pt modelId="{03FB7ACB-149E-7D4D-B558-A581B7497AFA}" type="pres">
      <dgm:prSet presAssocID="{5C0EDB23-1463-4EFC-9DA5-8658B8359256}" presName="thickLine" presStyleLbl="alignNode1" presStyleIdx="1" presStyleCnt="4"/>
      <dgm:spPr/>
    </dgm:pt>
    <dgm:pt modelId="{C77EAAA2-2AE1-C145-87D5-3119017D763B}" type="pres">
      <dgm:prSet presAssocID="{5C0EDB23-1463-4EFC-9DA5-8658B8359256}" presName="horz1" presStyleCnt="0"/>
      <dgm:spPr/>
    </dgm:pt>
    <dgm:pt modelId="{9FE389E6-AA72-3541-96D0-ECD33262DD52}" type="pres">
      <dgm:prSet presAssocID="{5C0EDB23-1463-4EFC-9DA5-8658B8359256}" presName="tx1" presStyleLbl="revTx" presStyleIdx="1" presStyleCnt="4"/>
      <dgm:spPr/>
    </dgm:pt>
    <dgm:pt modelId="{A972B182-8223-274E-A453-30050E6CA044}" type="pres">
      <dgm:prSet presAssocID="{5C0EDB23-1463-4EFC-9DA5-8658B8359256}" presName="vert1" presStyleCnt="0"/>
      <dgm:spPr/>
    </dgm:pt>
    <dgm:pt modelId="{62649C94-16AA-DD49-BA69-B34DC56C2592}" type="pres">
      <dgm:prSet presAssocID="{0050A032-1EA1-488A-B80D-2675938288F1}" presName="thickLine" presStyleLbl="alignNode1" presStyleIdx="2" presStyleCnt="4"/>
      <dgm:spPr/>
    </dgm:pt>
    <dgm:pt modelId="{3ED61F20-B4CF-C34A-A154-E45ED5D03173}" type="pres">
      <dgm:prSet presAssocID="{0050A032-1EA1-488A-B80D-2675938288F1}" presName="horz1" presStyleCnt="0"/>
      <dgm:spPr/>
    </dgm:pt>
    <dgm:pt modelId="{360F20CA-29CC-A740-81E8-6377EB89387A}" type="pres">
      <dgm:prSet presAssocID="{0050A032-1EA1-488A-B80D-2675938288F1}" presName="tx1" presStyleLbl="revTx" presStyleIdx="2" presStyleCnt="4"/>
      <dgm:spPr/>
    </dgm:pt>
    <dgm:pt modelId="{2CFD7B8B-AFF4-214E-8536-A003E39166A7}" type="pres">
      <dgm:prSet presAssocID="{0050A032-1EA1-488A-B80D-2675938288F1}" presName="vert1" presStyleCnt="0"/>
      <dgm:spPr/>
    </dgm:pt>
    <dgm:pt modelId="{4265C5AF-E4DD-E54F-B2F3-483629377B6F}" type="pres">
      <dgm:prSet presAssocID="{BC70F02D-252C-428B-8C4A-E52B4FDE01FC}" presName="thickLine" presStyleLbl="alignNode1" presStyleIdx="3" presStyleCnt="4"/>
      <dgm:spPr/>
    </dgm:pt>
    <dgm:pt modelId="{E85ABCDA-85D0-814C-B120-58B766CE59A8}" type="pres">
      <dgm:prSet presAssocID="{BC70F02D-252C-428B-8C4A-E52B4FDE01FC}" presName="horz1" presStyleCnt="0"/>
      <dgm:spPr/>
    </dgm:pt>
    <dgm:pt modelId="{2CCFEDFE-040C-804E-9505-0D61227D6EB4}" type="pres">
      <dgm:prSet presAssocID="{BC70F02D-252C-428B-8C4A-E52B4FDE01FC}" presName="tx1" presStyleLbl="revTx" presStyleIdx="3" presStyleCnt="4"/>
      <dgm:spPr/>
    </dgm:pt>
    <dgm:pt modelId="{DF27F61D-31DF-F449-A0CB-64A066D8E22F}" type="pres">
      <dgm:prSet presAssocID="{BC70F02D-252C-428B-8C4A-E52B4FDE01FC}" presName="vert1" presStyleCnt="0"/>
      <dgm:spPr/>
    </dgm:pt>
  </dgm:ptLst>
  <dgm:cxnLst>
    <dgm:cxn modelId="{05527A0F-43E7-F146-8E11-28CCE9BBEB31}" type="presOf" srcId="{70D8C9D4-B440-47FA-895F-86F0A517BDB2}" destId="{35D1BE92-D4B8-C245-904E-3D0E008C6F1F}" srcOrd="0" destOrd="0" presId="urn:microsoft.com/office/officeart/2008/layout/LinedList"/>
    <dgm:cxn modelId="{EB21254B-F9ED-E440-95F2-C1F37D5A38B5}" type="presOf" srcId="{0050A032-1EA1-488A-B80D-2675938288F1}" destId="{360F20CA-29CC-A740-81E8-6377EB89387A}" srcOrd="0" destOrd="0" presId="urn:microsoft.com/office/officeart/2008/layout/LinedList"/>
    <dgm:cxn modelId="{73109858-3897-412A-A98D-6B85C02F5663}" srcId="{70D8C9D4-B440-47FA-895F-86F0A517BDB2}" destId="{0050A032-1EA1-488A-B80D-2675938288F1}" srcOrd="2" destOrd="0" parTransId="{09BDA656-1C2D-4AB4-8AEC-E17CEB142D1C}" sibTransId="{09E21A10-E023-40EA-8007-84A5CD9353E4}"/>
    <dgm:cxn modelId="{B87B0E6E-6E08-4CC6-BC38-C138B78CA605}" srcId="{70D8C9D4-B440-47FA-895F-86F0A517BDB2}" destId="{5C0EDB23-1463-4EFC-9DA5-8658B8359256}" srcOrd="1" destOrd="0" parTransId="{1D24D8BC-7F90-450F-AA86-6A54F045A805}" sibTransId="{3C4B484D-2DA9-42EA-AC77-AB036748F182}"/>
    <dgm:cxn modelId="{F3643E78-180E-2F49-BF04-A8B25502EFF4}" type="presOf" srcId="{AD049FCF-9655-4810-9E3C-4FFBD2624779}" destId="{AD90B42E-8541-B24D-8E05-9F5F2B8E2095}" srcOrd="0" destOrd="0" presId="urn:microsoft.com/office/officeart/2008/layout/LinedList"/>
    <dgm:cxn modelId="{9B81188F-7A18-0747-8B58-3FAE805B6AD9}" type="presOf" srcId="{5C0EDB23-1463-4EFC-9DA5-8658B8359256}" destId="{9FE389E6-AA72-3541-96D0-ECD33262DD52}" srcOrd="0" destOrd="0" presId="urn:microsoft.com/office/officeart/2008/layout/LinedList"/>
    <dgm:cxn modelId="{12FA38C7-CB2D-463B-9E5E-6A6ED434C02A}" srcId="{70D8C9D4-B440-47FA-895F-86F0A517BDB2}" destId="{BC70F02D-252C-428B-8C4A-E52B4FDE01FC}" srcOrd="3" destOrd="0" parTransId="{AEBEAA59-A74C-47E3-9434-289F6919B267}" sibTransId="{2150BD5B-1936-4A1C-81B3-4E61A06ED458}"/>
    <dgm:cxn modelId="{676EFBCA-623C-ED4B-98BC-D7481F3F2138}" type="presOf" srcId="{BC70F02D-252C-428B-8C4A-E52B4FDE01FC}" destId="{2CCFEDFE-040C-804E-9505-0D61227D6EB4}" srcOrd="0" destOrd="0" presId="urn:microsoft.com/office/officeart/2008/layout/LinedList"/>
    <dgm:cxn modelId="{4BC50ED4-8027-4317-8667-1405CC3C2892}" srcId="{70D8C9D4-B440-47FA-895F-86F0A517BDB2}" destId="{AD049FCF-9655-4810-9E3C-4FFBD2624779}" srcOrd="0" destOrd="0" parTransId="{11D2EB29-C97A-4B45-9966-8931E482673B}" sibTransId="{2E51D11E-BFCB-43B9-B34F-C208AFAA9ADC}"/>
    <dgm:cxn modelId="{8C51AA13-4184-4641-B1C7-EADB42BF223B}" type="presParOf" srcId="{35D1BE92-D4B8-C245-904E-3D0E008C6F1F}" destId="{0497AD50-9982-3946-A5A5-766AA63E0ED2}" srcOrd="0" destOrd="0" presId="urn:microsoft.com/office/officeart/2008/layout/LinedList"/>
    <dgm:cxn modelId="{A8CA3ADF-E3DA-8947-87FD-9DA9B3C1D4F1}" type="presParOf" srcId="{35D1BE92-D4B8-C245-904E-3D0E008C6F1F}" destId="{A880276D-B4CE-8442-8F74-6656DCBBA50D}" srcOrd="1" destOrd="0" presId="urn:microsoft.com/office/officeart/2008/layout/LinedList"/>
    <dgm:cxn modelId="{3341E9AE-AB0F-8A46-ADC2-F412DE21CB76}" type="presParOf" srcId="{A880276D-B4CE-8442-8F74-6656DCBBA50D}" destId="{AD90B42E-8541-B24D-8E05-9F5F2B8E2095}" srcOrd="0" destOrd="0" presId="urn:microsoft.com/office/officeart/2008/layout/LinedList"/>
    <dgm:cxn modelId="{466102AB-9231-954A-9438-99A42A702C34}" type="presParOf" srcId="{A880276D-B4CE-8442-8F74-6656DCBBA50D}" destId="{E8BB050F-7618-854A-8F8C-3373214F0D3C}" srcOrd="1" destOrd="0" presId="urn:microsoft.com/office/officeart/2008/layout/LinedList"/>
    <dgm:cxn modelId="{916E4B50-0D53-CF4C-BFE3-02730F5DCC37}" type="presParOf" srcId="{35D1BE92-D4B8-C245-904E-3D0E008C6F1F}" destId="{03FB7ACB-149E-7D4D-B558-A581B7497AFA}" srcOrd="2" destOrd="0" presId="urn:microsoft.com/office/officeart/2008/layout/LinedList"/>
    <dgm:cxn modelId="{F2F67205-BCFB-E340-805E-7793604690B6}" type="presParOf" srcId="{35D1BE92-D4B8-C245-904E-3D0E008C6F1F}" destId="{C77EAAA2-2AE1-C145-87D5-3119017D763B}" srcOrd="3" destOrd="0" presId="urn:microsoft.com/office/officeart/2008/layout/LinedList"/>
    <dgm:cxn modelId="{C4C40BDD-94A1-3D4F-BED7-719F7145276A}" type="presParOf" srcId="{C77EAAA2-2AE1-C145-87D5-3119017D763B}" destId="{9FE389E6-AA72-3541-96D0-ECD33262DD52}" srcOrd="0" destOrd="0" presId="urn:microsoft.com/office/officeart/2008/layout/LinedList"/>
    <dgm:cxn modelId="{4EEE0E23-DE05-D144-869F-7144A9981082}" type="presParOf" srcId="{C77EAAA2-2AE1-C145-87D5-3119017D763B}" destId="{A972B182-8223-274E-A453-30050E6CA044}" srcOrd="1" destOrd="0" presId="urn:microsoft.com/office/officeart/2008/layout/LinedList"/>
    <dgm:cxn modelId="{EEA57A5E-22B0-2D46-838D-D0F3D36C9976}" type="presParOf" srcId="{35D1BE92-D4B8-C245-904E-3D0E008C6F1F}" destId="{62649C94-16AA-DD49-BA69-B34DC56C2592}" srcOrd="4" destOrd="0" presId="urn:microsoft.com/office/officeart/2008/layout/LinedList"/>
    <dgm:cxn modelId="{604EFF40-C703-FD45-A7D8-D0C753AC3D82}" type="presParOf" srcId="{35D1BE92-D4B8-C245-904E-3D0E008C6F1F}" destId="{3ED61F20-B4CF-C34A-A154-E45ED5D03173}" srcOrd="5" destOrd="0" presId="urn:microsoft.com/office/officeart/2008/layout/LinedList"/>
    <dgm:cxn modelId="{8B04B7FF-3D53-404E-9EC4-F3550388FE2B}" type="presParOf" srcId="{3ED61F20-B4CF-C34A-A154-E45ED5D03173}" destId="{360F20CA-29CC-A740-81E8-6377EB89387A}" srcOrd="0" destOrd="0" presId="urn:microsoft.com/office/officeart/2008/layout/LinedList"/>
    <dgm:cxn modelId="{75E0A929-FE15-D047-82AE-8BC7EF5D7902}" type="presParOf" srcId="{3ED61F20-B4CF-C34A-A154-E45ED5D03173}" destId="{2CFD7B8B-AFF4-214E-8536-A003E39166A7}" srcOrd="1" destOrd="0" presId="urn:microsoft.com/office/officeart/2008/layout/LinedList"/>
    <dgm:cxn modelId="{622A3634-62A3-1C46-9C6F-8580BFE4761C}" type="presParOf" srcId="{35D1BE92-D4B8-C245-904E-3D0E008C6F1F}" destId="{4265C5AF-E4DD-E54F-B2F3-483629377B6F}" srcOrd="6" destOrd="0" presId="urn:microsoft.com/office/officeart/2008/layout/LinedList"/>
    <dgm:cxn modelId="{EC77F30C-77CC-CB45-98BF-B64D43383260}" type="presParOf" srcId="{35D1BE92-D4B8-C245-904E-3D0E008C6F1F}" destId="{E85ABCDA-85D0-814C-B120-58B766CE59A8}" srcOrd="7" destOrd="0" presId="urn:microsoft.com/office/officeart/2008/layout/LinedList"/>
    <dgm:cxn modelId="{AE226258-E4A6-E14A-BC55-CB2466D45CCF}" type="presParOf" srcId="{E85ABCDA-85D0-814C-B120-58B766CE59A8}" destId="{2CCFEDFE-040C-804E-9505-0D61227D6EB4}" srcOrd="0" destOrd="0" presId="urn:microsoft.com/office/officeart/2008/layout/LinedList"/>
    <dgm:cxn modelId="{9B9884E8-D93D-784E-B59C-E88C897D9779}" type="presParOf" srcId="{E85ABCDA-85D0-814C-B120-58B766CE59A8}" destId="{DF27F61D-31DF-F449-A0CB-64A066D8E2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7AD50-9982-3946-A5A5-766AA63E0ED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0B42E-8541-B24D-8E05-9F5F2B8E209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Missing data</a:t>
          </a:r>
        </a:p>
      </dsp:txBody>
      <dsp:txXfrm>
        <a:off x="0" y="0"/>
        <a:ext cx="6900512" cy="1384035"/>
      </dsp:txXfrm>
    </dsp:sp>
    <dsp:sp modelId="{03FB7ACB-149E-7D4D-B558-A581B7497AF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89E6-AA72-3541-96D0-ECD33262DD5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Blakely Tires</a:t>
          </a:r>
        </a:p>
      </dsp:txBody>
      <dsp:txXfrm>
        <a:off x="0" y="1384035"/>
        <a:ext cx="6900512" cy="1384035"/>
      </dsp:txXfrm>
    </dsp:sp>
    <dsp:sp modelId="{62649C94-16AA-DD49-BA69-B34DC56C259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F20CA-29CC-A740-81E8-6377EB89387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Identification of Erroneous Outliers and other Erroneous Values</a:t>
          </a:r>
        </a:p>
      </dsp:txBody>
      <dsp:txXfrm>
        <a:off x="0" y="2768070"/>
        <a:ext cx="6900512" cy="1384035"/>
      </dsp:txXfrm>
    </dsp:sp>
    <dsp:sp modelId="{4265C5AF-E4DD-E54F-B2F3-483629377B6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EDFE-040C-804E-9505-0D61227D6EB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Variable Representation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F61D-9068-46EF-A5C7-03277B298F3A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035B-4429-4EF0-9B00-66534D41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BBD-C394-4D76-BEFC-25BDAA2613C3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7" y="3098801"/>
            <a:ext cx="911506" cy="914400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" idx="3"/>
          </p:cNvCxnSpPr>
          <p:nvPr userDrawn="1"/>
        </p:nvCxnSpPr>
        <p:spPr>
          <a:xfrm>
            <a:off x="1979753" y="3556001"/>
            <a:ext cx="10470865" cy="0"/>
          </a:xfrm>
          <a:prstGeom prst="line">
            <a:avLst/>
          </a:prstGeom>
          <a:ln>
            <a:solidFill>
              <a:srgbClr val="EC6C44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F7A5-E153-4D8D-9B5A-59D82BB18329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F1C-B062-40E3-B39E-75129F7285AE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1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47DC-9215-4899-9885-CA8CC198141E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9186-6E3E-4A17-BA81-77825F10BF41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FF47-6D92-4C8A-B3EF-50C1707506BA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9687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276-B88A-48C6-92EE-6D6C35AD8ABA}" type="datetime1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068A-8B31-42D5-BC27-DE6DC3541BFC}" type="datetime1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CCEF-FBC0-42A1-BEE0-C7CAC6A9E9F1}" type="datetime1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07B8-9BE9-40AC-9E6D-AAFB7F03CE82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9A25-110A-4CAB-B4E6-C58B43FE43BA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6E94-414A-4AFA-9491-C76FCF9B5F99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dwang@must.edu.mo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university email</a:t>
            </a:r>
          </a:p>
          <a:p>
            <a:r>
              <a:rPr lang="en-US" dirty="0"/>
              <a:t>Online forum – Piazza</a:t>
            </a:r>
          </a:p>
          <a:p>
            <a:r>
              <a:rPr lang="en-US" dirty="0"/>
              <a:t>Online meeting – Tencent meeting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4B5E-B3A5-D849-9DD2-CD0A3BBA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7065-E212-BB4A-81A3-C9C3E04D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C6C44"/>
                </a:solidFill>
              </a:rPr>
              <a:t>Covariance</a:t>
            </a:r>
            <a:r>
              <a:rPr lang="en-US" dirty="0"/>
              <a:t> is a descriptive measure of the linear association between two variables.</a:t>
            </a:r>
          </a:p>
          <a:p>
            <a:r>
              <a:rPr lang="en-US" dirty="0"/>
              <a:t>For a sample of size </a:t>
            </a:r>
            <a:r>
              <a:rPr lang="en-US" i="1" dirty="0"/>
              <a:t>n</a:t>
            </a:r>
            <a:r>
              <a:rPr lang="en-US" dirty="0"/>
              <a:t> with the observations (x1,y1), (x2,y2) , and so on, the sample covariance is defined 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54B35-A965-A241-8E12-E22C775E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Placeholder 7" descr="Sample covariance is defined as, s sub x y = the sum of, x sub i minus x bar, times y sub i minus y bar, over, n minus 1.">
            <a:extLst>
              <a:ext uri="{FF2B5EF4-FFF2-40B4-BE49-F238E27FC236}">
                <a16:creationId xmlns:a16="http://schemas.microsoft.com/office/drawing/2014/main" id="{BFD72D6F-54B7-6D42-A2ED-9E5B5DA9C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78" b="4192"/>
          <a:stretch/>
        </p:blipFill>
        <p:spPr>
          <a:xfrm>
            <a:off x="953812" y="3599817"/>
            <a:ext cx="10515599" cy="1415215"/>
          </a:xfrm>
          <a:prstGeom prst="rect">
            <a:avLst/>
          </a:prstGeom>
        </p:spPr>
      </p:pic>
      <p:graphicFrame>
        <p:nvGraphicFramePr>
          <p:cNvPr id="6" name="Content Placeholder 9" descr="sigma sub x y = the sum of, x sub i minus mu sub x, times the sum of, y sub i minus mu sub y, over, N.">
            <a:extLst>
              <a:ext uri="{FF2B5EF4-FFF2-40B4-BE49-F238E27FC236}">
                <a16:creationId xmlns:a16="http://schemas.microsoft.com/office/drawing/2014/main" id="{3D8D4F3F-699C-7144-9CC3-6E3B1DCDE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29279"/>
              </p:ext>
            </p:extLst>
          </p:nvPr>
        </p:nvGraphicFramePr>
        <p:xfrm>
          <a:off x="1940865" y="5291456"/>
          <a:ext cx="7095966" cy="106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4" imgW="3047760" imgH="457200" progId="Equation.DSMT4">
                  <p:embed/>
                </p:oleObj>
              </mc:Choice>
              <mc:Fallback>
                <p:oleObj name="Equation" r:id="rId4" imgW="3047760" imgH="457200" progId="Equation.DSMT4">
                  <p:embed/>
                  <p:pic>
                    <p:nvPicPr>
                      <p:cNvPr id="10" name="Content Placeholder 9" descr="sigma sub x y = the sum of, x sub i minus mu sub x, times the sum of, y sub i minus mu sub y, over, N.">
                        <a:extLst>
                          <a:ext uri="{FF2B5EF4-FFF2-40B4-BE49-F238E27FC236}">
                            <a16:creationId xmlns:a16="http://schemas.microsoft.com/office/drawing/2014/main" id="{85ADBB60-2C32-47C1-B9D3-39F2B1C31A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0865" y="5291456"/>
                        <a:ext cx="7095966" cy="1064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30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420D-3B3F-EE41-8E8C-FA3369D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scatter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19D1-C30A-174A-95F2-89ECBD1F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1">
            <a:extLst>
              <a:ext uri="{FF2B5EF4-FFF2-40B4-BE49-F238E27FC236}">
                <a16:creationId xmlns:a16="http://schemas.microsoft.com/office/drawing/2014/main" id="{6B68577E-E002-064D-BA8B-94D31E5DB4B8}"/>
              </a:ext>
            </a:extLst>
          </p:cNvPr>
          <p:cNvSpPr txBox="1">
            <a:spLocks/>
          </p:cNvSpPr>
          <p:nvPr/>
        </p:nvSpPr>
        <p:spPr>
          <a:xfrm>
            <a:off x="838198" y="2235668"/>
            <a:ext cx="10515600" cy="637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Scatter plot and Covariance Values for Different Variable Relationships</a:t>
            </a:r>
          </a:p>
        </p:txBody>
      </p:sp>
      <p:pic>
        <p:nvPicPr>
          <p:cNvPr id="6" name="Picture Placeholder 23" descr="In the second random scatter graph, S sub x y is approximately 0. X and y are not linearly related. ">
            <a:extLst>
              <a:ext uri="{FF2B5EF4-FFF2-40B4-BE49-F238E27FC236}">
                <a16:creationId xmlns:a16="http://schemas.microsoft.com/office/drawing/2014/main" id="{2403A88A-011B-FF45-BD9B-7686C8D0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4" t="7710" r="9465" b="63391"/>
          <a:stretch/>
        </p:blipFill>
        <p:spPr>
          <a:xfrm>
            <a:off x="1347718" y="3071722"/>
            <a:ext cx="2366799" cy="2039655"/>
          </a:xfrm>
          <a:prstGeom prst="rect">
            <a:avLst/>
          </a:prstGeom>
        </p:spPr>
      </p:pic>
      <p:graphicFrame>
        <p:nvGraphicFramePr>
          <p:cNvPr id="7" name="Content Placeholder 24" descr="s subscript x y baseline positive (x and y are positively linearly related)">
            <a:extLst>
              <a:ext uri="{FF2B5EF4-FFF2-40B4-BE49-F238E27FC236}">
                <a16:creationId xmlns:a16="http://schemas.microsoft.com/office/drawing/2014/main" id="{4B07BEEC-E49F-BE40-B957-C2E3375DC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56058"/>
              </p:ext>
            </p:extLst>
          </p:nvPr>
        </p:nvGraphicFramePr>
        <p:xfrm>
          <a:off x="1502257" y="5205969"/>
          <a:ext cx="2057719" cy="85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4" imgW="1409400" imgH="583920" progId="Equation.DSMT4">
                  <p:embed/>
                </p:oleObj>
              </mc:Choice>
              <mc:Fallback>
                <p:oleObj name="Equation" r:id="rId4" imgW="1409400" imgH="583920" progId="Equation.DSMT4">
                  <p:embed/>
                  <p:pic>
                    <p:nvPicPr>
                      <p:cNvPr id="25" name="Content Placeholder 24" descr="s subscript x y baseline positive (x and y are positively linearly related)">
                        <a:extLst>
                          <a:ext uri="{FF2B5EF4-FFF2-40B4-BE49-F238E27FC236}">
                            <a16:creationId xmlns:a16="http://schemas.microsoft.com/office/drawing/2014/main" id="{9A8285F4-29F6-41BF-9FA1-C798093F1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2257" y="5205969"/>
                        <a:ext cx="2057719" cy="85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21" descr="Three scatter graphs are shown. In the first rising scatter graph, S sub x y is positive. X and y are positively linearly related. ">
            <a:extLst>
              <a:ext uri="{FF2B5EF4-FFF2-40B4-BE49-F238E27FC236}">
                <a16:creationId xmlns:a16="http://schemas.microsoft.com/office/drawing/2014/main" id="{2AB3F4DC-F0ED-1C40-A8CE-83AB5B10345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8" t="36988" r="10443" b="33359"/>
          <a:stretch/>
        </p:blipFill>
        <p:spPr>
          <a:xfrm>
            <a:off x="5110045" y="3010762"/>
            <a:ext cx="2292887" cy="2100615"/>
          </a:xfrm>
          <a:prstGeom prst="rect">
            <a:avLst/>
          </a:prstGeom>
        </p:spPr>
      </p:pic>
      <p:graphicFrame>
        <p:nvGraphicFramePr>
          <p:cNvPr id="9" name="Content Placeholder 49" descr="s subscript x y baseline approximately 0: (x and y are not linearly related)">
            <a:extLst>
              <a:ext uri="{FF2B5EF4-FFF2-40B4-BE49-F238E27FC236}">
                <a16:creationId xmlns:a16="http://schemas.microsoft.com/office/drawing/2014/main" id="{6D9E2B00-B6D5-9545-8F56-BF077A759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80271"/>
              </p:ext>
            </p:extLst>
          </p:nvPr>
        </p:nvGraphicFramePr>
        <p:xfrm>
          <a:off x="5328118" y="5205969"/>
          <a:ext cx="1909414" cy="85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7" imgW="1307880" imgH="583920" progId="Equation.DSMT4">
                  <p:embed/>
                </p:oleObj>
              </mc:Choice>
              <mc:Fallback>
                <p:oleObj name="Equation" r:id="rId7" imgW="1307880" imgH="583920" progId="Equation.DSMT4">
                  <p:embed/>
                  <p:pic>
                    <p:nvPicPr>
                      <p:cNvPr id="50" name="Content Placeholder 49" descr="s subscript x y baseline approximately 0: (x and y are not linearly related)">
                        <a:extLst>
                          <a:ext uri="{FF2B5EF4-FFF2-40B4-BE49-F238E27FC236}">
                            <a16:creationId xmlns:a16="http://schemas.microsoft.com/office/drawing/2014/main" id="{CE34AFA3-FE12-44D6-ACF3-4451FF14F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8118" y="5205969"/>
                        <a:ext cx="1909414" cy="85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Placeholder 25" descr="In the third falling scatter graph, S sub x y are negative. X and y are negatively linearly related.">
            <a:extLst>
              <a:ext uri="{FF2B5EF4-FFF2-40B4-BE49-F238E27FC236}">
                <a16:creationId xmlns:a16="http://schemas.microsoft.com/office/drawing/2014/main" id="{9E373ABF-CD37-C544-9BEA-7FFDB87256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8" t="67646" r="8803" b="3396"/>
          <a:stretch/>
        </p:blipFill>
        <p:spPr>
          <a:xfrm>
            <a:off x="8702834" y="2988703"/>
            <a:ext cx="2377348" cy="2100615"/>
          </a:xfrm>
          <a:prstGeom prst="rect">
            <a:avLst/>
          </a:prstGeom>
        </p:spPr>
      </p:pic>
      <p:graphicFrame>
        <p:nvGraphicFramePr>
          <p:cNvPr id="11" name="Content Placeholder 50" descr="s subscript x y baseline negative (x and y are negatively linearly related)">
            <a:extLst>
              <a:ext uri="{FF2B5EF4-FFF2-40B4-BE49-F238E27FC236}">
                <a16:creationId xmlns:a16="http://schemas.microsoft.com/office/drawing/2014/main" id="{F10C1DAE-93EA-FC44-82D4-138AEF1AB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05811"/>
              </p:ext>
            </p:extLst>
          </p:nvPr>
        </p:nvGraphicFramePr>
        <p:xfrm>
          <a:off x="8898053" y="5204755"/>
          <a:ext cx="1986909" cy="79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Equation" r:id="rId9" imgW="1460160" imgH="583920" progId="Equation.DSMT4">
                  <p:embed/>
                </p:oleObj>
              </mc:Choice>
              <mc:Fallback>
                <p:oleObj name="Equation" r:id="rId9" imgW="1460160" imgH="583920" progId="Equation.DSMT4">
                  <p:embed/>
                  <p:pic>
                    <p:nvPicPr>
                      <p:cNvPr id="51" name="Content Placeholder 50" descr="s subscript x y baseline negative (x and y are negatively linearly related)">
                        <a:extLst>
                          <a:ext uri="{FF2B5EF4-FFF2-40B4-BE49-F238E27FC236}">
                            <a16:creationId xmlns:a16="http://schemas.microsoft.com/office/drawing/2014/main" id="{B3B9844C-B913-477E-9A78-9A97B308F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8053" y="5204755"/>
                        <a:ext cx="1986909" cy="79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4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43F5-B35B-4341-954E-F24EB82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E10A-5F26-B744-8DD3-C85B3590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EC6C44"/>
                </a:solidFill>
              </a:rPr>
              <a:t>correlation coefficient </a:t>
            </a:r>
            <a:r>
              <a:rPr lang="en-US" dirty="0"/>
              <a:t>measures the relationship between two variables. It is not affected by the units of measurement for </a:t>
            </a:r>
            <a:r>
              <a:rPr lang="en-US" i="1" dirty="0"/>
              <a:t>x</a:t>
            </a:r>
            <a:r>
              <a:rPr lang="en-US" dirty="0"/>
              <a:t> and</a:t>
            </a:r>
            <a:r>
              <a:rPr lang="en-US" i="1" dirty="0"/>
              <a:t> 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BDA1-991B-3E45-B3AD-3B8D357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Placeholder 6" descr="The sample correlation coefficient is computed as r sub x y = s sub x y over, s sub x times s sub y, where r sub x y = sample correlation coefficient, s sub x y = sample covariance, s sub x = sample standard deviation of x, and s sub y = sample standard deviation of y.">
            <a:extLst>
              <a:ext uri="{FF2B5EF4-FFF2-40B4-BE49-F238E27FC236}">
                <a16:creationId xmlns:a16="http://schemas.microsoft.com/office/drawing/2014/main" id="{B036E6BB-35E5-9840-B6AF-CEA54D356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" b="-606"/>
          <a:stretch/>
        </p:blipFill>
        <p:spPr>
          <a:xfrm>
            <a:off x="2371725" y="3429000"/>
            <a:ext cx="7448550" cy="2569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D7E4D-86CA-AA44-B228-B619D41E4AC2}"/>
              </a:ext>
            </a:extLst>
          </p:cNvPr>
          <p:cNvSpPr txBox="1"/>
          <p:nvPr/>
        </p:nvSpPr>
        <p:spPr>
          <a:xfrm>
            <a:off x="1195754" y="5998208"/>
            <a:ext cx="862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between -1 and +1. It can only measure the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26539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C9569-E0C9-B640-AA12-EB236A13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Cleansing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32F6C-F06B-8E46-B111-60BEF79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1E9682-C7F7-46F9-A3CD-9CCE2CAB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862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84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4C8E-F409-EA46-971D-7450D82B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F892-684A-5543-8A0B-17944E6B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/>
              <a:t>Missing Data:</a:t>
            </a:r>
          </a:p>
          <a:p>
            <a:pPr marL="466725" indent="-238125">
              <a:spcBef>
                <a:spcPts val="0"/>
              </a:spcBef>
            </a:pPr>
            <a:r>
              <a:rPr lang="en-US" sz="2400" dirty="0"/>
              <a:t>Data sets commonly include observations with missing values for one or more variables.</a:t>
            </a:r>
          </a:p>
          <a:p>
            <a:pPr marL="466725" indent="-238125">
              <a:spcBef>
                <a:spcPts val="0"/>
              </a:spcBef>
            </a:pPr>
            <a:r>
              <a:rPr lang="en-US" sz="2400" dirty="0"/>
              <a:t>In some cases, missing data naturally occur; these are called </a:t>
            </a:r>
            <a:r>
              <a:rPr lang="en-US" sz="2400" dirty="0">
                <a:solidFill>
                  <a:srgbClr val="EC6C44"/>
                </a:solidFill>
              </a:rPr>
              <a:t>legitimately missing data</a:t>
            </a:r>
            <a:r>
              <a:rPr lang="en-US" sz="2400" b="1" dirty="0"/>
              <a:t>.</a:t>
            </a:r>
          </a:p>
          <a:p>
            <a:pPr marL="914400" lvl="1">
              <a:spcBef>
                <a:spcPts val="0"/>
              </a:spcBef>
            </a:pPr>
            <a:r>
              <a:rPr lang="en-US" sz="2000" dirty="0"/>
              <a:t>Generally, no remedial action is taken for legitimately missing data.</a:t>
            </a:r>
          </a:p>
          <a:p>
            <a:pPr marL="466725" indent="-238125">
              <a:spcBef>
                <a:spcPts val="0"/>
              </a:spcBef>
            </a:pPr>
            <a:r>
              <a:rPr lang="en-US" sz="2400" dirty="0"/>
              <a:t>In other cases, missing data occur for different reasons; these are called </a:t>
            </a:r>
            <a:r>
              <a:rPr lang="en-US" sz="2400" dirty="0">
                <a:solidFill>
                  <a:srgbClr val="EC6C44"/>
                </a:solidFill>
              </a:rPr>
              <a:t>illegitimately missing data</a:t>
            </a:r>
            <a:r>
              <a:rPr lang="en-US" sz="2400" b="1" dirty="0"/>
              <a:t>.</a:t>
            </a:r>
          </a:p>
          <a:p>
            <a:pPr marL="923925" lvl="1" indent="-238125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primary options for addressing such missing data are: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discard observations (rows) with any missing values.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discard any variable (column) with missing values.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fill in missing entries with estimated values.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apply a data-mining algorithm that can handle missing values.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B60A-1A09-624B-9E9D-37E32D0F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4F1E-70EF-E947-8B18-3B06A127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and impacts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3967-2A63-7444-9D4D-F4EB91F5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completely at random (MCAR): whether the data are missing does not depend on any variable.</a:t>
            </a:r>
          </a:p>
          <a:p>
            <a:pPr lvl="1"/>
            <a:r>
              <a:rPr lang="en-US" dirty="0"/>
              <a:t>The missing values can be ignored</a:t>
            </a:r>
          </a:p>
          <a:p>
            <a:r>
              <a:rPr lang="en-US" dirty="0"/>
              <a:t>Missing at random (MAR): whether the data are missing is related to the value of some other variables in the data.</a:t>
            </a:r>
          </a:p>
          <a:p>
            <a:pPr lvl="1"/>
            <a:r>
              <a:rPr lang="en-US" dirty="0"/>
              <a:t>If only a relatively small number of observations are missing values, the missing values can be ignored</a:t>
            </a:r>
          </a:p>
          <a:p>
            <a:r>
              <a:rPr lang="en-US" dirty="0"/>
              <a:t>Missing not at random (MNAR): whether the data are missing depends on the value that is missing.</a:t>
            </a:r>
          </a:p>
          <a:p>
            <a:pPr lvl="1"/>
            <a:r>
              <a:rPr lang="en-US" dirty="0"/>
              <a:t>The missing values cannot be ignored.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31895-876F-7B45-85E2-560A4676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45644-DA68-8449-AE4C-536E9A50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 to deal with missing values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F995-1448-BB4C-B605-70376C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Try to determine the actual value.</a:t>
            </a:r>
          </a:p>
          <a:p>
            <a:r>
              <a:rPr lang="en-US" dirty="0"/>
              <a:t>Impute missing values (replacing missing values with reasonable values)</a:t>
            </a:r>
          </a:p>
          <a:p>
            <a:pPr lvl="1"/>
            <a:r>
              <a:rPr lang="en-US" dirty="0"/>
              <a:t>MCAR</a:t>
            </a:r>
          </a:p>
          <a:p>
            <a:pPr lvl="2"/>
            <a:r>
              <a:rPr lang="en-US" dirty="0"/>
              <a:t>Mean</a:t>
            </a:r>
          </a:p>
          <a:p>
            <a:pPr lvl="2"/>
            <a:r>
              <a:rPr lang="en-US" dirty="0"/>
              <a:t>Median</a:t>
            </a:r>
          </a:p>
          <a:p>
            <a:pPr lvl="2"/>
            <a:r>
              <a:rPr lang="en-US" dirty="0"/>
              <a:t>Mode</a:t>
            </a:r>
          </a:p>
          <a:p>
            <a:pPr lvl="1"/>
            <a:r>
              <a:rPr lang="en-US" dirty="0"/>
              <a:t>MAR</a:t>
            </a:r>
          </a:p>
          <a:p>
            <a:pPr lvl="2"/>
            <a:r>
              <a:rPr lang="en-US" dirty="0"/>
              <a:t>Build model to predict missing values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FD46-A6A8-5D43-B9D1-FF6FD32D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7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32" name="Arc 7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A05B-1A6A-B34F-B5BC-D918ECC3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Blakely Tires</a:t>
            </a:r>
          </a:p>
        </p:txBody>
      </p:sp>
      <p:sp>
        <p:nvSpPr>
          <p:cNvPr id="5133" name="Freeform: Shape 7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Auto Repair Blakely GA - Mechanic Near Me - Oil Change - Brake Repair">
            <a:extLst>
              <a:ext uri="{FF2B5EF4-FFF2-40B4-BE49-F238E27FC236}">
                <a16:creationId xmlns:a16="http://schemas.microsoft.com/office/drawing/2014/main" id="{FFD4FBF9-6F64-2F4E-AA7A-BB21248E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680161"/>
            <a:ext cx="4777381" cy="53279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Content Placeholder 5125">
            <a:extLst>
              <a:ext uri="{FF2B5EF4-FFF2-40B4-BE49-F238E27FC236}">
                <a16:creationId xmlns:a16="http://schemas.microsoft.com/office/drawing/2014/main" id="{C1D7D5FA-0F09-4A49-ABFD-D2FA38FB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Autofit/>
          </a:bodyPr>
          <a:lstStyle/>
          <a:p>
            <a:r>
              <a:rPr lang="en-US" sz="2400" dirty="0"/>
              <a:t>To learn about the conditions of its tires, the company collects data from 116 automobiles with Blakely Tires.</a:t>
            </a:r>
          </a:p>
          <a:p>
            <a:pPr lvl="1"/>
            <a:r>
              <a:rPr lang="en-US" sz="2000" dirty="0"/>
              <a:t>Position, i.e., left front, right rear, etc.</a:t>
            </a:r>
          </a:p>
          <a:p>
            <a:pPr lvl="1"/>
            <a:r>
              <a:rPr lang="en-US" sz="2000" dirty="0"/>
              <a:t>Age of the tire</a:t>
            </a:r>
          </a:p>
          <a:p>
            <a:pPr lvl="1"/>
            <a:r>
              <a:rPr lang="en-US" sz="2000" dirty="0"/>
              <a:t>Mileage on the tire</a:t>
            </a:r>
          </a:p>
          <a:p>
            <a:pPr lvl="1"/>
            <a:r>
              <a:rPr lang="en-US" sz="2000" dirty="0"/>
              <a:t>Depth of the remaining tread measured in 32nds of an inch.</a:t>
            </a:r>
          </a:p>
          <a:p>
            <a:r>
              <a:rPr lang="en-US" sz="2400" dirty="0"/>
              <a:t>Blakely tires have a tread depth of 10/32nds of an inch.</a:t>
            </a:r>
          </a:p>
          <a:p>
            <a:r>
              <a:rPr lang="en-US" sz="2400" dirty="0"/>
              <a:t>Blakely’s tires generally last for four to five years or 40,000 to 60,000 miles.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E4F14-1887-0E42-A5F7-D58D4DB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F31B0-FBDC-8C43-A599-EECDC18C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tire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8A23F-9DCA-E848-86B3-25C54F6C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73F57-19A0-7745-925B-209FE82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3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BB9A-FCEE-1A4E-B0CB-3E87E23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3F1D-49C8-5640-89DD-46F0614D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Frequency distribution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Z-score</a:t>
            </a:r>
          </a:p>
          <a:p>
            <a:r>
              <a:rPr lang="en-US" dirty="0"/>
              <a:t>Scatter plot</a:t>
            </a:r>
          </a:p>
          <a:p>
            <a:r>
              <a:rPr lang="en-US" dirty="0"/>
              <a:t>Correlation coefficient</a:t>
            </a:r>
          </a:p>
          <a:p>
            <a:r>
              <a:rPr lang="en-US" dirty="0"/>
              <a:t>99999 or other special numbers may be used for missing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0BB8-15A1-7E4A-B41F-FFFFEDF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6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235" y="4340947"/>
            <a:ext cx="5966691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Kaidi</a:t>
            </a:r>
            <a:r>
              <a:rPr lang="en-US" dirty="0"/>
              <a:t> Wang</a:t>
            </a:r>
          </a:p>
          <a:p>
            <a:pPr algn="l"/>
            <a:r>
              <a:rPr lang="en-US" dirty="0">
                <a:hlinkClick r:id="rId2"/>
              </a:rPr>
              <a:t>kdwang@must.edu.mo</a:t>
            </a:r>
            <a:endParaRPr lang="en-US" dirty="0"/>
          </a:p>
          <a:p>
            <a:pPr algn="l"/>
            <a:r>
              <a:rPr lang="en-US" dirty="0"/>
              <a:t>Office: O913</a:t>
            </a:r>
          </a:p>
          <a:p>
            <a:pPr algn="l"/>
            <a:r>
              <a:rPr lang="en-US" dirty="0"/>
              <a:t>Office hour: 14:00 – 15:00 on Mon., Tue., Wed., Thu.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57AB-9C87-B047-B09C-8AB08753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1292-58FD-7547-8F82-AED5788B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Including too many variables in data mining can lead to some issues such as challenging the computation power and sparse datasets.</a:t>
            </a:r>
          </a:p>
          <a:p>
            <a:r>
              <a:rPr lang="en-US" dirty="0"/>
              <a:t>Therefore, we many need to perform </a:t>
            </a:r>
            <a:r>
              <a:rPr lang="en-US" dirty="0">
                <a:solidFill>
                  <a:srgbClr val="EC6C44"/>
                </a:solidFill>
              </a:rPr>
              <a:t>dimension reduction</a:t>
            </a:r>
            <a:r>
              <a:rPr lang="en-US" dirty="0"/>
              <a:t>.</a:t>
            </a:r>
          </a:p>
          <a:p>
            <a:r>
              <a:rPr lang="en-US" dirty="0"/>
              <a:t>Dimension reduction is to transform data from a high-dimensional space to a low-dimensional space.</a:t>
            </a:r>
          </a:p>
          <a:p>
            <a:pPr lvl="1"/>
            <a:r>
              <a:rPr lang="en-US" dirty="0"/>
              <a:t>Feature selection: selecting a subset of the variables for analysis</a:t>
            </a:r>
          </a:p>
          <a:p>
            <a:pPr lvl="1"/>
            <a:r>
              <a:rPr lang="en-US" dirty="0"/>
              <a:t>Feature projection: transform existing variables to fewer variables via projection (i.e., imputation and representation).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6C98-18A2-3242-A76C-B67FF107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BCB6-83CE-184C-AE06-E62007C7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>
                <a:solidFill>
                  <a:schemeClr val="tx1"/>
                </a:solidFill>
                <a:latin typeface="+mj-lt"/>
                <a:cs typeface="+mj-cs"/>
              </a:rPr>
              <a:t>Feature selection and projection</a:t>
            </a:r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EATURE SELECTION IN MACHINE LEARNING VERSION 1.0(&amp;#39;Layman Words&amp;#39;) !! | by  Vivek Chaudhary | Medium">
            <a:extLst>
              <a:ext uri="{FF2B5EF4-FFF2-40B4-BE49-F238E27FC236}">
                <a16:creationId xmlns:a16="http://schemas.microsoft.com/office/drawing/2014/main" id="{A6105BFC-9479-7045-BAE5-118AFFFCA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1" b="-3"/>
          <a:stretch/>
        </p:blipFill>
        <p:spPr bwMode="auto">
          <a:xfrm>
            <a:off x="320040" y="2797884"/>
            <a:ext cx="5614416" cy="32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n:pca [Analysis of community ecology data in R]">
            <a:extLst>
              <a:ext uri="{FF2B5EF4-FFF2-40B4-BE49-F238E27FC236}">
                <a16:creationId xmlns:a16="http://schemas.microsoft.com/office/drawing/2014/main" id="{52148CE2-40E1-054D-8A3D-3EB433072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978742"/>
            <a:ext cx="5614416" cy="29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6401-2B35-2545-919D-85E1CF2B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3785-E259-6944-AA4A-00EEB7A1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 and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C9E2-7F88-A74B-9596-9F488604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Encoding:</a:t>
            </a:r>
          </a:p>
          <a:p>
            <a:pPr lvl="1"/>
            <a:r>
              <a:rPr lang="en-US" dirty="0"/>
              <a:t>Categorical variables: dummy or one-hot encoding</a:t>
            </a:r>
          </a:p>
          <a:p>
            <a:pPr lvl="1"/>
            <a:r>
              <a:rPr lang="en-US" dirty="0"/>
              <a:t>Float variables: use raw data or convert to categories</a:t>
            </a:r>
          </a:p>
          <a:p>
            <a:pPr lvl="1"/>
            <a:r>
              <a:rPr lang="en-US" dirty="0"/>
              <a:t>Binary variables: dummy</a:t>
            </a:r>
          </a:p>
          <a:p>
            <a:r>
              <a:rPr lang="en-US" dirty="0"/>
              <a:t>Feature creation:</a:t>
            </a:r>
          </a:p>
          <a:p>
            <a:pPr lvl="1"/>
            <a:r>
              <a:rPr lang="en-US" dirty="0"/>
              <a:t>Create new features based on the values of other variables, e.g., proportion of household spending on groceries.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F8DC-0C9C-DA4F-BDA6-2CDB652A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FBBB-04BC-EB48-850E-41AC4EC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7F3-F8DB-AC4F-BE16-7D61B59B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8379" cy="4667250"/>
          </a:xfrm>
        </p:spPr>
        <p:txBody>
          <a:bodyPr/>
          <a:lstStyle/>
          <a:p>
            <a:r>
              <a:rPr lang="en-US" dirty="0"/>
              <a:t>Percentiles: A </a:t>
            </a:r>
            <a:r>
              <a:rPr lang="en-US" dirty="0">
                <a:solidFill>
                  <a:srgbClr val="EC6C44"/>
                </a:solidFill>
              </a:rPr>
              <a:t>percentile</a:t>
            </a:r>
            <a:r>
              <a:rPr lang="en-US" dirty="0"/>
              <a:t> is the value of a variable at which a specified (approximate) percentage of observations are </a:t>
            </a:r>
            <a:r>
              <a:rPr lang="en-US" dirty="0">
                <a:solidFill>
                  <a:srgbClr val="EC6C44"/>
                </a:solidFill>
              </a:rPr>
              <a:t>below</a:t>
            </a:r>
            <a:r>
              <a:rPr lang="en-US" dirty="0"/>
              <a:t> that value. The </a:t>
            </a:r>
            <a:r>
              <a:rPr lang="en-US" i="1" dirty="0" err="1">
                <a:solidFill>
                  <a:srgbClr val="EC6C44"/>
                </a:solidFill>
              </a:rPr>
              <a:t>p</a:t>
            </a:r>
            <a:r>
              <a:rPr lang="en-US" dirty="0" err="1">
                <a:solidFill>
                  <a:srgbClr val="EC6C44"/>
                </a:solidFill>
              </a:rPr>
              <a:t>th</a:t>
            </a:r>
            <a:r>
              <a:rPr lang="en-US" dirty="0">
                <a:solidFill>
                  <a:srgbClr val="EC6C44"/>
                </a:solidFill>
              </a:rPr>
              <a:t> percentile </a:t>
            </a:r>
            <a:r>
              <a:rPr lang="en-US" dirty="0"/>
              <a:t>tells us the point in the data where approximately </a:t>
            </a:r>
            <a:r>
              <a:rPr lang="en-US" i="1" dirty="0">
                <a:solidFill>
                  <a:srgbClr val="EC6C44"/>
                </a:solidFill>
              </a:rPr>
              <a:t>p</a:t>
            </a:r>
            <a:r>
              <a:rPr lang="en-US" dirty="0">
                <a:solidFill>
                  <a:srgbClr val="EC6C44"/>
                </a:solidFill>
              </a:rPr>
              <a:t>%</a:t>
            </a:r>
            <a:r>
              <a:rPr lang="en-US" dirty="0"/>
              <a:t> of the observations have values less than the </a:t>
            </a:r>
            <a:r>
              <a:rPr lang="en-US" i="1" dirty="0" err="1"/>
              <a:t>p</a:t>
            </a:r>
            <a:r>
              <a:rPr lang="en-US" dirty="0" err="1"/>
              <a:t>th</a:t>
            </a:r>
            <a:r>
              <a:rPr lang="en-US" dirty="0"/>
              <a:t> percentile. Calculation? Imputation using Python?</a:t>
            </a:r>
          </a:p>
          <a:p>
            <a:r>
              <a:rPr lang="en-US" dirty="0"/>
              <a:t>Quartiles: </a:t>
            </a:r>
          </a:p>
          <a:p>
            <a:pPr lvl="1"/>
            <a:r>
              <a:rPr lang="en-US" dirty="0"/>
              <a:t>Q1=1</a:t>
            </a:r>
            <a:r>
              <a:rPr lang="en-US" baseline="30000" dirty="0"/>
              <a:t>st</a:t>
            </a:r>
            <a:r>
              <a:rPr lang="en-US" dirty="0"/>
              <a:t> quartile, or 25th percentile</a:t>
            </a:r>
          </a:p>
          <a:p>
            <a:pPr lvl="1"/>
            <a:r>
              <a:rPr lang="en-US" dirty="0"/>
              <a:t>Q2=2</a:t>
            </a:r>
            <a:r>
              <a:rPr lang="en-US" baseline="30000" dirty="0"/>
              <a:t>nd</a:t>
            </a:r>
            <a:r>
              <a:rPr lang="en-US" dirty="0"/>
              <a:t> quartile, or 50th percentile (also the median)</a:t>
            </a:r>
          </a:p>
          <a:p>
            <a:pPr lvl="1"/>
            <a:r>
              <a:rPr lang="en-US" dirty="0"/>
              <a:t>Q3=3</a:t>
            </a:r>
            <a:r>
              <a:rPr lang="en-US" baseline="30000" dirty="0"/>
              <a:t>rd</a:t>
            </a:r>
            <a:r>
              <a:rPr lang="en-US" dirty="0"/>
              <a:t> quartile, or 75th percentile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20, 35, 24, 40, 19, 30, 46, 33, 50, 73, 64, 80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A4ED-8DC9-B244-AA51-C7E9B95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A038-C6BE-CA46-ACD9-68834F03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A6C26-A498-CD4B-BF97-DFD280463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7987" y="2431767"/>
                <a:ext cx="8276026" cy="368515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 </a:t>
                </a:r>
                <a:r>
                  <a:rPr lang="en-US" sz="20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</a:t>
                </a:r>
                <a:r>
                  <a:rPr 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-score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 allows us to measure the relative location of a value in the data set.</a:t>
                </a:r>
              </a:p>
              <a:p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More specifically, a </a:t>
                </a:r>
                <a:r>
                  <a:rPr lang="en-US" sz="20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-score helps us determine how far a particular value is from the mean relative to the data set’s standard deviation.</a:t>
                </a:r>
              </a:p>
              <a:p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z-score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the sample mean, s is the sample standard deviation. z-score is often called the standardized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A6C26-A498-CD4B-BF97-DFD280463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7987" y="2431767"/>
                <a:ext cx="8276026" cy="3685156"/>
              </a:xfrm>
              <a:blipFill>
                <a:blip r:embed="rId2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3C78-D453-9F48-A602-2CD787CC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z="1000"/>
              <a:pPr>
                <a:spcAft>
                  <a:spcPts val="600"/>
                </a:spcAft>
              </a:pPr>
              <a:t>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192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A3171-7D26-224E-8D64-968ECD0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Empirical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2230-176C-6143-BB8F-BB5768FF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When the distribution of data exhibits a </a:t>
            </a:r>
            <a:r>
              <a:rPr lang="en-US" sz="1700" dirty="0">
                <a:solidFill>
                  <a:srgbClr val="EC6C44"/>
                </a:solidFill>
              </a:rPr>
              <a:t>symmetric bell-shaped distribution</a:t>
            </a:r>
            <a:r>
              <a:rPr lang="en-US" sz="1700" dirty="0"/>
              <a:t>, the empirical rule can be used to determine the percentage of data values that are within a specified </a:t>
            </a:r>
            <a:r>
              <a:rPr lang="en-US" sz="1700" dirty="0">
                <a:solidFill>
                  <a:srgbClr val="EC6C44"/>
                </a:solidFill>
              </a:rPr>
              <a:t>number of standard deviations</a:t>
            </a:r>
            <a:r>
              <a:rPr lang="en-US" sz="1700" dirty="0"/>
              <a:t> of the mean.</a:t>
            </a:r>
          </a:p>
          <a:p>
            <a:r>
              <a:rPr lang="en-US" sz="1700" dirty="0"/>
              <a:t>For data having a bell-shaped distribution:</a:t>
            </a:r>
          </a:p>
          <a:p>
            <a:pPr lvl="1"/>
            <a:r>
              <a:rPr lang="en-US" sz="1700" dirty="0"/>
              <a:t>Approximately </a:t>
            </a:r>
            <a:r>
              <a:rPr lang="en-US" sz="1700" dirty="0">
                <a:solidFill>
                  <a:srgbClr val="EC6C44"/>
                </a:solidFill>
              </a:rPr>
              <a:t>68%</a:t>
            </a:r>
            <a:r>
              <a:rPr lang="en-US" sz="1700" dirty="0"/>
              <a:t> of the data values will be within </a:t>
            </a:r>
            <a:r>
              <a:rPr lang="en-US" sz="1700" dirty="0">
                <a:solidFill>
                  <a:srgbClr val="EC6C44"/>
                </a:solidFill>
              </a:rPr>
              <a:t>1</a:t>
            </a:r>
            <a:r>
              <a:rPr lang="en-US" sz="1700" dirty="0"/>
              <a:t> standard deviation of the mean.</a:t>
            </a:r>
          </a:p>
          <a:p>
            <a:pPr lvl="1"/>
            <a:r>
              <a:rPr lang="en-US" sz="1700" dirty="0"/>
              <a:t>Approximately </a:t>
            </a:r>
            <a:r>
              <a:rPr lang="en-US" sz="1700" dirty="0">
                <a:solidFill>
                  <a:srgbClr val="EC6C44"/>
                </a:solidFill>
              </a:rPr>
              <a:t>95% </a:t>
            </a:r>
            <a:r>
              <a:rPr lang="en-US" sz="1700" dirty="0"/>
              <a:t>of the data values will be within</a:t>
            </a:r>
            <a:r>
              <a:rPr lang="en-US" sz="1700" dirty="0">
                <a:solidFill>
                  <a:srgbClr val="EC6C44"/>
                </a:solidFill>
              </a:rPr>
              <a:t> 2 </a:t>
            </a:r>
            <a:r>
              <a:rPr lang="en-US" sz="1700" dirty="0"/>
              <a:t>standard deviations of the mean.</a:t>
            </a:r>
          </a:p>
          <a:p>
            <a:pPr lvl="1"/>
            <a:r>
              <a:rPr lang="en-US" sz="1700" dirty="0"/>
              <a:t>Almost all of the data values will be within </a:t>
            </a:r>
            <a:r>
              <a:rPr lang="en-US" sz="1700" dirty="0">
                <a:solidFill>
                  <a:srgbClr val="EC6C44"/>
                </a:solidFill>
              </a:rPr>
              <a:t>3 </a:t>
            </a:r>
            <a:r>
              <a:rPr lang="en-US" sz="1700" dirty="0"/>
              <a:t>standard deviations of the mean.</a:t>
            </a:r>
          </a:p>
        </p:txBody>
      </p:sp>
      <p:pic>
        <p:nvPicPr>
          <p:cNvPr id="5" name="Picture Placeholder 8" descr="A bell shaped curve is graphed over a horizontal axis. The symmetric curve rises then falls.">
            <a:extLst>
              <a:ext uri="{FF2B5EF4-FFF2-40B4-BE49-F238E27FC236}">
                <a16:creationId xmlns:a16="http://schemas.microsoft.com/office/drawing/2014/main" id="{E2B9B513-7A38-014A-96D9-F7C56053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6445" r="16233" b="8569"/>
          <a:stretch/>
        </p:blipFill>
        <p:spPr>
          <a:xfrm>
            <a:off x="6719367" y="2577916"/>
            <a:ext cx="4788505" cy="2969911"/>
          </a:xfrm>
          <a:prstGeom prst="rect">
            <a:avLst/>
          </a:prstGeom>
        </p:spPr>
      </p:pic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FB69-B4E0-0649-B1DC-A746901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z="100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660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0E2E-0D82-8343-A4F6-039053B8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94BF-063E-DF45-9615-04D055B8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data set will have one or more observations with unusually large or unusually small values. These extreme values are called </a:t>
            </a:r>
            <a:r>
              <a:rPr lang="en-US" dirty="0">
                <a:solidFill>
                  <a:srgbClr val="EC6C44"/>
                </a:solidFill>
              </a:rPr>
              <a:t>outliers</a:t>
            </a:r>
            <a:r>
              <a:rPr lang="en-US" dirty="0"/>
              <a:t>.</a:t>
            </a:r>
          </a:p>
          <a:p>
            <a:r>
              <a:rPr lang="en-US" dirty="0"/>
              <a:t>Types of outliers: incorrect record (to correct), record outside the population (to remove), unusual data (to keep).</a:t>
            </a:r>
          </a:p>
          <a:p>
            <a:r>
              <a:rPr lang="en-US" dirty="0"/>
              <a:t>Identification:</a:t>
            </a:r>
          </a:p>
          <a:p>
            <a:pPr lvl="1"/>
            <a:r>
              <a:rPr lang="en-US" dirty="0"/>
              <a:t>Recall that almost all the data are within 3 standard deviation of the mean.</a:t>
            </a:r>
          </a:p>
          <a:p>
            <a:pPr lvl="1"/>
            <a:r>
              <a:rPr lang="en-US" dirty="0"/>
              <a:t>Outliers are data points with z-score larger than </a:t>
            </a:r>
            <a:r>
              <a:rPr lang="en-US" dirty="0">
                <a:solidFill>
                  <a:srgbClr val="EC6C44"/>
                </a:solidFill>
              </a:rPr>
              <a:t>3</a:t>
            </a:r>
            <a:r>
              <a:rPr lang="en-US" dirty="0"/>
              <a:t> or smaller than </a:t>
            </a:r>
            <a:r>
              <a:rPr lang="en-US" dirty="0">
                <a:solidFill>
                  <a:srgbClr val="EC6C44"/>
                </a:solidFill>
              </a:rPr>
              <a:t>-3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D1E1-E01C-BB4D-A828-DA31120F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6DD-A635-894B-9056-FE1B755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25C7-6D8E-4848-AF1F-B15F15BA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6" descr="Understanding Boxplots. The image above is a boxplot. A boxplot… | by  Michael Galarnyk | Towards Data Science">
            <a:extLst>
              <a:ext uri="{FF2B5EF4-FFF2-40B4-BE49-F238E27FC236}">
                <a16:creationId xmlns:a16="http://schemas.microsoft.com/office/drawing/2014/main" id="{65AAC9B3-B617-8D4E-9CBE-3C937973BC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7" y="18478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58D52-3E46-A747-BBD2-F00FB5ADA119}"/>
              </a:ext>
            </a:extLst>
          </p:cNvPr>
          <p:cNvSpPr txBox="1"/>
          <p:nvPr/>
        </p:nvSpPr>
        <p:spPr>
          <a:xfrm>
            <a:off x="6433625" y="2086869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plot boxplot in Python?</a:t>
            </a:r>
          </a:p>
        </p:txBody>
      </p:sp>
    </p:spTree>
    <p:extLst>
      <p:ext uri="{BB962C8B-B14F-4D97-AF65-F5344CB8AC3E}">
        <p14:creationId xmlns:p14="http://schemas.microsoft.com/office/powerpoint/2010/main" val="39254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CCA-4DC0-D141-863A-CBAC7C14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6719-A444-704E-AEB4-83363A22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Placeholder 8" descr="A box plot comparing home sales in different communities is drawn with communities versus selling price in dollars ranging 0 to 500,000 at intervals of 100,000. The median home selling price in the communities is as follows. Fairview: 200,000 with whiskers from 170,000 to 300,000. Shadyside: 340,000 with whiskers from 290,000 to 420,000. Groton: 170,000 with whiskers from 140,000 to 180,000 and an outlier at point 190,000. Irving: 170,000 with whiskers from 130,000 to 450,000. Hamilton: 130,000 with whiskers from 120,000 to 145,000. All values are estimated.">
            <a:extLst>
              <a:ext uri="{FF2B5EF4-FFF2-40B4-BE49-F238E27FC236}">
                <a16:creationId xmlns:a16="http://schemas.microsoft.com/office/drawing/2014/main" id="{61DFAE57-41A7-464F-A9AF-B9E586224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17329" r="3189" b="8076"/>
          <a:stretch/>
        </p:blipFill>
        <p:spPr>
          <a:xfrm>
            <a:off x="902678" y="2554691"/>
            <a:ext cx="6952555" cy="39381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EFB01-BBB1-FD43-AA97-E4B4AFA4A727}"/>
              </a:ext>
            </a:extLst>
          </p:cNvPr>
          <p:cNvSpPr/>
          <p:nvPr/>
        </p:nvSpPr>
        <p:spPr>
          <a:xfrm>
            <a:off x="1306641" y="2045543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Boxplots Comparing Home Sale Prices in Different Communities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F469B-1BCC-B047-AB74-C96A2391C862}"/>
              </a:ext>
            </a:extLst>
          </p:cNvPr>
          <p:cNvSpPr/>
          <p:nvPr/>
        </p:nvSpPr>
        <p:spPr>
          <a:xfrm>
            <a:off x="8045066" y="3142823"/>
            <a:ext cx="356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plot boxplot for multiple columns?</a:t>
            </a:r>
          </a:p>
        </p:txBody>
      </p:sp>
    </p:spTree>
    <p:extLst>
      <p:ext uri="{BB962C8B-B14F-4D97-AF65-F5344CB8AC3E}">
        <p14:creationId xmlns:p14="http://schemas.microsoft.com/office/powerpoint/2010/main" val="227179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8D9FB-018F-4642-B52C-03FC4FA1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  <a:latin typeface="+mj-lt"/>
                <a:cs typeface="+mj-cs"/>
              </a:rPr>
              <a:t>Measures of association between two variables</a:t>
            </a:r>
          </a:p>
        </p:txBody>
      </p:sp>
      <p:sp>
        <p:nvSpPr>
          <p:cNvPr id="72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D2CB6-4795-C448-85B4-5D018E7B5F89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 for Bottled Water Sales at Queensland Amusement Park for a Sample of 14 Summer Days</a:t>
            </a:r>
          </a:p>
        </p:txBody>
      </p:sp>
      <p:pic>
        <p:nvPicPr>
          <p:cNvPr id="7" name="Picture Placeholder 8" descr="The rising scatter graph plots sales of cases of bottled water versus high temperature in degrees Fahrenheit.&#10;&#10;">
            <a:extLst>
              <a:ext uri="{FF2B5EF4-FFF2-40B4-BE49-F238E27FC236}">
                <a16:creationId xmlns:a16="http://schemas.microsoft.com/office/drawing/2014/main" id="{85BD07D9-ED41-1C45-B59C-DEE3BF6E2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5" t="19588" r="19275" b="9297"/>
          <a:stretch/>
        </p:blipFill>
        <p:spPr>
          <a:xfrm>
            <a:off x="6650533" y="2650786"/>
            <a:ext cx="4904425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C57E-769D-3048-BDAE-B9582F32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Placeholder 7">
            <a:extLst>
              <a:ext uri="{FF2B5EF4-FFF2-40B4-BE49-F238E27FC236}">
                <a16:creationId xmlns:a16="http://schemas.microsoft.com/office/drawing/2014/main" id="{72D38CA0-CC0D-A044-A4A5-08CC09BDF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72920"/>
              </p:ext>
            </p:extLst>
          </p:nvPr>
        </p:nvGraphicFramePr>
        <p:xfrm>
          <a:off x="618424" y="2767579"/>
          <a:ext cx="5523083" cy="3303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413">
                  <a:extLst>
                    <a:ext uri="{9D8B030D-6E8A-4147-A177-3AD203B41FA5}">
                      <a16:colId xmlns:a16="http://schemas.microsoft.com/office/drawing/2014/main" val="1980787826"/>
                    </a:ext>
                  </a:extLst>
                </a:gridCol>
                <a:gridCol w="2987670">
                  <a:extLst>
                    <a:ext uri="{9D8B030D-6E8A-4147-A177-3AD203B41FA5}">
                      <a16:colId xmlns:a16="http://schemas.microsoft.com/office/drawing/2014/main" val="191848366"/>
                    </a:ext>
                  </a:extLst>
                </a:gridCol>
              </a:tblGrid>
              <a:tr h="224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Heavy"/>
                        </a:rPr>
                        <a:t>High Temperature 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(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MathematicalPiLTStd-1"/>
                        </a:rPr>
                        <a:t>°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Heavy"/>
                        </a:rPr>
                        <a:t>F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) </a:t>
                      </a:r>
                      <a:endParaRPr lang="en-US" sz="13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Heavy"/>
                        </a:rPr>
                        <a:t>Bottled Water Sales (cases)</a:t>
                      </a:r>
                      <a:endParaRPr lang="en-US" sz="13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 anchor="b"/>
                </a:tc>
                <a:extLst>
                  <a:ext uri="{0D108BD9-81ED-4DB2-BD59-A6C34878D82A}">
                    <a16:rowId xmlns:a16="http://schemas.microsoft.com/office/drawing/2014/main" val="3135990799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78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23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3728889568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79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22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3963282936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80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24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122669997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80 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22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850218116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82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24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3106050048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83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26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468355850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85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27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581056902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86 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25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933847391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87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28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924090957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87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26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435618349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88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29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096547834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88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30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916255684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90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31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643522570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92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31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84036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1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1129</Words>
  <Application>Microsoft Macintosh PowerPoint</Application>
  <PresentationFormat>Widescreen</PresentationFormat>
  <Paragraphs>167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Equation</vt:lpstr>
      <vt:lpstr>Course resources</vt:lpstr>
      <vt:lpstr>Descriptive statistics</vt:lpstr>
      <vt:lpstr>Analyzing distributions</vt:lpstr>
      <vt:lpstr>z-Scores</vt:lpstr>
      <vt:lpstr>Empirical rule</vt:lpstr>
      <vt:lpstr>Outliers</vt:lpstr>
      <vt:lpstr>Boxplot</vt:lpstr>
      <vt:lpstr>Boxplot - example</vt:lpstr>
      <vt:lpstr>Measures of association between two variables</vt:lpstr>
      <vt:lpstr>Covariance</vt:lpstr>
      <vt:lpstr>Covariance and scatter plot</vt:lpstr>
      <vt:lpstr>Correlation Coefficient</vt:lpstr>
      <vt:lpstr>Data Cleansing</vt:lpstr>
      <vt:lpstr>Missing data</vt:lpstr>
      <vt:lpstr>Reasons and impacts of missing data</vt:lpstr>
      <vt:lpstr>Steps to deal with missing values</vt:lpstr>
      <vt:lpstr>Blakely Tires</vt:lpstr>
      <vt:lpstr>The tire data</vt:lpstr>
      <vt:lpstr>Identify Outliers</vt:lpstr>
      <vt:lpstr>Dimension reduction</vt:lpstr>
      <vt:lpstr>Feature selection and projection</vt:lpstr>
      <vt:lpstr>Feature encoding and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Wang, Kaidi</dc:creator>
  <cp:lastModifiedBy>Wang, Kaidi</cp:lastModifiedBy>
  <cp:revision>24</cp:revision>
  <dcterms:created xsi:type="dcterms:W3CDTF">2021-09-07T10:23:53Z</dcterms:created>
  <dcterms:modified xsi:type="dcterms:W3CDTF">2021-09-07T15:47:53Z</dcterms:modified>
</cp:coreProperties>
</file>