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C44"/>
    <a:srgbClr val="E8B88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9" autoAdjust="0"/>
    <p:restoredTop sz="94660"/>
  </p:normalViewPr>
  <p:slideViewPr>
    <p:cSldViewPr snapToGrid="0">
      <p:cViewPr>
        <p:scale>
          <a:sx n="115" d="100"/>
          <a:sy n="115" d="100"/>
        </p:scale>
        <p:origin x="83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8F61D-9068-46EF-A5C7-03277B298F3A}" type="datetimeFigureOut">
              <a:rPr lang="en-US" smtClean="0"/>
              <a:t>9/7/21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5035B-4429-4EF0-9B00-66534D41F4A0}" type="slidenum">
              <a:rPr lang="en-US" smtClean="0"/>
              <a:t>‹#›</a:t>
            </a:fld>
            <a:endParaRPr lang="en-US"/>
          </a:p>
        </p:txBody>
      </p:sp>
    </p:spTree>
    <p:extLst>
      <p:ext uri="{BB962C8B-B14F-4D97-AF65-F5344CB8AC3E}">
        <p14:creationId xmlns:p14="http://schemas.microsoft.com/office/powerpoint/2010/main" val="168512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EC6C44"/>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381BBD-C394-4D76-BEFC-25BDAA2613C3}" type="datetime1">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pic>
        <p:nvPicPr>
          <p:cNvPr id="7" name="Picture 6"/>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68247" y="3098801"/>
            <a:ext cx="911506" cy="914400"/>
          </a:xfrm>
          <a:prstGeom prst="rect">
            <a:avLst/>
          </a:prstGeom>
        </p:spPr>
      </p:pic>
      <p:cxnSp>
        <p:nvCxnSpPr>
          <p:cNvPr id="14" name="Straight Connector 13"/>
          <p:cNvCxnSpPr>
            <a:stCxn id="7" idx="3"/>
          </p:cNvCxnSpPr>
          <p:nvPr userDrawn="1"/>
        </p:nvCxnSpPr>
        <p:spPr>
          <a:xfrm>
            <a:off x="1979753" y="3556001"/>
            <a:ext cx="10470865" cy="0"/>
          </a:xfrm>
          <a:prstGeom prst="line">
            <a:avLst/>
          </a:prstGeom>
          <a:ln>
            <a:solidFill>
              <a:srgbClr val="EC6C44">
                <a:alpha val="50196"/>
              </a:srgbClr>
            </a:solidFill>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548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031F7A5-E153-4D8D-9B5A-59D82BB18329}" type="datetime1">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sp>
        <p:nvSpPr>
          <p:cNvPr id="9" name="Title 1">
            <a:extLst>
              <a:ext uri="{FF2B5EF4-FFF2-40B4-BE49-F238E27FC236}">
                <a16:creationId xmlns:a16="http://schemas.microsoft.com/office/drawing/2014/main" id="{E503EE89-04AB-2C4D-BFA4-88195270DD22}"/>
              </a:ext>
            </a:extLst>
          </p:cNvPr>
          <p:cNvSpPr>
            <a:spLocks noGrp="1"/>
          </p:cNvSpPr>
          <p:nvPr>
            <p:ph type="title"/>
          </p:nvPr>
        </p:nvSpPr>
        <p:spPr>
          <a:xfrm>
            <a:off x="1908007" y="365228"/>
            <a:ext cx="9445793" cy="708301"/>
          </a:xfrm>
        </p:spPr>
        <p:txBody>
          <a:bodyPr/>
          <a:lstStyle>
            <a:lvl1pPr>
              <a:defRPr>
                <a:solidFill>
                  <a:srgbClr val="EC6C44"/>
                </a:solidFill>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1E9933D-EFA8-B944-9B14-F7AF38FA3B8B}"/>
              </a:ext>
            </a:extLst>
          </p:cNvPr>
          <p:cNvCxnSpPr>
            <a:cxnSpLocks/>
          </p:cNvCxnSpPr>
          <p:nvPr userDrawn="1"/>
        </p:nvCxnSpPr>
        <p:spPr>
          <a:xfrm>
            <a:off x="721487" y="1163223"/>
            <a:ext cx="11489634" cy="0"/>
          </a:xfrm>
          <a:prstGeom prst="line">
            <a:avLst/>
          </a:prstGeom>
          <a:ln w="19050"/>
        </p:spPr>
        <p:style>
          <a:lnRef idx="1">
            <a:schemeClr val="accent2"/>
          </a:lnRef>
          <a:fillRef idx="0">
            <a:schemeClr val="accent2"/>
          </a:fillRef>
          <a:effectRef idx="0">
            <a:schemeClr val="accent2"/>
          </a:effectRef>
          <a:fontRef idx="minor">
            <a:schemeClr val="tx1"/>
          </a:fontRef>
        </p:style>
      </p:cxnSp>
      <p:grpSp>
        <p:nvGrpSpPr>
          <p:cNvPr id="11" name="Group 10">
            <a:extLst>
              <a:ext uri="{FF2B5EF4-FFF2-40B4-BE49-F238E27FC236}">
                <a16:creationId xmlns:a16="http://schemas.microsoft.com/office/drawing/2014/main" id="{8278575D-D2FD-D14D-A2B3-418ABD4FF600}"/>
              </a:ext>
            </a:extLst>
          </p:cNvPr>
          <p:cNvGrpSpPr/>
          <p:nvPr userDrawn="1"/>
        </p:nvGrpSpPr>
        <p:grpSpPr>
          <a:xfrm>
            <a:off x="569841" y="248823"/>
            <a:ext cx="1275185" cy="914400"/>
            <a:chOff x="569841" y="248823"/>
            <a:chExt cx="1275185" cy="914400"/>
          </a:xfrm>
        </p:grpSpPr>
        <p:cxnSp>
          <p:nvCxnSpPr>
            <p:cNvPr id="12" name="Straight Connector 11">
              <a:extLst>
                <a:ext uri="{FF2B5EF4-FFF2-40B4-BE49-F238E27FC236}">
                  <a16:creationId xmlns:a16="http://schemas.microsoft.com/office/drawing/2014/main" id="{9A158C7E-1174-E947-AA52-A4CBFB557E90}"/>
                </a:ext>
              </a:extLst>
            </p:cNvPr>
            <p:cNvCxnSpPr/>
            <p:nvPr userDrawn="1"/>
          </p:nvCxnSpPr>
          <p:spPr>
            <a:xfrm>
              <a:off x="742120" y="497749"/>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B18DDBCF-9F84-224B-9C5A-8FDE88F9177B}"/>
                </a:ext>
              </a:extLst>
            </p:cNvPr>
            <p:cNvCxnSpPr/>
            <p:nvPr userDrawn="1"/>
          </p:nvCxnSpPr>
          <p:spPr>
            <a:xfrm>
              <a:off x="569841" y="696532"/>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3645CE21-6B1D-184A-8BDC-1CAAFB118015}"/>
                </a:ext>
              </a:extLst>
            </p:cNvPr>
            <p:cNvCxnSpPr/>
            <p:nvPr userDrawn="1"/>
          </p:nvCxnSpPr>
          <p:spPr>
            <a:xfrm>
              <a:off x="781876" y="895315"/>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4A99D34E-88C9-3546-A32B-C824B76DFEB0}"/>
                </a:ext>
              </a:extLst>
            </p:cNvPr>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520" y="248823"/>
              <a:ext cx="911506" cy="914400"/>
            </a:xfrm>
            <a:prstGeom prst="rect">
              <a:avLst/>
            </a:prstGeom>
          </p:spPr>
        </p:pic>
      </p:grpSp>
    </p:spTree>
    <p:extLst>
      <p:ext uri="{BB962C8B-B14F-4D97-AF65-F5344CB8AC3E}">
        <p14:creationId xmlns:p14="http://schemas.microsoft.com/office/powerpoint/2010/main" val="426649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E89F1C-B062-40E3-B39E-75129F7285AE}" type="datetime1">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292741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E9C47DC-9215-4899-9885-CA8CC198141E}" type="datetime1">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cxnSp>
        <p:nvCxnSpPr>
          <p:cNvPr id="10" name="Straight Connector 9">
            <a:extLst>
              <a:ext uri="{FF2B5EF4-FFF2-40B4-BE49-F238E27FC236}">
                <a16:creationId xmlns:a16="http://schemas.microsoft.com/office/drawing/2014/main" id="{C946E627-E890-CE44-9B2B-672D52F962E1}"/>
              </a:ext>
            </a:extLst>
          </p:cNvPr>
          <p:cNvCxnSpPr>
            <a:cxnSpLocks/>
          </p:cNvCxnSpPr>
          <p:nvPr userDrawn="1"/>
        </p:nvCxnSpPr>
        <p:spPr>
          <a:xfrm>
            <a:off x="11559178" y="851795"/>
            <a:ext cx="0" cy="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D11095C9-64E6-AF45-9368-1C8C911EB699}"/>
              </a:ext>
            </a:extLst>
          </p:cNvPr>
          <p:cNvSpPr>
            <a:spLocks noGrp="1"/>
          </p:cNvSpPr>
          <p:nvPr>
            <p:ph type="title"/>
          </p:nvPr>
        </p:nvSpPr>
        <p:spPr>
          <a:xfrm>
            <a:off x="1908007" y="365228"/>
            <a:ext cx="9445793" cy="708301"/>
          </a:xfrm>
        </p:spPr>
        <p:txBody>
          <a:bodyPr/>
          <a:lstStyle>
            <a:lvl1pPr>
              <a:defRPr>
                <a:solidFill>
                  <a:srgbClr val="EC6C44"/>
                </a:solidFill>
              </a:defRPr>
            </a:lvl1pPr>
          </a:lstStyle>
          <a:p>
            <a:r>
              <a:rPr lang="en-US" dirty="0"/>
              <a:t>Click to edit Master title style</a:t>
            </a:r>
          </a:p>
        </p:txBody>
      </p:sp>
      <p:cxnSp>
        <p:nvCxnSpPr>
          <p:cNvPr id="24" name="Straight Connector 23">
            <a:extLst>
              <a:ext uri="{FF2B5EF4-FFF2-40B4-BE49-F238E27FC236}">
                <a16:creationId xmlns:a16="http://schemas.microsoft.com/office/drawing/2014/main" id="{29DDA35A-D663-3246-99D6-134A2CBB90BA}"/>
              </a:ext>
            </a:extLst>
          </p:cNvPr>
          <p:cNvCxnSpPr>
            <a:cxnSpLocks/>
          </p:cNvCxnSpPr>
          <p:nvPr userDrawn="1"/>
        </p:nvCxnSpPr>
        <p:spPr>
          <a:xfrm>
            <a:off x="721487" y="1163223"/>
            <a:ext cx="11489634" cy="0"/>
          </a:xfrm>
          <a:prstGeom prst="line">
            <a:avLst/>
          </a:prstGeom>
          <a:ln w="19050">
            <a:solidFill>
              <a:srgbClr val="E8B887"/>
            </a:solidFill>
          </a:ln>
        </p:spPr>
        <p:style>
          <a:lnRef idx="1">
            <a:schemeClr val="accent2"/>
          </a:lnRef>
          <a:fillRef idx="0">
            <a:schemeClr val="accent2"/>
          </a:fillRef>
          <a:effectRef idx="0">
            <a:schemeClr val="accent2"/>
          </a:effectRef>
          <a:fontRef idx="minor">
            <a:schemeClr val="tx1"/>
          </a:fontRef>
        </p:style>
      </p:cxnSp>
      <p:grpSp>
        <p:nvGrpSpPr>
          <p:cNvPr id="25" name="Group 24">
            <a:extLst>
              <a:ext uri="{FF2B5EF4-FFF2-40B4-BE49-F238E27FC236}">
                <a16:creationId xmlns:a16="http://schemas.microsoft.com/office/drawing/2014/main" id="{C6CDB13A-8968-0C44-8571-A259C7C7D472}"/>
              </a:ext>
            </a:extLst>
          </p:cNvPr>
          <p:cNvGrpSpPr/>
          <p:nvPr userDrawn="1"/>
        </p:nvGrpSpPr>
        <p:grpSpPr>
          <a:xfrm>
            <a:off x="569841" y="248823"/>
            <a:ext cx="1275185" cy="914400"/>
            <a:chOff x="569841" y="248823"/>
            <a:chExt cx="1275185" cy="914400"/>
          </a:xfrm>
        </p:grpSpPr>
        <p:cxnSp>
          <p:nvCxnSpPr>
            <p:cNvPr id="26" name="Straight Connector 25">
              <a:extLst>
                <a:ext uri="{FF2B5EF4-FFF2-40B4-BE49-F238E27FC236}">
                  <a16:creationId xmlns:a16="http://schemas.microsoft.com/office/drawing/2014/main" id="{3B0AB342-0978-EA4B-8012-919B021DED9C}"/>
                </a:ext>
              </a:extLst>
            </p:cNvPr>
            <p:cNvCxnSpPr/>
            <p:nvPr userDrawn="1"/>
          </p:nvCxnSpPr>
          <p:spPr>
            <a:xfrm>
              <a:off x="742120" y="497749"/>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678F7889-D295-0746-A66E-87998BE868EC}"/>
                </a:ext>
              </a:extLst>
            </p:cNvPr>
            <p:cNvCxnSpPr/>
            <p:nvPr userDrawn="1"/>
          </p:nvCxnSpPr>
          <p:spPr>
            <a:xfrm>
              <a:off x="569841" y="696532"/>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DC5037F9-5104-FB49-A828-46B052BB828A}"/>
                </a:ext>
              </a:extLst>
            </p:cNvPr>
            <p:cNvCxnSpPr/>
            <p:nvPr userDrawn="1"/>
          </p:nvCxnSpPr>
          <p:spPr>
            <a:xfrm>
              <a:off x="781876" y="895315"/>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pic>
          <p:nvPicPr>
            <p:cNvPr id="29" name="Picture 28">
              <a:extLst>
                <a:ext uri="{FF2B5EF4-FFF2-40B4-BE49-F238E27FC236}">
                  <a16:creationId xmlns:a16="http://schemas.microsoft.com/office/drawing/2014/main" id="{AA67851F-78CE-CC4A-B8FF-65F01FA32BAA}"/>
                </a:ext>
              </a:extLst>
            </p:cNvPr>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520" y="248823"/>
              <a:ext cx="911506" cy="914400"/>
            </a:xfrm>
            <a:prstGeom prst="rect">
              <a:avLst/>
            </a:prstGeom>
          </p:spPr>
        </p:pic>
      </p:grpSp>
    </p:spTree>
    <p:extLst>
      <p:ext uri="{BB962C8B-B14F-4D97-AF65-F5344CB8AC3E}">
        <p14:creationId xmlns:p14="http://schemas.microsoft.com/office/powerpoint/2010/main" val="252472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EC6C44"/>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8E99186-6E3E-4A17-BA81-77825F10BF41}" type="datetime1">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53307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DE2FF47-6D92-4C8A-B3EF-50C1707506BA}" type="datetime1">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43C04-6FA3-453A-9F5D-7F9B61591D06}" type="slidenum">
              <a:rPr lang="en-US" smtClean="0"/>
              <a:t>‹#›</a:t>
            </a:fld>
            <a:endParaRPr lang="en-US"/>
          </a:p>
        </p:txBody>
      </p:sp>
      <p:sp>
        <p:nvSpPr>
          <p:cNvPr id="10" name="Title 1">
            <a:extLst>
              <a:ext uri="{FF2B5EF4-FFF2-40B4-BE49-F238E27FC236}">
                <a16:creationId xmlns:a16="http://schemas.microsoft.com/office/drawing/2014/main" id="{B431A0BF-A390-A74F-A0E5-165BC0E990C6}"/>
              </a:ext>
            </a:extLst>
          </p:cNvPr>
          <p:cNvSpPr>
            <a:spLocks noGrp="1"/>
          </p:cNvSpPr>
          <p:nvPr>
            <p:ph type="title"/>
          </p:nvPr>
        </p:nvSpPr>
        <p:spPr>
          <a:xfrm>
            <a:off x="1908007" y="365228"/>
            <a:ext cx="9445793" cy="708301"/>
          </a:xfrm>
        </p:spPr>
        <p:txBody>
          <a:bodyPr/>
          <a:lstStyle>
            <a:lvl1pPr>
              <a:defRPr>
                <a:solidFill>
                  <a:srgbClr val="EC6C44"/>
                </a:solidFill>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3011A44D-B5B7-0C4F-B436-BCBA5A7DD781}"/>
              </a:ext>
            </a:extLst>
          </p:cNvPr>
          <p:cNvCxnSpPr>
            <a:cxnSpLocks/>
          </p:cNvCxnSpPr>
          <p:nvPr userDrawn="1"/>
        </p:nvCxnSpPr>
        <p:spPr>
          <a:xfrm>
            <a:off x="721487" y="1163223"/>
            <a:ext cx="11489634" cy="0"/>
          </a:xfrm>
          <a:prstGeom prst="line">
            <a:avLst/>
          </a:prstGeom>
          <a:ln w="19050"/>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2CF4C665-EBC2-D043-9E69-0BCBD0773F95}"/>
              </a:ext>
            </a:extLst>
          </p:cNvPr>
          <p:cNvGrpSpPr/>
          <p:nvPr userDrawn="1"/>
        </p:nvGrpSpPr>
        <p:grpSpPr>
          <a:xfrm>
            <a:off x="569841" y="248823"/>
            <a:ext cx="1275185" cy="914400"/>
            <a:chOff x="569841" y="248823"/>
            <a:chExt cx="1275185" cy="914400"/>
          </a:xfrm>
        </p:grpSpPr>
        <p:cxnSp>
          <p:nvCxnSpPr>
            <p:cNvPr id="13" name="Straight Connector 12">
              <a:extLst>
                <a:ext uri="{FF2B5EF4-FFF2-40B4-BE49-F238E27FC236}">
                  <a16:creationId xmlns:a16="http://schemas.microsoft.com/office/drawing/2014/main" id="{BE7A471B-70E2-4643-A3F3-A457B8D86367}"/>
                </a:ext>
              </a:extLst>
            </p:cNvPr>
            <p:cNvCxnSpPr/>
            <p:nvPr userDrawn="1"/>
          </p:nvCxnSpPr>
          <p:spPr>
            <a:xfrm>
              <a:off x="742120" y="497749"/>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7A22CBC3-3560-B74D-A212-C29060B8A462}"/>
                </a:ext>
              </a:extLst>
            </p:cNvPr>
            <p:cNvCxnSpPr/>
            <p:nvPr userDrawn="1"/>
          </p:nvCxnSpPr>
          <p:spPr>
            <a:xfrm>
              <a:off x="569841" y="696532"/>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F12469C1-CF78-3346-8EE1-37FD51CD7861}"/>
                </a:ext>
              </a:extLst>
            </p:cNvPr>
            <p:cNvCxnSpPr/>
            <p:nvPr userDrawn="1"/>
          </p:nvCxnSpPr>
          <p:spPr>
            <a:xfrm>
              <a:off x="781876" y="895315"/>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pic>
          <p:nvPicPr>
            <p:cNvPr id="16" name="Picture 15">
              <a:extLst>
                <a:ext uri="{FF2B5EF4-FFF2-40B4-BE49-F238E27FC236}">
                  <a16:creationId xmlns:a16="http://schemas.microsoft.com/office/drawing/2014/main" id="{1C447752-0A90-3D4C-906B-EDD31B4BD010}"/>
                </a:ext>
              </a:extLst>
            </p:cNvPr>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520" y="248823"/>
              <a:ext cx="911506" cy="914400"/>
            </a:xfrm>
            <a:prstGeom prst="rect">
              <a:avLst/>
            </a:prstGeom>
          </p:spPr>
        </p:pic>
      </p:grpSp>
    </p:spTree>
    <p:extLst>
      <p:ext uri="{BB962C8B-B14F-4D97-AF65-F5344CB8AC3E}">
        <p14:creationId xmlns:p14="http://schemas.microsoft.com/office/powerpoint/2010/main" val="349148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87E1276-B88A-48C6-92EE-6D6C35AD8ABA}" type="datetime1">
              <a:rPr lang="en-US" smtClean="0"/>
              <a:t>9/7/21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43C04-6FA3-453A-9F5D-7F9B61591D06}" type="slidenum">
              <a:rPr lang="en-US" smtClean="0"/>
              <a:t>‹#›</a:t>
            </a:fld>
            <a:endParaRPr lang="en-US"/>
          </a:p>
        </p:txBody>
      </p:sp>
      <p:sp>
        <p:nvSpPr>
          <p:cNvPr id="12" name="Title 1">
            <a:extLst>
              <a:ext uri="{FF2B5EF4-FFF2-40B4-BE49-F238E27FC236}">
                <a16:creationId xmlns:a16="http://schemas.microsoft.com/office/drawing/2014/main" id="{1E073AEE-4F2A-CE4B-833C-F5591FEC77DF}"/>
              </a:ext>
            </a:extLst>
          </p:cNvPr>
          <p:cNvSpPr>
            <a:spLocks noGrp="1"/>
          </p:cNvSpPr>
          <p:nvPr>
            <p:ph type="title"/>
          </p:nvPr>
        </p:nvSpPr>
        <p:spPr>
          <a:xfrm>
            <a:off x="1908007" y="365228"/>
            <a:ext cx="9445793" cy="708301"/>
          </a:xfrm>
        </p:spPr>
        <p:txBody>
          <a:bodyPr/>
          <a:lstStyle>
            <a:lvl1pPr>
              <a:defRPr>
                <a:solidFill>
                  <a:srgbClr val="EC6C44"/>
                </a:solidFill>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A8932FFA-7E71-1B46-B6E0-55A6F7D5A40B}"/>
              </a:ext>
            </a:extLst>
          </p:cNvPr>
          <p:cNvCxnSpPr>
            <a:cxnSpLocks/>
          </p:cNvCxnSpPr>
          <p:nvPr userDrawn="1"/>
        </p:nvCxnSpPr>
        <p:spPr>
          <a:xfrm>
            <a:off x="721487" y="1163223"/>
            <a:ext cx="11489634" cy="0"/>
          </a:xfrm>
          <a:prstGeom prst="line">
            <a:avLst/>
          </a:prstGeom>
          <a:ln w="19050"/>
        </p:spPr>
        <p:style>
          <a:lnRef idx="1">
            <a:schemeClr val="accent2"/>
          </a:lnRef>
          <a:fillRef idx="0">
            <a:schemeClr val="accent2"/>
          </a:fillRef>
          <a:effectRef idx="0">
            <a:schemeClr val="accent2"/>
          </a:effectRef>
          <a:fontRef idx="minor">
            <a:schemeClr val="tx1"/>
          </a:fontRef>
        </p:style>
      </p:cxnSp>
      <p:grpSp>
        <p:nvGrpSpPr>
          <p:cNvPr id="14" name="Group 13">
            <a:extLst>
              <a:ext uri="{FF2B5EF4-FFF2-40B4-BE49-F238E27FC236}">
                <a16:creationId xmlns:a16="http://schemas.microsoft.com/office/drawing/2014/main" id="{B8F0E91F-940D-854A-AB0F-1B4433F6818C}"/>
              </a:ext>
            </a:extLst>
          </p:cNvPr>
          <p:cNvGrpSpPr/>
          <p:nvPr userDrawn="1"/>
        </p:nvGrpSpPr>
        <p:grpSpPr>
          <a:xfrm>
            <a:off x="569841" y="248823"/>
            <a:ext cx="1275185" cy="914400"/>
            <a:chOff x="569841" y="248823"/>
            <a:chExt cx="1275185" cy="914400"/>
          </a:xfrm>
        </p:grpSpPr>
        <p:cxnSp>
          <p:nvCxnSpPr>
            <p:cNvPr id="15" name="Straight Connector 14">
              <a:extLst>
                <a:ext uri="{FF2B5EF4-FFF2-40B4-BE49-F238E27FC236}">
                  <a16:creationId xmlns:a16="http://schemas.microsoft.com/office/drawing/2014/main" id="{E0BFF9A9-09DD-5845-87F6-136B817204F4}"/>
                </a:ext>
              </a:extLst>
            </p:cNvPr>
            <p:cNvCxnSpPr/>
            <p:nvPr userDrawn="1"/>
          </p:nvCxnSpPr>
          <p:spPr>
            <a:xfrm>
              <a:off x="742120" y="497749"/>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73777BA1-F8BF-0A40-8245-18DC0EF86423}"/>
                </a:ext>
              </a:extLst>
            </p:cNvPr>
            <p:cNvCxnSpPr/>
            <p:nvPr userDrawn="1"/>
          </p:nvCxnSpPr>
          <p:spPr>
            <a:xfrm>
              <a:off x="569841" y="696532"/>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9C233D8A-B4CB-3746-AFAA-3EE79F60E22E}"/>
                </a:ext>
              </a:extLst>
            </p:cNvPr>
            <p:cNvCxnSpPr/>
            <p:nvPr userDrawn="1"/>
          </p:nvCxnSpPr>
          <p:spPr>
            <a:xfrm>
              <a:off x="781876" y="895315"/>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pic>
          <p:nvPicPr>
            <p:cNvPr id="18" name="Picture 17">
              <a:extLst>
                <a:ext uri="{FF2B5EF4-FFF2-40B4-BE49-F238E27FC236}">
                  <a16:creationId xmlns:a16="http://schemas.microsoft.com/office/drawing/2014/main" id="{398DFB41-71E3-6340-9CFF-2540D976D617}"/>
                </a:ext>
              </a:extLst>
            </p:cNvPr>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520" y="248823"/>
              <a:ext cx="911506" cy="914400"/>
            </a:xfrm>
            <a:prstGeom prst="rect">
              <a:avLst/>
            </a:prstGeom>
          </p:spPr>
        </p:pic>
      </p:grpSp>
    </p:spTree>
    <p:extLst>
      <p:ext uri="{BB962C8B-B14F-4D97-AF65-F5344CB8AC3E}">
        <p14:creationId xmlns:p14="http://schemas.microsoft.com/office/powerpoint/2010/main" val="65762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12068A-8B31-42D5-BC27-DE6DC3541BFC}" type="datetime1">
              <a:rPr lang="en-US" smtClean="0"/>
              <a:t>9/7/21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43C04-6FA3-453A-9F5D-7F9B61591D06}" type="slidenum">
              <a:rPr lang="en-US" smtClean="0"/>
              <a:t>‹#›</a:t>
            </a:fld>
            <a:endParaRPr lang="en-US"/>
          </a:p>
        </p:txBody>
      </p:sp>
      <p:sp>
        <p:nvSpPr>
          <p:cNvPr id="8" name="Title 1">
            <a:extLst>
              <a:ext uri="{FF2B5EF4-FFF2-40B4-BE49-F238E27FC236}">
                <a16:creationId xmlns:a16="http://schemas.microsoft.com/office/drawing/2014/main" id="{2A77AFEC-6B77-1444-8135-2AD251A42C88}"/>
              </a:ext>
            </a:extLst>
          </p:cNvPr>
          <p:cNvSpPr>
            <a:spLocks noGrp="1"/>
          </p:cNvSpPr>
          <p:nvPr>
            <p:ph type="title"/>
          </p:nvPr>
        </p:nvSpPr>
        <p:spPr>
          <a:xfrm>
            <a:off x="1908007" y="365228"/>
            <a:ext cx="9445793" cy="708301"/>
          </a:xfrm>
        </p:spPr>
        <p:txBody>
          <a:bodyPr/>
          <a:lstStyle>
            <a:lvl1pPr>
              <a:defRPr>
                <a:solidFill>
                  <a:srgbClr val="EC6C44"/>
                </a:solidFill>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08F7F676-2D2F-D848-9CA9-948357E0F0AC}"/>
              </a:ext>
            </a:extLst>
          </p:cNvPr>
          <p:cNvCxnSpPr>
            <a:cxnSpLocks/>
          </p:cNvCxnSpPr>
          <p:nvPr userDrawn="1"/>
        </p:nvCxnSpPr>
        <p:spPr>
          <a:xfrm>
            <a:off x="721487" y="1163223"/>
            <a:ext cx="11489634" cy="0"/>
          </a:xfrm>
          <a:prstGeom prst="line">
            <a:avLst/>
          </a:prstGeom>
          <a:ln w="19050"/>
        </p:spPr>
        <p:style>
          <a:lnRef idx="1">
            <a:schemeClr val="accent2"/>
          </a:lnRef>
          <a:fillRef idx="0">
            <a:schemeClr val="accent2"/>
          </a:fillRef>
          <a:effectRef idx="0">
            <a:schemeClr val="accent2"/>
          </a:effectRef>
          <a:fontRef idx="minor">
            <a:schemeClr val="tx1"/>
          </a:fontRef>
        </p:style>
      </p:cxnSp>
      <p:grpSp>
        <p:nvGrpSpPr>
          <p:cNvPr id="10" name="Group 9">
            <a:extLst>
              <a:ext uri="{FF2B5EF4-FFF2-40B4-BE49-F238E27FC236}">
                <a16:creationId xmlns:a16="http://schemas.microsoft.com/office/drawing/2014/main" id="{777AEF61-2824-C64E-9715-92496BCEAFEA}"/>
              </a:ext>
            </a:extLst>
          </p:cNvPr>
          <p:cNvGrpSpPr/>
          <p:nvPr userDrawn="1"/>
        </p:nvGrpSpPr>
        <p:grpSpPr>
          <a:xfrm>
            <a:off x="569841" y="248823"/>
            <a:ext cx="1275185" cy="914400"/>
            <a:chOff x="569841" y="248823"/>
            <a:chExt cx="1275185" cy="914400"/>
          </a:xfrm>
        </p:grpSpPr>
        <p:cxnSp>
          <p:nvCxnSpPr>
            <p:cNvPr id="11" name="Straight Connector 10">
              <a:extLst>
                <a:ext uri="{FF2B5EF4-FFF2-40B4-BE49-F238E27FC236}">
                  <a16:creationId xmlns:a16="http://schemas.microsoft.com/office/drawing/2014/main" id="{1C7287A0-FE66-A540-A4ED-12F6A3374F2E}"/>
                </a:ext>
              </a:extLst>
            </p:cNvPr>
            <p:cNvCxnSpPr/>
            <p:nvPr userDrawn="1"/>
          </p:nvCxnSpPr>
          <p:spPr>
            <a:xfrm>
              <a:off x="742120" y="497749"/>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688D6624-F286-0641-80D3-9BCB1691A76C}"/>
                </a:ext>
              </a:extLst>
            </p:cNvPr>
            <p:cNvCxnSpPr/>
            <p:nvPr userDrawn="1"/>
          </p:nvCxnSpPr>
          <p:spPr>
            <a:xfrm>
              <a:off x="569841" y="696532"/>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EB3AD3CE-4547-C54B-BF6D-DFDE7B9A833F}"/>
                </a:ext>
              </a:extLst>
            </p:cNvPr>
            <p:cNvCxnSpPr/>
            <p:nvPr userDrawn="1"/>
          </p:nvCxnSpPr>
          <p:spPr>
            <a:xfrm>
              <a:off x="781876" y="895315"/>
              <a:ext cx="609600" cy="0"/>
            </a:xfrm>
            <a:prstGeom prst="line">
              <a:avLst/>
            </a:prstGeom>
            <a:ln w="28575">
              <a:solidFill>
                <a:srgbClr val="E8B887"/>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9D05A174-25AB-1E44-9FA9-6E7A5EF4E8D8}"/>
                </a:ext>
              </a:extLst>
            </p:cNvPr>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520" y="248823"/>
              <a:ext cx="911506" cy="914400"/>
            </a:xfrm>
            <a:prstGeom prst="rect">
              <a:avLst/>
            </a:prstGeom>
          </p:spPr>
        </p:pic>
      </p:grpSp>
    </p:spTree>
    <p:extLst>
      <p:ext uri="{BB962C8B-B14F-4D97-AF65-F5344CB8AC3E}">
        <p14:creationId xmlns:p14="http://schemas.microsoft.com/office/powerpoint/2010/main" val="273402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6CCEF-FBC0-42A1-BEE0-C7CAC6A9E9F1}" type="datetime1">
              <a:rPr lang="en-US" smtClean="0"/>
              <a:t>9/7/21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324772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tx1">
                    <a:lumMod val="65000"/>
                    <a:lumOff val="35000"/>
                  </a:schemeClr>
                </a:solidFill>
              </a:defRPr>
            </a:lvl1pPr>
            <a:lvl2pPr>
              <a:defRPr sz="2800">
                <a:solidFill>
                  <a:schemeClr val="tx1">
                    <a:lumMod val="65000"/>
                    <a:lumOff val="35000"/>
                  </a:schemeClr>
                </a:solidFill>
              </a:defRPr>
            </a:lvl2pPr>
            <a:lvl3pPr>
              <a:defRPr sz="24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lumMod val="65000"/>
                    <a:lumOff val="3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15007B8-9BE9-40AC-9E6D-AAFB7F03CE82}" type="datetime1">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375616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tx1">
                    <a:lumMod val="65000"/>
                    <a:lumOff val="3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A7919A25-110A-4CAB-B4E6-C58B43FE43BA}" type="datetime1">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43C04-6FA3-453A-9F5D-7F9B61591D06}" type="slidenum">
              <a:rPr lang="en-US" smtClean="0"/>
              <a:t>‹#›</a:t>
            </a:fld>
            <a:endParaRPr lang="en-US"/>
          </a:p>
        </p:txBody>
      </p:sp>
    </p:spTree>
    <p:extLst>
      <p:ext uri="{BB962C8B-B14F-4D97-AF65-F5344CB8AC3E}">
        <p14:creationId xmlns:p14="http://schemas.microsoft.com/office/powerpoint/2010/main" val="422508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46E94-414A-4AFA-9491-C76FCF9B5F99}" type="datetime1">
              <a:rPr lang="en-US" smtClean="0"/>
              <a:t>9/7/21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43C04-6FA3-453A-9F5D-7F9B61591D06}" type="slidenum">
              <a:rPr lang="en-US" smtClean="0"/>
              <a:t>‹#›</a:t>
            </a:fld>
            <a:endParaRPr lang="en-US"/>
          </a:p>
        </p:txBody>
      </p:sp>
    </p:spTree>
    <p:extLst>
      <p:ext uri="{BB962C8B-B14F-4D97-AF65-F5344CB8AC3E}">
        <p14:creationId xmlns:p14="http://schemas.microsoft.com/office/powerpoint/2010/main" val="237321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dwang@must.edu.m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Visualization</a:t>
            </a:r>
          </a:p>
        </p:txBody>
      </p:sp>
      <p:sp>
        <p:nvSpPr>
          <p:cNvPr id="3" name="Subtitle 2"/>
          <p:cNvSpPr>
            <a:spLocks noGrp="1"/>
          </p:cNvSpPr>
          <p:nvPr>
            <p:ph type="subTitle" idx="1"/>
          </p:nvPr>
        </p:nvSpPr>
        <p:spPr>
          <a:xfrm>
            <a:off x="2041235" y="4340947"/>
            <a:ext cx="5966691" cy="1655762"/>
          </a:xfrm>
        </p:spPr>
        <p:txBody>
          <a:bodyPr>
            <a:normAutofit fontScale="92500" lnSpcReduction="20000"/>
          </a:bodyPr>
          <a:lstStyle/>
          <a:p>
            <a:pPr algn="l"/>
            <a:r>
              <a:rPr lang="en-US" dirty="0" err="1"/>
              <a:t>Kaidi</a:t>
            </a:r>
            <a:r>
              <a:rPr lang="en-US" dirty="0"/>
              <a:t> Wang</a:t>
            </a:r>
          </a:p>
          <a:p>
            <a:pPr algn="l"/>
            <a:r>
              <a:rPr lang="en-US" dirty="0">
                <a:hlinkClick r:id="rId2"/>
              </a:rPr>
              <a:t>kdwang@must.edu.mo</a:t>
            </a:r>
            <a:endParaRPr lang="en-US" dirty="0"/>
          </a:p>
          <a:p>
            <a:pPr algn="l"/>
            <a:r>
              <a:rPr lang="en-US" dirty="0"/>
              <a:t>Office: O913</a:t>
            </a:r>
          </a:p>
          <a:p>
            <a:pPr algn="l"/>
            <a:r>
              <a:rPr lang="en-US" dirty="0"/>
              <a:t>Office hour: 14:00 – 15:00 on Mon., Tue., Wed., Thu.</a:t>
            </a:r>
          </a:p>
        </p:txBody>
      </p:sp>
      <p:sp>
        <p:nvSpPr>
          <p:cNvPr id="4" name="Slide Number Placeholder 3"/>
          <p:cNvSpPr>
            <a:spLocks noGrp="1"/>
          </p:cNvSpPr>
          <p:nvPr>
            <p:ph type="sldNum" sz="quarter" idx="12"/>
          </p:nvPr>
        </p:nvSpPr>
        <p:spPr/>
        <p:txBody>
          <a:bodyPr/>
          <a:lstStyle/>
          <a:p>
            <a:fld id="{5EB43C04-6FA3-453A-9F5D-7F9B61591D06}" type="slidenum">
              <a:rPr lang="en-US" smtClean="0"/>
              <a:t>1</a:t>
            </a:fld>
            <a:endParaRPr lang="en-US"/>
          </a:p>
        </p:txBody>
      </p:sp>
    </p:spTree>
    <p:extLst>
      <p:ext uri="{BB962C8B-B14F-4D97-AF65-F5344CB8AC3E}">
        <p14:creationId xmlns:p14="http://schemas.microsoft.com/office/powerpoint/2010/main" val="2493152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9CD128-B000-784E-B052-871053B9FAC0}"/>
              </a:ext>
            </a:extLst>
          </p:cNvPr>
          <p:cNvSpPr>
            <a:spLocks noGrp="1"/>
          </p:cNvSpPr>
          <p:nvPr>
            <p:ph idx="1"/>
          </p:nvPr>
        </p:nvSpPr>
        <p:spPr>
          <a:xfrm>
            <a:off x="838200" y="1825625"/>
            <a:ext cx="4748561" cy="4351338"/>
          </a:xfrm>
        </p:spPr>
        <p:txBody>
          <a:bodyPr>
            <a:normAutofit/>
          </a:bodyPr>
          <a:lstStyle/>
          <a:p>
            <a:r>
              <a:rPr lang="en-US" sz="1800" dirty="0"/>
              <a:t>Scatter chart: Graphical presentation of the relationship between two quantitative variables.</a:t>
            </a:r>
          </a:p>
          <a:p>
            <a:r>
              <a:rPr lang="en-US" sz="1800" dirty="0"/>
              <a:t>Trend line: A line that provides an </a:t>
            </a:r>
            <a:r>
              <a:rPr lang="en-US" sz="1800" dirty="0">
                <a:solidFill>
                  <a:srgbClr val="EC6C44"/>
                </a:solidFill>
              </a:rPr>
              <a:t>approximation</a:t>
            </a:r>
            <a:r>
              <a:rPr lang="en-US" sz="1800" dirty="0"/>
              <a:t> of the relationship between the variables.</a:t>
            </a:r>
          </a:p>
          <a:p>
            <a:r>
              <a:rPr lang="en-US" sz="1800" dirty="0"/>
              <a:t>Line chart: A line </a:t>
            </a:r>
            <a:r>
              <a:rPr lang="en-US" sz="1800" dirty="0">
                <a:solidFill>
                  <a:srgbClr val="EC6C44"/>
                </a:solidFill>
              </a:rPr>
              <a:t>connects the points</a:t>
            </a:r>
            <a:r>
              <a:rPr lang="en-US" sz="1800" dirty="0"/>
              <a:t> in the chart. Useful for time series data collected over a period of time (minutes, hours, days, years, etc.).</a:t>
            </a:r>
          </a:p>
          <a:p>
            <a:r>
              <a:rPr lang="en-US" sz="1800" dirty="0"/>
              <a:t>Bar chart: Use </a:t>
            </a:r>
            <a:r>
              <a:rPr lang="en-US" sz="1800" dirty="0">
                <a:solidFill>
                  <a:srgbClr val="EC6C44"/>
                </a:solidFill>
              </a:rPr>
              <a:t>horizontal</a:t>
            </a:r>
            <a:r>
              <a:rPr lang="en-US" sz="1800" dirty="0"/>
              <a:t> bars to display the magnitude of the quantitative variable.</a:t>
            </a:r>
          </a:p>
          <a:p>
            <a:r>
              <a:rPr lang="en-US" sz="1800" dirty="0"/>
              <a:t>Column Charts: Use </a:t>
            </a:r>
            <a:r>
              <a:rPr lang="en-US" sz="1800" dirty="0">
                <a:solidFill>
                  <a:srgbClr val="EC6C44"/>
                </a:solidFill>
              </a:rPr>
              <a:t>vertical</a:t>
            </a:r>
            <a:r>
              <a:rPr lang="en-US" sz="1800" dirty="0"/>
              <a:t> bars to display the magnitude of the quantitative variable.</a:t>
            </a:r>
          </a:p>
          <a:p>
            <a:endParaRPr lang="en-US" sz="1800" dirty="0"/>
          </a:p>
        </p:txBody>
      </p:sp>
      <p:sp>
        <p:nvSpPr>
          <p:cNvPr id="3" name="Slide Number Placeholder 2">
            <a:extLst>
              <a:ext uri="{FF2B5EF4-FFF2-40B4-BE49-F238E27FC236}">
                <a16:creationId xmlns:a16="http://schemas.microsoft.com/office/drawing/2014/main" id="{611C18ED-6728-7A43-95F6-E5CA5E0BC0E4}"/>
              </a:ext>
            </a:extLst>
          </p:cNvPr>
          <p:cNvSpPr>
            <a:spLocks noGrp="1"/>
          </p:cNvSpPr>
          <p:nvPr>
            <p:ph type="sldNum" sz="quarter" idx="12"/>
          </p:nvPr>
        </p:nvSpPr>
        <p:spPr/>
        <p:txBody>
          <a:bodyPr/>
          <a:lstStyle/>
          <a:p>
            <a:fld id="{5EB43C04-6FA3-453A-9F5D-7F9B61591D06}" type="slidenum">
              <a:rPr lang="en-US" smtClean="0"/>
              <a:t>10</a:t>
            </a:fld>
            <a:endParaRPr lang="en-US"/>
          </a:p>
        </p:txBody>
      </p:sp>
      <p:sp>
        <p:nvSpPr>
          <p:cNvPr id="4" name="Title 3">
            <a:extLst>
              <a:ext uri="{FF2B5EF4-FFF2-40B4-BE49-F238E27FC236}">
                <a16:creationId xmlns:a16="http://schemas.microsoft.com/office/drawing/2014/main" id="{8EBEE15B-7265-D74D-99FD-865F604425E3}"/>
              </a:ext>
            </a:extLst>
          </p:cNvPr>
          <p:cNvSpPr>
            <a:spLocks noGrp="1"/>
          </p:cNvSpPr>
          <p:nvPr>
            <p:ph type="title"/>
          </p:nvPr>
        </p:nvSpPr>
        <p:spPr/>
        <p:txBody>
          <a:bodyPr/>
          <a:lstStyle/>
          <a:p>
            <a:r>
              <a:rPr lang="en-US" dirty="0"/>
              <a:t>Charts</a:t>
            </a:r>
          </a:p>
        </p:txBody>
      </p:sp>
      <p:pic>
        <p:nvPicPr>
          <p:cNvPr id="5" name="Picture 4" descr="A screenshot consists of a scatterplot and a line graph. Scatter Chart for Monthly Sales Data: The horizontal axis represents months from January to December. The vertical axis represents sales ($100s) and ranges from 0 to 250, in increments of 50. The graph infers the following data: January, 135, February, 145, March, 175, April, 180, May, 160, June, 135, July, 210, August, 175, September, 160, October, 120, November, 115, and December, 120. Line Chart for Monthly Sales Data: The data is same as the scatterplot with a line connecting all the plots. ">
            <a:extLst>
              <a:ext uri="{FF2B5EF4-FFF2-40B4-BE49-F238E27FC236}">
                <a16:creationId xmlns:a16="http://schemas.microsoft.com/office/drawing/2014/main" id="{886497C4-A428-484B-AF91-45D3E289A279}"/>
              </a:ext>
            </a:extLst>
          </p:cNvPr>
          <p:cNvPicPr>
            <a:picLocks noChangeAspect="1"/>
          </p:cNvPicPr>
          <p:nvPr/>
        </p:nvPicPr>
        <p:blipFill>
          <a:blip r:embed="rId2"/>
          <a:stretch>
            <a:fillRect/>
          </a:stretch>
        </p:blipFill>
        <p:spPr>
          <a:xfrm>
            <a:off x="5673417" y="1282390"/>
            <a:ext cx="6155566" cy="2619390"/>
          </a:xfrm>
          <a:prstGeom prst="rect">
            <a:avLst/>
          </a:prstGeom>
        </p:spPr>
      </p:pic>
      <p:pic>
        <p:nvPicPr>
          <p:cNvPr id="6" name="Picture Placeholder 9" descr="A screenshot shows bar chart for accounts managed data. It consists of a table and a horizontal bar chart. The column headers of the table are manager and accounts managed. The row-wise data from row 2 follows: Davis, 24, Edwards, 11, Francois, 28, Gentry, 37, Jones, 15, Lopez, 29, Smith, 21, and Williams, 6. The horizontal bar chart infers the following data: The horizontal axis represents accounts managed and ranges from 0 to 40, in increments of 10. The vertical axis represents names of the managers. The graph is drawn with the data taken from the table. ">
            <a:extLst>
              <a:ext uri="{FF2B5EF4-FFF2-40B4-BE49-F238E27FC236}">
                <a16:creationId xmlns:a16="http://schemas.microsoft.com/office/drawing/2014/main" id="{3A387DCA-6409-0B43-8E2C-F6EF3C97ED2D}"/>
              </a:ext>
            </a:extLst>
          </p:cNvPr>
          <p:cNvPicPr>
            <a:picLocks noChangeAspect="1"/>
          </p:cNvPicPr>
          <p:nvPr/>
        </p:nvPicPr>
        <p:blipFill rotWithShape="1">
          <a:blip r:embed="rId3">
            <a:extLst>
              <a:ext uri="{28A0092B-C50C-407E-A947-70E740481C1C}">
                <a14:useLocalDpi xmlns:a14="http://schemas.microsoft.com/office/drawing/2010/main" val="0"/>
              </a:ext>
            </a:extLst>
          </a:blip>
          <a:srcRect l="2174" t="11208" r="1993" b="7698"/>
          <a:stretch/>
        </p:blipFill>
        <p:spPr>
          <a:xfrm>
            <a:off x="5673417" y="4115059"/>
            <a:ext cx="4045570" cy="2560664"/>
          </a:xfrm>
          <a:prstGeom prst="rect">
            <a:avLst/>
          </a:prstGeom>
        </p:spPr>
      </p:pic>
    </p:spTree>
    <p:extLst>
      <p:ext uri="{BB962C8B-B14F-4D97-AF65-F5344CB8AC3E}">
        <p14:creationId xmlns:p14="http://schemas.microsoft.com/office/powerpoint/2010/main" val="170347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C98FB9-7C9E-2346-8D8E-2A4E3197F6A3}"/>
              </a:ext>
            </a:extLst>
          </p:cNvPr>
          <p:cNvSpPr>
            <a:spLocks noGrp="1"/>
          </p:cNvSpPr>
          <p:nvPr>
            <p:ph idx="1"/>
          </p:nvPr>
        </p:nvSpPr>
        <p:spPr/>
        <p:txBody>
          <a:bodyPr/>
          <a:lstStyle/>
          <a:p>
            <a:r>
              <a:rPr lang="en-US" dirty="0"/>
              <a:t>Pie chart: Common form of chart used to compare </a:t>
            </a:r>
            <a:r>
              <a:rPr lang="en-US" dirty="0">
                <a:solidFill>
                  <a:srgbClr val="EC6C44"/>
                </a:solidFill>
              </a:rPr>
              <a:t>categorical</a:t>
            </a:r>
            <a:r>
              <a:rPr lang="en-US" dirty="0"/>
              <a:t> data.</a:t>
            </a:r>
          </a:p>
          <a:p>
            <a:r>
              <a:rPr lang="en-US" dirty="0"/>
              <a:t>Bubble chart: Graphical means of visualizing </a:t>
            </a:r>
            <a:r>
              <a:rPr lang="en-US" dirty="0">
                <a:solidFill>
                  <a:srgbClr val="EC6C44"/>
                </a:solidFill>
              </a:rPr>
              <a:t>three variables</a:t>
            </a:r>
            <a:r>
              <a:rPr lang="en-US" dirty="0"/>
              <a:t> in a two-dimensional graph that sometimes is a preferred alternative to a 3-D graph.</a:t>
            </a:r>
          </a:p>
          <a:p>
            <a:r>
              <a:rPr lang="en-US" dirty="0"/>
              <a:t>Heat map: A two-dimensional graphical representation of data that uses different shades of </a:t>
            </a:r>
            <a:r>
              <a:rPr lang="en-US" dirty="0">
                <a:solidFill>
                  <a:srgbClr val="EC6C44"/>
                </a:solidFill>
              </a:rPr>
              <a:t>color</a:t>
            </a:r>
            <a:r>
              <a:rPr lang="en-US" dirty="0"/>
              <a:t> to indicate </a:t>
            </a:r>
            <a:r>
              <a:rPr lang="en-US" dirty="0">
                <a:solidFill>
                  <a:srgbClr val="EC6C44"/>
                </a:solidFill>
              </a:rPr>
              <a:t>magnitude</a:t>
            </a:r>
            <a:r>
              <a:rPr lang="en-US" dirty="0"/>
              <a:t>.</a:t>
            </a:r>
          </a:p>
        </p:txBody>
      </p:sp>
      <p:sp>
        <p:nvSpPr>
          <p:cNvPr id="3" name="Slide Number Placeholder 2">
            <a:extLst>
              <a:ext uri="{FF2B5EF4-FFF2-40B4-BE49-F238E27FC236}">
                <a16:creationId xmlns:a16="http://schemas.microsoft.com/office/drawing/2014/main" id="{0592C6BA-44B6-F647-99C4-D96DFFC53FAE}"/>
              </a:ext>
            </a:extLst>
          </p:cNvPr>
          <p:cNvSpPr>
            <a:spLocks noGrp="1"/>
          </p:cNvSpPr>
          <p:nvPr>
            <p:ph type="sldNum" sz="quarter" idx="12"/>
          </p:nvPr>
        </p:nvSpPr>
        <p:spPr/>
        <p:txBody>
          <a:bodyPr/>
          <a:lstStyle/>
          <a:p>
            <a:fld id="{5EB43C04-6FA3-453A-9F5D-7F9B61591D06}" type="slidenum">
              <a:rPr lang="en-US" smtClean="0"/>
              <a:t>11</a:t>
            </a:fld>
            <a:endParaRPr lang="en-US"/>
          </a:p>
        </p:txBody>
      </p:sp>
      <p:sp>
        <p:nvSpPr>
          <p:cNvPr id="4" name="Title 3">
            <a:extLst>
              <a:ext uri="{FF2B5EF4-FFF2-40B4-BE49-F238E27FC236}">
                <a16:creationId xmlns:a16="http://schemas.microsoft.com/office/drawing/2014/main" id="{D8C15A45-41C5-4B43-B8E9-21244D5E2167}"/>
              </a:ext>
            </a:extLst>
          </p:cNvPr>
          <p:cNvSpPr>
            <a:spLocks noGrp="1"/>
          </p:cNvSpPr>
          <p:nvPr>
            <p:ph type="title"/>
          </p:nvPr>
        </p:nvSpPr>
        <p:spPr/>
        <p:txBody>
          <a:bodyPr/>
          <a:lstStyle/>
          <a:p>
            <a:r>
              <a:rPr lang="en-US" dirty="0"/>
              <a:t>Charts</a:t>
            </a:r>
          </a:p>
        </p:txBody>
      </p:sp>
    </p:spTree>
    <p:extLst>
      <p:ext uri="{BB962C8B-B14F-4D97-AF65-F5344CB8AC3E}">
        <p14:creationId xmlns:p14="http://schemas.microsoft.com/office/powerpoint/2010/main" val="303750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2DBC-26D0-2940-BA5A-07457832A074}"/>
              </a:ext>
            </a:extLst>
          </p:cNvPr>
          <p:cNvSpPr>
            <a:spLocks noGrp="1"/>
          </p:cNvSpPr>
          <p:nvPr>
            <p:ph type="title"/>
          </p:nvPr>
        </p:nvSpPr>
        <p:spPr>
          <a:xfrm>
            <a:off x="2103120" y="511000"/>
            <a:ext cx="9445793" cy="708301"/>
          </a:xfrm>
        </p:spPr>
        <p:txBody>
          <a:bodyPr/>
          <a:lstStyle/>
          <a:p>
            <a:r>
              <a:rPr lang="en-US" dirty="0"/>
              <a:t>Usage of data visualization</a:t>
            </a:r>
          </a:p>
        </p:txBody>
      </p:sp>
      <p:sp>
        <p:nvSpPr>
          <p:cNvPr id="3" name="Content Placeholder 2">
            <a:extLst>
              <a:ext uri="{FF2B5EF4-FFF2-40B4-BE49-F238E27FC236}">
                <a16:creationId xmlns:a16="http://schemas.microsoft.com/office/drawing/2014/main" id="{69FC8D77-EEEA-5845-9750-FEAD576344C4}"/>
              </a:ext>
            </a:extLst>
          </p:cNvPr>
          <p:cNvSpPr>
            <a:spLocks noGrp="1"/>
          </p:cNvSpPr>
          <p:nvPr>
            <p:ph idx="1"/>
          </p:nvPr>
        </p:nvSpPr>
        <p:spPr/>
        <p:txBody>
          <a:bodyPr/>
          <a:lstStyle/>
          <a:p>
            <a:r>
              <a:rPr lang="en-US" dirty="0"/>
              <a:t>Data visualization is very helpful for identifying data errors and outliers, e.g., boxplot and scatter plot</a:t>
            </a:r>
          </a:p>
          <a:p>
            <a:r>
              <a:rPr lang="en-US" dirty="0"/>
              <a:t>It can also be used to reveal the relationships and the trends.</a:t>
            </a:r>
          </a:p>
          <a:p>
            <a:r>
              <a:rPr lang="en-US" dirty="0"/>
              <a:t>It is more intuitive for decision makers to understand the data.</a:t>
            </a:r>
          </a:p>
          <a:p>
            <a:endParaRPr lang="en-US" dirty="0"/>
          </a:p>
        </p:txBody>
      </p:sp>
      <p:sp>
        <p:nvSpPr>
          <p:cNvPr id="4" name="Slide Number Placeholder 3">
            <a:extLst>
              <a:ext uri="{FF2B5EF4-FFF2-40B4-BE49-F238E27FC236}">
                <a16:creationId xmlns:a16="http://schemas.microsoft.com/office/drawing/2014/main" id="{AABEBA14-6607-CF48-B15B-B9C8DCC9FDFA}"/>
              </a:ext>
            </a:extLst>
          </p:cNvPr>
          <p:cNvSpPr>
            <a:spLocks noGrp="1"/>
          </p:cNvSpPr>
          <p:nvPr>
            <p:ph type="sldNum" sz="quarter" idx="12"/>
          </p:nvPr>
        </p:nvSpPr>
        <p:spPr/>
        <p:txBody>
          <a:bodyPr/>
          <a:lstStyle/>
          <a:p>
            <a:fld id="{5EB43C04-6FA3-453A-9F5D-7F9B61591D06}" type="slidenum">
              <a:rPr lang="en-US" smtClean="0"/>
              <a:t>2</a:t>
            </a:fld>
            <a:endParaRPr lang="en-US"/>
          </a:p>
        </p:txBody>
      </p:sp>
    </p:spTree>
    <p:extLst>
      <p:ext uri="{BB962C8B-B14F-4D97-AF65-F5344CB8AC3E}">
        <p14:creationId xmlns:p14="http://schemas.microsoft.com/office/powerpoint/2010/main" val="4182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6318C6B-5AD9-DA4E-A8EA-975062F6E97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ctr">
              <a:spcAft>
                <a:spcPts val="600"/>
              </a:spcAft>
            </a:pPr>
            <a:fld id="{5EB43C04-6FA3-453A-9F5D-7F9B61591D06}" type="slidenum">
              <a:rPr lang="en-US" smtClean="0"/>
              <a:pPr algn="ctr">
                <a:spcAft>
                  <a:spcPts val="600"/>
                </a:spcAft>
              </a:pPr>
              <a:t>3</a:t>
            </a:fld>
            <a:endParaRPr lang="en-US"/>
          </a:p>
        </p:txBody>
      </p:sp>
      <p:sp>
        <p:nvSpPr>
          <p:cNvPr id="9" name="Slide Number Placeholder 3">
            <a:extLst>
              <a:ext uri="{FF2B5EF4-FFF2-40B4-BE49-F238E27FC236}">
                <a16:creationId xmlns:a16="http://schemas.microsoft.com/office/drawing/2014/main" id="{F1B2A9B8-1962-8741-A1FF-DDBEEABD396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EB43C04-6FA3-453A-9F5D-7F9B61591D06}" type="slidenum">
              <a:rPr lang="en-US" smtClean="0"/>
              <a:pPr algn="ctr"/>
              <a:t>3</a:t>
            </a:fld>
            <a:endParaRPr lang="en-US"/>
          </a:p>
        </p:txBody>
      </p:sp>
      <p:pic>
        <p:nvPicPr>
          <p:cNvPr id="10" name="Picture 2" descr="Messy Pie Chart">
            <a:extLst>
              <a:ext uri="{FF2B5EF4-FFF2-40B4-BE49-F238E27FC236}">
                <a16:creationId xmlns:a16="http://schemas.microsoft.com/office/drawing/2014/main" id="{D0172FEB-C3C0-0B40-B47C-20C8B0688D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6419" y="2108008"/>
            <a:ext cx="5196181" cy="3612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E14D7635-1DA7-3C41-80C2-BFD7B8EDA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327" y="1889957"/>
            <a:ext cx="6007254" cy="38310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ad Heat Map">
            <a:extLst>
              <a:ext uri="{FF2B5EF4-FFF2-40B4-BE49-F238E27FC236}">
                <a16:creationId xmlns:a16="http://schemas.microsoft.com/office/drawing/2014/main" id="{6983D3D1-5F8F-244C-84AD-224559A2DA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673" y="2089226"/>
            <a:ext cx="8322562" cy="38310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3D Chart">
            <a:extLst>
              <a:ext uri="{FF2B5EF4-FFF2-40B4-BE49-F238E27FC236}">
                <a16:creationId xmlns:a16="http://schemas.microsoft.com/office/drawing/2014/main" id="{47FC2111-747B-9148-9007-4D87B4221C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6429" y="744944"/>
            <a:ext cx="6587783" cy="51659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Truncated Axis Chart">
            <a:extLst>
              <a:ext uri="{FF2B5EF4-FFF2-40B4-BE49-F238E27FC236}">
                <a16:creationId xmlns:a16="http://schemas.microsoft.com/office/drawing/2014/main" id="{142E77C9-B960-0C4B-8324-448A30E8B7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8948" y="648197"/>
            <a:ext cx="7380043" cy="460291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Dual Axes Chart">
            <a:extLst>
              <a:ext uri="{FF2B5EF4-FFF2-40B4-BE49-F238E27FC236}">
                <a16:creationId xmlns:a16="http://schemas.microsoft.com/office/drawing/2014/main" id="{65321DEA-DDB0-8547-B6F2-93A415D7FF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3661" y="605411"/>
            <a:ext cx="8782342" cy="4688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Proper Heat Map">
            <a:extLst>
              <a:ext uri="{FF2B5EF4-FFF2-40B4-BE49-F238E27FC236}">
                <a16:creationId xmlns:a16="http://schemas.microsoft.com/office/drawing/2014/main" id="{C9268EC1-C1D0-1749-A36B-CC0BFFC594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7530" y="195490"/>
            <a:ext cx="5095394" cy="65356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Bar Chart in Custom Charts">
            <a:extLst>
              <a:ext uri="{FF2B5EF4-FFF2-40B4-BE49-F238E27FC236}">
                <a16:creationId xmlns:a16="http://schemas.microsoft.com/office/drawing/2014/main" id="{FB34132F-BDB5-6C46-A587-CFA4F907DB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6362" y="322669"/>
            <a:ext cx="7150100" cy="6159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James Bond Movies Chart">
            <a:extLst>
              <a:ext uri="{FF2B5EF4-FFF2-40B4-BE49-F238E27FC236}">
                <a16:creationId xmlns:a16="http://schemas.microsoft.com/office/drawing/2014/main" id="{3BA4C689-D748-A545-BB56-D300399E93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9516" y="840713"/>
            <a:ext cx="8128000" cy="504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41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nodeType="clickEffect">
                                  <p:stCondLst>
                                    <p:cond delay="0"/>
                                  </p:stCondLst>
                                  <p:childTnLst>
                                    <p:animEffect transition="out" filter="strips(down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xit" presetSubtype="12" fill="hold" nodeType="clickEffect">
                                  <p:stCondLst>
                                    <p:cond delay="0"/>
                                  </p:stCondLst>
                                  <p:childTnLst>
                                    <p:animEffect transition="out" filter="strips(downLeft)">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12" fill="hold" nodeType="clickEffect">
                                  <p:stCondLst>
                                    <p:cond delay="0"/>
                                  </p:stCondLst>
                                  <p:childTnLst>
                                    <p:animEffect transition="out" filter="strips(downLeft)">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xit" presetSubtype="12" fill="hold" nodeType="clickEffect">
                                  <p:stCondLst>
                                    <p:cond delay="0"/>
                                  </p:stCondLst>
                                  <p:childTnLst>
                                    <p:animEffect transition="out" filter="strips(downLeft)">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randombar(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xit" presetSubtype="12" fill="hold" nodeType="clickEffect">
                                  <p:stCondLst>
                                    <p:cond delay="0"/>
                                  </p:stCondLst>
                                  <p:childTnLst>
                                    <p:animEffect transition="out" filter="strips(downLeft)">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randombar(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xit" presetSubtype="12" fill="hold" nodeType="clickEffect">
                                  <p:stCondLst>
                                    <p:cond delay="0"/>
                                  </p:stCondLst>
                                  <p:childTnLst>
                                    <p:animEffect transition="out" filter="strips(downLeft)">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randombar(horizontal)">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xit" presetSubtype="12" fill="hold" nodeType="clickEffect">
                                  <p:stCondLst>
                                    <p:cond delay="0"/>
                                  </p:stCondLst>
                                  <p:childTnLst>
                                    <p:animEffect transition="out" filter="strips(downLeft)">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randombar(horizontal)">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A7D6-C656-174E-82C4-4255D713192E}"/>
              </a:ext>
            </a:extLst>
          </p:cNvPr>
          <p:cNvSpPr>
            <a:spLocks noGrp="1"/>
          </p:cNvSpPr>
          <p:nvPr>
            <p:ph type="title"/>
          </p:nvPr>
        </p:nvSpPr>
        <p:spPr>
          <a:xfrm>
            <a:off x="2103120" y="511000"/>
            <a:ext cx="9445793" cy="708301"/>
          </a:xfrm>
        </p:spPr>
        <p:txBody>
          <a:bodyPr/>
          <a:lstStyle/>
          <a:p>
            <a:r>
              <a:rPr lang="en-US" dirty="0"/>
              <a:t>Effective design techniques</a:t>
            </a:r>
          </a:p>
        </p:txBody>
      </p:sp>
      <p:sp>
        <p:nvSpPr>
          <p:cNvPr id="3" name="Content Placeholder 2">
            <a:extLst>
              <a:ext uri="{FF2B5EF4-FFF2-40B4-BE49-F238E27FC236}">
                <a16:creationId xmlns:a16="http://schemas.microsoft.com/office/drawing/2014/main" id="{3FCB70D3-97E9-E54A-B0FC-8C31DE8ED2A9}"/>
              </a:ext>
            </a:extLst>
          </p:cNvPr>
          <p:cNvSpPr>
            <a:spLocks noGrp="1"/>
          </p:cNvSpPr>
          <p:nvPr>
            <p:ph idx="1"/>
          </p:nvPr>
        </p:nvSpPr>
        <p:spPr/>
        <p:txBody>
          <a:bodyPr/>
          <a:lstStyle/>
          <a:p>
            <a:r>
              <a:rPr lang="en-US" dirty="0">
                <a:solidFill>
                  <a:srgbClr val="EC6C44"/>
                </a:solidFill>
              </a:rPr>
              <a:t>Data-ink ratio:</a:t>
            </a:r>
            <a:r>
              <a:rPr lang="en-US" dirty="0"/>
              <a:t> Measures the proportion of “data-ink” to the total amount of ink used in a table or chart. - Edward R. Tufte</a:t>
            </a:r>
          </a:p>
          <a:p>
            <a:r>
              <a:rPr lang="en-US" dirty="0">
                <a:solidFill>
                  <a:srgbClr val="EC6C44"/>
                </a:solidFill>
              </a:rPr>
              <a:t>Data-ink:</a:t>
            </a:r>
            <a:r>
              <a:rPr lang="en-US" dirty="0"/>
              <a:t> Ink used in a table or chart that is necessary to convey the meaning of the data to the audience.</a:t>
            </a:r>
          </a:p>
          <a:p>
            <a:r>
              <a:rPr lang="en-US" dirty="0">
                <a:solidFill>
                  <a:srgbClr val="EC6C44"/>
                </a:solidFill>
              </a:rPr>
              <a:t>Non-data-ink:</a:t>
            </a:r>
            <a:r>
              <a:rPr lang="en-US" dirty="0"/>
              <a:t> Ink used in a table or chart that serves no useful purpose in conveying the data to the audience.</a:t>
            </a:r>
          </a:p>
          <a:p>
            <a:endParaRPr lang="en-US" dirty="0"/>
          </a:p>
        </p:txBody>
      </p:sp>
      <p:sp>
        <p:nvSpPr>
          <p:cNvPr id="4" name="Slide Number Placeholder 3">
            <a:extLst>
              <a:ext uri="{FF2B5EF4-FFF2-40B4-BE49-F238E27FC236}">
                <a16:creationId xmlns:a16="http://schemas.microsoft.com/office/drawing/2014/main" id="{1CFA494C-9628-144E-B693-5CD5E9F4D85C}"/>
              </a:ext>
            </a:extLst>
          </p:cNvPr>
          <p:cNvSpPr>
            <a:spLocks noGrp="1"/>
          </p:cNvSpPr>
          <p:nvPr>
            <p:ph type="sldNum" sz="quarter" idx="12"/>
          </p:nvPr>
        </p:nvSpPr>
        <p:spPr/>
        <p:txBody>
          <a:bodyPr/>
          <a:lstStyle/>
          <a:p>
            <a:fld id="{5EB43C04-6FA3-453A-9F5D-7F9B61591D06}" type="slidenum">
              <a:rPr lang="en-US" smtClean="0"/>
              <a:t>4</a:t>
            </a:fld>
            <a:endParaRPr lang="en-US"/>
          </a:p>
        </p:txBody>
      </p:sp>
    </p:spTree>
    <p:extLst>
      <p:ext uri="{BB962C8B-B14F-4D97-AF65-F5344CB8AC3E}">
        <p14:creationId xmlns:p14="http://schemas.microsoft.com/office/powerpoint/2010/main" val="419371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3272-8DFB-3E41-B080-2B8098237C21}"/>
              </a:ext>
            </a:extLst>
          </p:cNvPr>
          <p:cNvSpPr>
            <a:spLocks noGrp="1"/>
          </p:cNvSpPr>
          <p:nvPr>
            <p:ph type="title"/>
          </p:nvPr>
        </p:nvSpPr>
        <p:spPr>
          <a:xfrm>
            <a:off x="2103120" y="511000"/>
            <a:ext cx="9445793" cy="708301"/>
          </a:xfrm>
        </p:spPr>
        <p:txBody>
          <a:bodyPr/>
          <a:lstStyle/>
          <a:p>
            <a:r>
              <a:rPr lang="en-US" dirty="0"/>
              <a:t>Increasing data-ink ratio</a:t>
            </a:r>
          </a:p>
        </p:txBody>
      </p:sp>
      <p:sp>
        <p:nvSpPr>
          <p:cNvPr id="4" name="Slide Number Placeholder 3">
            <a:extLst>
              <a:ext uri="{FF2B5EF4-FFF2-40B4-BE49-F238E27FC236}">
                <a16:creationId xmlns:a16="http://schemas.microsoft.com/office/drawing/2014/main" id="{CD3F4CD5-B40B-FA40-B84E-E7E9B3E8D845}"/>
              </a:ext>
            </a:extLst>
          </p:cNvPr>
          <p:cNvSpPr>
            <a:spLocks noGrp="1"/>
          </p:cNvSpPr>
          <p:nvPr>
            <p:ph type="sldNum" sz="quarter" idx="12"/>
          </p:nvPr>
        </p:nvSpPr>
        <p:spPr/>
        <p:txBody>
          <a:bodyPr/>
          <a:lstStyle/>
          <a:p>
            <a:fld id="{5EB43C04-6FA3-453A-9F5D-7F9B61591D06}" type="slidenum">
              <a:rPr lang="en-US" smtClean="0"/>
              <a:t>5</a:t>
            </a:fld>
            <a:endParaRPr lang="en-US"/>
          </a:p>
        </p:txBody>
      </p:sp>
      <p:graphicFrame>
        <p:nvGraphicFramePr>
          <p:cNvPr id="5" name="Table Placeholder 8">
            <a:extLst>
              <a:ext uri="{FF2B5EF4-FFF2-40B4-BE49-F238E27FC236}">
                <a16:creationId xmlns:a16="http://schemas.microsoft.com/office/drawing/2014/main" id="{B5A2FDE9-858B-E341-8399-769828F79DC3}"/>
              </a:ext>
            </a:extLst>
          </p:cNvPr>
          <p:cNvGraphicFramePr>
            <a:graphicFrameLocks/>
          </p:cNvGraphicFramePr>
          <p:nvPr>
            <p:extLst>
              <p:ext uri="{D42A27DB-BD31-4B8C-83A1-F6EECF244321}">
                <p14:modId xmlns:p14="http://schemas.microsoft.com/office/powerpoint/2010/main" val="2865682649"/>
              </p:ext>
            </p:extLst>
          </p:nvPr>
        </p:nvGraphicFramePr>
        <p:xfrm>
          <a:off x="696350" y="1983899"/>
          <a:ext cx="5198012" cy="4079240"/>
        </p:xfrm>
        <a:graphic>
          <a:graphicData uri="http://schemas.openxmlformats.org/drawingml/2006/table">
            <a:tbl>
              <a:tblPr firstRow="1" bandRow="1">
                <a:tableStyleId>{5940675A-B579-460E-94D1-54222C63F5DA}</a:tableStyleId>
              </a:tblPr>
              <a:tblGrid>
                <a:gridCol w="1299503">
                  <a:extLst>
                    <a:ext uri="{9D8B030D-6E8A-4147-A177-3AD203B41FA5}">
                      <a16:colId xmlns:a16="http://schemas.microsoft.com/office/drawing/2014/main" val="3814103242"/>
                    </a:ext>
                  </a:extLst>
                </a:gridCol>
                <a:gridCol w="1299503">
                  <a:extLst>
                    <a:ext uri="{9D8B030D-6E8A-4147-A177-3AD203B41FA5}">
                      <a16:colId xmlns:a16="http://schemas.microsoft.com/office/drawing/2014/main" val="222790880"/>
                    </a:ext>
                  </a:extLst>
                </a:gridCol>
                <a:gridCol w="1299503">
                  <a:extLst>
                    <a:ext uri="{9D8B030D-6E8A-4147-A177-3AD203B41FA5}">
                      <a16:colId xmlns:a16="http://schemas.microsoft.com/office/drawing/2014/main" val="1123283807"/>
                    </a:ext>
                  </a:extLst>
                </a:gridCol>
                <a:gridCol w="1299503">
                  <a:extLst>
                    <a:ext uri="{9D8B030D-6E8A-4147-A177-3AD203B41FA5}">
                      <a16:colId xmlns:a16="http://schemas.microsoft.com/office/drawing/2014/main" val="1914312266"/>
                    </a:ext>
                  </a:extLst>
                </a:gridCol>
              </a:tblGrid>
              <a:tr h="370840">
                <a:tc>
                  <a:txBody>
                    <a:bodyPr/>
                    <a:lstStyle/>
                    <a:p>
                      <a:pPr algn="ctr"/>
                      <a:r>
                        <a:rPr lang="en-US" b="1" dirty="0"/>
                        <a:t>Day</a:t>
                      </a:r>
                    </a:p>
                  </a:txBody>
                  <a:tcPr marL="127087" marR="127087"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Sales</a:t>
                      </a:r>
                    </a:p>
                  </a:txBody>
                  <a:tcPr marL="127087" marR="127087"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Day</a:t>
                      </a:r>
                    </a:p>
                  </a:txBody>
                  <a:tcPr marL="127087" marR="127087"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Sales</a:t>
                      </a:r>
                    </a:p>
                  </a:txBody>
                  <a:tcPr marL="127087" marR="127087"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006127"/>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150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045637"/>
                  </a:ext>
                </a:extLst>
              </a:tr>
              <a:tr h="370840">
                <a:tc>
                  <a:txBody>
                    <a:bodyPr/>
                    <a:lstStyle/>
                    <a:p>
                      <a:pPr marL="0" marR="0" algn="ctr">
                        <a:lnSpc>
                          <a:spcPct val="107000"/>
                        </a:lnSpc>
                        <a:spcBef>
                          <a:spcPts val="0"/>
                        </a:spcBef>
                        <a:spcAft>
                          <a:spcPts val="0"/>
                        </a:spcAft>
                      </a:pPr>
                      <a:r>
                        <a:rPr lang="en-US" sz="1800">
                          <a:solidFill>
                            <a:srgbClr val="000000"/>
                          </a:solidFill>
                          <a:effectLst/>
                          <a:latin typeface="AvenirLTStd-Book"/>
                          <a:ea typeface="Calibri" panose="020F0502020204030204" pitchFamily="34" charset="0"/>
                          <a:cs typeface="AvenirLTStd-Book"/>
                        </a:rPr>
                        <a:t>2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170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810353"/>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AvenirLTStd-Book"/>
                          <a:ea typeface="Calibri" panose="020F0502020204030204" pitchFamily="34" charset="0"/>
                          <a:cs typeface="AvenirLTStd-Book"/>
                        </a:rPr>
                        <a:t>140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AvenirLTStd-Book"/>
                          <a:ea typeface="Calibri" panose="020F0502020204030204" pitchFamily="34" charset="0"/>
                          <a:cs typeface="AvenirLTStd-Book"/>
                        </a:rPr>
                        <a:t>13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AvenirLTStd-Book"/>
                          <a:ea typeface="Calibri" panose="020F0502020204030204" pitchFamily="34" charset="0"/>
                          <a:cs typeface="AvenirLTStd-Book"/>
                        </a:rPr>
                        <a:t>290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566240"/>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150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AvenirLTStd-Book"/>
                          <a:ea typeface="Calibri" panose="020F0502020204030204" pitchFamily="34" charset="0"/>
                          <a:cs typeface="AvenirLTStd-Book"/>
                        </a:rPr>
                        <a:t>14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298337"/>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180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033263"/>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180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892042"/>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90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647908"/>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230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7659390"/>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140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329071"/>
                  </a:ext>
                </a:extLst>
              </a:tr>
              <a:tr h="370840">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8957157"/>
                  </a:ext>
                </a:extLst>
              </a:tr>
            </a:tbl>
          </a:graphicData>
        </a:graphic>
      </p:graphicFrame>
      <p:pic>
        <p:nvPicPr>
          <p:cNvPr id="6" name="Picture 5" descr="The line graph of scarf sales by day is plotted for number of sales versus day. The results are as follows. Day 1, 150. Day 2, 170. Day 3, 140. Day 4, 150. Day 5, 180. Day 6, 180. Day 7, 210. Day 8, 230. Day 9, 140. Day 10, 200. Day 11, 170. Day 12, 160. Day 13, 290. Day 14, 200. Day 15, 210. Day 16, 110. Day 17, 90. Day 18, 140. Day 19, 150. Day 20, 230. All values are approximated.">
            <a:extLst>
              <a:ext uri="{FF2B5EF4-FFF2-40B4-BE49-F238E27FC236}">
                <a16:creationId xmlns:a16="http://schemas.microsoft.com/office/drawing/2014/main" id="{0DCE65F1-623A-214B-9C80-3765DDFAD5D2}"/>
              </a:ext>
            </a:extLst>
          </p:cNvPr>
          <p:cNvPicPr>
            <a:picLocks noChangeAspect="1"/>
          </p:cNvPicPr>
          <p:nvPr/>
        </p:nvPicPr>
        <p:blipFill>
          <a:blip r:embed="rId2"/>
          <a:stretch>
            <a:fillRect/>
          </a:stretch>
        </p:blipFill>
        <p:spPr>
          <a:xfrm>
            <a:off x="6096000" y="2236763"/>
            <a:ext cx="6018034" cy="3305871"/>
          </a:xfrm>
          <a:prstGeom prst="rect">
            <a:avLst/>
          </a:prstGeom>
        </p:spPr>
      </p:pic>
    </p:spTree>
    <p:extLst>
      <p:ext uri="{BB962C8B-B14F-4D97-AF65-F5344CB8AC3E}">
        <p14:creationId xmlns:p14="http://schemas.microsoft.com/office/powerpoint/2010/main" val="414461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1E1D8F-12E8-DE4E-8B02-CDD12EF29926}"/>
              </a:ext>
            </a:extLst>
          </p:cNvPr>
          <p:cNvSpPr>
            <a:spLocks noGrp="1"/>
          </p:cNvSpPr>
          <p:nvPr>
            <p:ph type="sldNum" sz="quarter" idx="12"/>
          </p:nvPr>
        </p:nvSpPr>
        <p:spPr/>
        <p:txBody>
          <a:bodyPr/>
          <a:lstStyle/>
          <a:p>
            <a:fld id="{5EB43C04-6FA3-453A-9F5D-7F9B61591D06}" type="slidenum">
              <a:rPr lang="en-US" smtClean="0"/>
              <a:t>6</a:t>
            </a:fld>
            <a:endParaRPr lang="en-US"/>
          </a:p>
        </p:txBody>
      </p:sp>
      <p:sp>
        <p:nvSpPr>
          <p:cNvPr id="4" name="Title 3">
            <a:extLst>
              <a:ext uri="{FF2B5EF4-FFF2-40B4-BE49-F238E27FC236}">
                <a16:creationId xmlns:a16="http://schemas.microsoft.com/office/drawing/2014/main" id="{FF8CB7A0-80FB-9E48-A430-332EB1304A0B}"/>
              </a:ext>
            </a:extLst>
          </p:cNvPr>
          <p:cNvSpPr>
            <a:spLocks noGrp="1"/>
          </p:cNvSpPr>
          <p:nvPr>
            <p:ph type="title"/>
          </p:nvPr>
        </p:nvSpPr>
        <p:spPr/>
        <p:txBody>
          <a:bodyPr/>
          <a:lstStyle/>
          <a:p>
            <a:r>
              <a:rPr lang="en-US" dirty="0"/>
              <a:t>Increasing data-ink ratio</a:t>
            </a:r>
          </a:p>
        </p:txBody>
      </p:sp>
      <p:graphicFrame>
        <p:nvGraphicFramePr>
          <p:cNvPr id="5" name="Table Placeholder 8">
            <a:extLst>
              <a:ext uri="{FF2B5EF4-FFF2-40B4-BE49-F238E27FC236}">
                <a16:creationId xmlns:a16="http://schemas.microsoft.com/office/drawing/2014/main" id="{F43D2C9F-FFF8-BB48-808D-8A91FA97AFC8}"/>
              </a:ext>
            </a:extLst>
          </p:cNvPr>
          <p:cNvGraphicFramePr>
            <a:graphicFrameLocks/>
          </p:cNvGraphicFramePr>
          <p:nvPr>
            <p:extLst>
              <p:ext uri="{D42A27DB-BD31-4B8C-83A1-F6EECF244321}">
                <p14:modId xmlns:p14="http://schemas.microsoft.com/office/powerpoint/2010/main" val="18890267"/>
              </p:ext>
            </p:extLst>
          </p:nvPr>
        </p:nvGraphicFramePr>
        <p:xfrm>
          <a:off x="763326" y="1771230"/>
          <a:ext cx="4882100" cy="3887418"/>
        </p:xfrm>
        <a:graphic>
          <a:graphicData uri="http://schemas.openxmlformats.org/drawingml/2006/table">
            <a:tbl>
              <a:tblPr firstRow="1" bandRow="1">
                <a:tableStyleId>{5940675A-B579-460E-94D1-54222C63F5DA}</a:tableStyleId>
              </a:tblPr>
              <a:tblGrid>
                <a:gridCol w="1220525">
                  <a:extLst>
                    <a:ext uri="{9D8B030D-6E8A-4147-A177-3AD203B41FA5}">
                      <a16:colId xmlns:a16="http://schemas.microsoft.com/office/drawing/2014/main" val="3814103242"/>
                    </a:ext>
                  </a:extLst>
                </a:gridCol>
                <a:gridCol w="1220525">
                  <a:extLst>
                    <a:ext uri="{9D8B030D-6E8A-4147-A177-3AD203B41FA5}">
                      <a16:colId xmlns:a16="http://schemas.microsoft.com/office/drawing/2014/main" val="222790880"/>
                    </a:ext>
                  </a:extLst>
                </a:gridCol>
                <a:gridCol w="1220525">
                  <a:extLst>
                    <a:ext uri="{9D8B030D-6E8A-4147-A177-3AD203B41FA5}">
                      <a16:colId xmlns:a16="http://schemas.microsoft.com/office/drawing/2014/main" val="1123283807"/>
                    </a:ext>
                  </a:extLst>
                </a:gridCol>
                <a:gridCol w="1220525">
                  <a:extLst>
                    <a:ext uri="{9D8B030D-6E8A-4147-A177-3AD203B41FA5}">
                      <a16:colId xmlns:a16="http://schemas.microsoft.com/office/drawing/2014/main" val="1914312266"/>
                    </a:ext>
                  </a:extLst>
                </a:gridCol>
              </a:tblGrid>
              <a:tr h="448458">
                <a:tc>
                  <a:txBody>
                    <a:bodyPr/>
                    <a:lstStyle/>
                    <a:p>
                      <a:pPr algn="ctr"/>
                      <a:r>
                        <a:rPr lang="en-US" b="1" dirty="0"/>
                        <a:t>Day</a:t>
                      </a:r>
                    </a:p>
                  </a:txBody>
                  <a:tcPr marL="127087" marR="127087" anchor="b">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Sales</a:t>
                      </a:r>
                    </a:p>
                  </a:txBody>
                  <a:tcPr marL="127087" marR="127087" anchor="b">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Day</a:t>
                      </a:r>
                    </a:p>
                  </a:txBody>
                  <a:tcPr marL="127087" marR="127087" anchor="b">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Sales</a:t>
                      </a:r>
                    </a:p>
                  </a:txBody>
                  <a:tcPr marL="127087" marR="127087" anchor="b">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006127"/>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150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045637"/>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170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3810353"/>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140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solidFill>
                            <a:srgbClr val="000000"/>
                          </a:solidFill>
                          <a:effectLst/>
                          <a:latin typeface="AvenirLTStd-Book"/>
                          <a:ea typeface="Calibri" panose="020F0502020204030204" pitchFamily="34" charset="0"/>
                          <a:cs typeface="AvenirLTStd-Book"/>
                        </a:rPr>
                        <a:t>290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6566240"/>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150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0298337"/>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180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3033263"/>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180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7892042"/>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90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2647908"/>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230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7659390"/>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140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19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329071"/>
                  </a:ext>
                </a:extLst>
              </a:tr>
              <a:tr h="343896">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rgbClr val="000000"/>
                          </a:solidFill>
                          <a:effectLst/>
                          <a:latin typeface="AvenirLTStd-Book"/>
                          <a:ea typeface="Calibri" panose="020F0502020204030204" pitchFamily="34" charset="0"/>
                          <a:cs typeface="AvenirLTStd-Book"/>
                        </a:rPr>
                        <a:t>230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316" marR="95316" marT="0"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957157"/>
                  </a:ext>
                </a:extLst>
              </a:tr>
            </a:tbl>
          </a:graphicData>
        </a:graphic>
      </p:graphicFrame>
      <p:pic>
        <p:nvPicPr>
          <p:cNvPr id="6" name="Picture 5" descr="The line graph of scarf sales by day is plotted for number of sales or units versus day. The results are as follows. Day 1, 150. Day 2, 170. Day 3, 140. Day 4, 150. Day 5, 180. Day 6, 180. Day 7, 210. Day 8, 230. Day 9, 140. Day 10, 200. Day 11, 170. Day 12, 160. Day 13, 290. Day 14, 200. Day 15, 210. Day 16, 110. Day 17, 90. Day 18, 140. Day 19, 150. Day 20, 230. All values are approximated.">
            <a:extLst>
              <a:ext uri="{FF2B5EF4-FFF2-40B4-BE49-F238E27FC236}">
                <a16:creationId xmlns:a16="http://schemas.microsoft.com/office/drawing/2014/main" id="{F960EAA1-7167-954F-969F-9B163A2A053A}"/>
              </a:ext>
            </a:extLst>
          </p:cNvPr>
          <p:cNvPicPr>
            <a:picLocks noChangeAspect="1"/>
          </p:cNvPicPr>
          <p:nvPr/>
        </p:nvPicPr>
        <p:blipFill>
          <a:blip r:embed="rId2"/>
          <a:stretch>
            <a:fillRect/>
          </a:stretch>
        </p:blipFill>
        <p:spPr>
          <a:xfrm>
            <a:off x="5986263" y="2190412"/>
            <a:ext cx="5726692" cy="3010677"/>
          </a:xfrm>
          <a:prstGeom prst="rect">
            <a:avLst/>
          </a:prstGeom>
        </p:spPr>
      </p:pic>
      <p:sp>
        <p:nvSpPr>
          <p:cNvPr id="8" name="TextBox 7">
            <a:extLst>
              <a:ext uri="{FF2B5EF4-FFF2-40B4-BE49-F238E27FC236}">
                <a16:creationId xmlns:a16="http://schemas.microsoft.com/office/drawing/2014/main" id="{0B8460BB-CCDB-EC4E-B820-B81FAAD38A22}"/>
              </a:ext>
            </a:extLst>
          </p:cNvPr>
          <p:cNvSpPr txBox="1"/>
          <p:nvPr/>
        </p:nvSpPr>
        <p:spPr>
          <a:xfrm>
            <a:off x="5981700" y="5627802"/>
            <a:ext cx="5257800" cy="584775"/>
          </a:xfrm>
          <a:prstGeom prst="rect">
            <a:avLst/>
          </a:prstGeom>
          <a:noFill/>
        </p:spPr>
        <p:txBody>
          <a:bodyPr wrap="square" rtlCol="0">
            <a:spAutoFit/>
          </a:bodyPr>
          <a:lstStyle/>
          <a:p>
            <a:r>
              <a:rPr lang="en-US" sz="3200" dirty="0">
                <a:solidFill>
                  <a:srgbClr val="EC6C44"/>
                </a:solidFill>
              </a:rPr>
              <a:t>How do you think?</a:t>
            </a:r>
          </a:p>
        </p:txBody>
      </p:sp>
    </p:spTree>
    <p:extLst>
      <p:ext uri="{BB962C8B-B14F-4D97-AF65-F5344CB8AC3E}">
        <p14:creationId xmlns:p14="http://schemas.microsoft.com/office/powerpoint/2010/main" val="140736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21ED5-C35A-804D-8438-3145E04ED463}"/>
              </a:ext>
            </a:extLst>
          </p:cNvPr>
          <p:cNvSpPr>
            <a:spLocks noGrp="1"/>
          </p:cNvSpPr>
          <p:nvPr>
            <p:ph idx="1"/>
          </p:nvPr>
        </p:nvSpPr>
        <p:spPr>
          <a:xfrm>
            <a:off x="838201" y="1825625"/>
            <a:ext cx="5478751" cy="4530725"/>
          </a:xfrm>
        </p:spPr>
        <p:txBody>
          <a:bodyPr>
            <a:normAutofit/>
          </a:bodyPr>
          <a:lstStyle/>
          <a:p>
            <a:pPr marL="625475" indent="-457200"/>
            <a:r>
              <a:rPr lang="en-US" sz="2400" dirty="0"/>
              <a:t>The reader needs to refer to specific </a:t>
            </a:r>
            <a:r>
              <a:rPr lang="en-US" sz="2400" dirty="0">
                <a:solidFill>
                  <a:srgbClr val="EC6C44"/>
                </a:solidFill>
              </a:rPr>
              <a:t>numerical</a:t>
            </a:r>
            <a:r>
              <a:rPr lang="en-US" sz="2400" dirty="0"/>
              <a:t> values.</a:t>
            </a:r>
          </a:p>
          <a:p>
            <a:pPr marL="625475" indent="-457200"/>
            <a:r>
              <a:rPr lang="en-US" sz="2400" dirty="0"/>
              <a:t>The reader needs to make </a:t>
            </a:r>
            <a:r>
              <a:rPr lang="en-US" sz="2400" dirty="0">
                <a:solidFill>
                  <a:srgbClr val="EC6C44"/>
                </a:solidFill>
              </a:rPr>
              <a:t>precise comparisons </a:t>
            </a:r>
            <a:r>
              <a:rPr lang="en-US" sz="2400" dirty="0"/>
              <a:t>between different values and not just relative comparisons.</a:t>
            </a:r>
          </a:p>
          <a:p>
            <a:pPr marL="625475" indent="-457200"/>
            <a:r>
              <a:rPr lang="en-US" sz="2400" dirty="0"/>
              <a:t>The values being displayed have different </a:t>
            </a:r>
            <a:r>
              <a:rPr lang="en-US" sz="2400" dirty="0">
                <a:solidFill>
                  <a:srgbClr val="EC6C44"/>
                </a:solidFill>
              </a:rPr>
              <a:t>units</a:t>
            </a:r>
            <a:r>
              <a:rPr lang="en-US" sz="2400" dirty="0"/>
              <a:t> or very different </a:t>
            </a:r>
            <a:r>
              <a:rPr lang="en-US" sz="2400" dirty="0">
                <a:solidFill>
                  <a:srgbClr val="EC6C44"/>
                </a:solidFill>
              </a:rPr>
              <a:t>magnitudes</a:t>
            </a:r>
            <a:r>
              <a:rPr lang="en-US" sz="2400" dirty="0"/>
              <a:t>.</a:t>
            </a:r>
          </a:p>
        </p:txBody>
      </p:sp>
      <p:sp>
        <p:nvSpPr>
          <p:cNvPr id="3" name="Slide Number Placeholder 2">
            <a:extLst>
              <a:ext uri="{FF2B5EF4-FFF2-40B4-BE49-F238E27FC236}">
                <a16:creationId xmlns:a16="http://schemas.microsoft.com/office/drawing/2014/main" id="{27A30180-8583-E140-9019-B50F30A95187}"/>
              </a:ext>
            </a:extLst>
          </p:cNvPr>
          <p:cNvSpPr>
            <a:spLocks noGrp="1"/>
          </p:cNvSpPr>
          <p:nvPr>
            <p:ph type="sldNum" sz="quarter" idx="12"/>
          </p:nvPr>
        </p:nvSpPr>
        <p:spPr/>
        <p:txBody>
          <a:bodyPr/>
          <a:lstStyle/>
          <a:p>
            <a:fld id="{5EB43C04-6FA3-453A-9F5D-7F9B61591D06}" type="slidenum">
              <a:rPr lang="en-US" smtClean="0"/>
              <a:t>7</a:t>
            </a:fld>
            <a:endParaRPr lang="en-US"/>
          </a:p>
        </p:txBody>
      </p:sp>
      <p:sp>
        <p:nvSpPr>
          <p:cNvPr id="4" name="Title 3">
            <a:extLst>
              <a:ext uri="{FF2B5EF4-FFF2-40B4-BE49-F238E27FC236}">
                <a16:creationId xmlns:a16="http://schemas.microsoft.com/office/drawing/2014/main" id="{9D473907-B9B0-4345-A919-AC9B101D9DB9}"/>
              </a:ext>
            </a:extLst>
          </p:cNvPr>
          <p:cNvSpPr>
            <a:spLocks noGrp="1"/>
          </p:cNvSpPr>
          <p:nvPr>
            <p:ph type="title"/>
          </p:nvPr>
        </p:nvSpPr>
        <p:spPr/>
        <p:txBody>
          <a:bodyPr/>
          <a:lstStyle/>
          <a:p>
            <a:r>
              <a:rPr lang="en-US" dirty="0"/>
              <a:t>When to use tables?</a:t>
            </a:r>
          </a:p>
        </p:txBody>
      </p:sp>
      <p:pic>
        <p:nvPicPr>
          <p:cNvPr id="5" name="Picture Placeholder 8" descr="The line chart plots revenues and costs in dollars versus the month. The values are as follows. Graph of revenues. Month 1, $64,124. Month 2, $66,128. Month 3, $67,125. Month 4, $48,178. Month 5, $51,785. Month 6, $55.687. Graph of costs. Month 1, 48,123. Month 2, 56,458. Month 3, 64,125. Month 4, 52,158. Month 5, 54,718. Month 6, $50,985. All values are approximated. The table below lists the values of cost and revenue per month. Costs, in dollars. Month 1, $48,123. Month 2, $56,458. Month 3, $64,125. Month 4, $52,158. Month 5, $54,718. Month 6, $50,985. Total, $326,567. Revenues, in dollars: Month 1, $64,124. Month 2, $66,128. Month 3, $67,125. Month 4, $48,178. Month 5, $51,785. Month 6, $55,687. Total, $353,027.">
            <a:extLst>
              <a:ext uri="{FF2B5EF4-FFF2-40B4-BE49-F238E27FC236}">
                <a16:creationId xmlns:a16="http://schemas.microsoft.com/office/drawing/2014/main" id="{83DB4A68-6302-E146-B832-236A462637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058" t="15647" r="4637" b="7451"/>
          <a:stretch/>
        </p:blipFill>
        <p:spPr>
          <a:xfrm>
            <a:off x="6317808" y="1825625"/>
            <a:ext cx="5478751" cy="3765554"/>
          </a:xfrm>
          <a:prstGeom prst="rect">
            <a:avLst/>
          </a:prstGeom>
        </p:spPr>
      </p:pic>
    </p:spTree>
    <p:extLst>
      <p:ext uri="{BB962C8B-B14F-4D97-AF65-F5344CB8AC3E}">
        <p14:creationId xmlns:p14="http://schemas.microsoft.com/office/powerpoint/2010/main" val="373016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C6A58F-A58C-674B-B309-1E0B247340D6}"/>
              </a:ext>
            </a:extLst>
          </p:cNvPr>
          <p:cNvSpPr>
            <a:spLocks noGrp="1"/>
          </p:cNvSpPr>
          <p:nvPr>
            <p:ph idx="1"/>
          </p:nvPr>
        </p:nvSpPr>
        <p:spPr>
          <a:xfrm>
            <a:off x="838201" y="1825625"/>
            <a:ext cx="7772400" cy="708301"/>
          </a:xfrm>
        </p:spPr>
        <p:txBody>
          <a:bodyPr/>
          <a:lstStyle/>
          <a:p>
            <a:pPr marL="0" indent="0">
              <a:buNone/>
            </a:pPr>
            <a:r>
              <a:rPr lang="en-US" dirty="0"/>
              <a:t>1. Avoid using vertical lines unless necessary.</a:t>
            </a:r>
          </a:p>
          <a:p>
            <a:endParaRPr lang="en-US" dirty="0"/>
          </a:p>
        </p:txBody>
      </p:sp>
      <p:sp>
        <p:nvSpPr>
          <p:cNvPr id="3" name="Slide Number Placeholder 2">
            <a:extLst>
              <a:ext uri="{FF2B5EF4-FFF2-40B4-BE49-F238E27FC236}">
                <a16:creationId xmlns:a16="http://schemas.microsoft.com/office/drawing/2014/main" id="{36D5B04F-48D0-AB41-BF1D-E5E83EEA2239}"/>
              </a:ext>
            </a:extLst>
          </p:cNvPr>
          <p:cNvSpPr>
            <a:spLocks noGrp="1"/>
          </p:cNvSpPr>
          <p:nvPr>
            <p:ph type="sldNum" sz="quarter" idx="12"/>
          </p:nvPr>
        </p:nvSpPr>
        <p:spPr/>
        <p:txBody>
          <a:bodyPr/>
          <a:lstStyle/>
          <a:p>
            <a:fld id="{5EB43C04-6FA3-453A-9F5D-7F9B61591D06}" type="slidenum">
              <a:rPr lang="en-US" smtClean="0"/>
              <a:t>8</a:t>
            </a:fld>
            <a:endParaRPr lang="en-US"/>
          </a:p>
        </p:txBody>
      </p:sp>
      <p:sp>
        <p:nvSpPr>
          <p:cNvPr id="4" name="Title 3">
            <a:extLst>
              <a:ext uri="{FF2B5EF4-FFF2-40B4-BE49-F238E27FC236}">
                <a16:creationId xmlns:a16="http://schemas.microsoft.com/office/drawing/2014/main" id="{EB078049-F381-464A-8967-E5B7476F9E90}"/>
              </a:ext>
            </a:extLst>
          </p:cNvPr>
          <p:cNvSpPr>
            <a:spLocks noGrp="1"/>
          </p:cNvSpPr>
          <p:nvPr>
            <p:ph type="title"/>
          </p:nvPr>
        </p:nvSpPr>
        <p:spPr/>
        <p:txBody>
          <a:bodyPr/>
          <a:lstStyle/>
          <a:p>
            <a:r>
              <a:rPr lang="en-US" dirty="0"/>
              <a:t>Table design principles</a:t>
            </a:r>
          </a:p>
        </p:txBody>
      </p:sp>
      <p:pic>
        <p:nvPicPr>
          <p:cNvPr id="5" name="Picture Placeholder 8" descr="Four table designs. Design A has thick lines separating the column and row headings from the table body. The table has vertical lines and thick horizontal lines. Design B has horizontal and vertical lines separating the columns and the rows. Design C has vertical lines separating the columns and a horizontal line separating the column headings and the table body. Design D has a horizontal line separating the column headings and the table body, another horizontal line separating the second and third rows, and a vertical line separating the seventh and eighth columns.">
            <a:extLst>
              <a:ext uri="{FF2B5EF4-FFF2-40B4-BE49-F238E27FC236}">
                <a16:creationId xmlns:a16="http://schemas.microsoft.com/office/drawing/2014/main" id="{6D404B0F-1836-5341-AC50-F57FA3587EBF}"/>
              </a:ext>
            </a:extLst>
          </p:cNvPr>
          <p:cNvPicPr>
            <a:picLocks noChangeAspect="1"/>
          </p:cNvPicPr>
          <p:nvPr/>
        </p:nvPicPr>
        <p:blipFill rotWithShape="1">
          <a:blip r:embed="rId2">
            <a:extLst>
              <a:ext uri="{28A0092B-C50C-407E-A947-70E740481C1C}">
                <a14:useLocalDpi xmlns:a14="http://schemas.microsoft.com/office/drawing/2010/main" val="0"/>
              </a:ext>
            </a:extLst>
          </a:blip>
          <a:srcRect t="15375" b="10172"/>
          <a:stretch/>
        </p:blipFill>
        <p:spPr>
          <a:xfrm>
            <a:off x="838200" y="2589400"/>
            <a:ext cx="10515600" cy="3520440"/>
          </a:xfrm>
          <a:prstGeom prst="rect">
            <a:avLst/>
          </a:prstGeom>
        </p:spPr>
      </p:pic>
    </p:spTree>
    <p:extLst>
      <p:ext uri="{BB962C8B-B14F-4D97-AF65-F5344CB8AC3E}">
        <p14:creationId xmlns:p14="http://schemas.microsoft.com/office/powerpoint/2010/main" val="40974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EC0011-2801-794E-9D0E-B22E4D8DC2A8}"/>
              </a:ext>
            </a:extLst>
          </p:cNvPr>
          <p:cNvSpPr>
            <a:spLocks noGrp="1"/>
          </p:cNvSpPr>
          <p:nvPr>
            <p:ph idx="1"/>
          </p:nvPr>
        </p:nvSpPr>
        <p:spPr>
          <a:xfrm>
            <a:off x="838200" y="1825625"/>
            <a:ext cx="10515600" cy="930827"/>
          </a:xfrm>
        </p:spPr>
        <p:txBody>
          <a:bodyPr/>
          <a:lstStyle/>
          <a:p>
            <a:pPr marL="0" indent="0">
              <a:buNone/>
            </a:pPr>
            <a:r>
              <a:rPr lang="en-US" dirty="0"/>
              <a:t>2. Use shade or vertical lines for large tables to differentiate columns and rows.</a:t>
            </a:r>
          </a:p>
        </p:txBody>
      </p:sp>
      <p:sp>
        <p:nvSpPr>
          <p:cNvPr id="3" name="Slide Number Placeholder 2">
            <a:extLst>
              <a:ext uri="{FF2B5EF4-FFF2-40B4-BE49-F238E27FC236}">
                <a16:creationId xmlns:a16="http://schemas.microsoft.com/office/drawing/2014/main" id="{FC1FCFB2-DF28-144E-830F-8AC98224FDCB}"/>
              </a:ext>
            </a:extLst>
          </p:cNvPr>
          <p:cNvSpPr>
            <a:spLocks noGrp="1"/>
          </p:cNvSpPr>
          <p:nvPr>
            <p:ph type="sldNum" sz="quarter" idx="12"/>
          </p:nvPr>
        </p:nvSpPr>
        <p:spPr/>
        <p:txBody>
          <a:bodyPr/>
          <a:lstStyle/>
          <a:p>
            <a:fld id="{5EB43C04-6FA3-453A-9F5D-7F9B61591D06}" type="slidenum">
              <a:rPr lang="en-US" smtClean="0"/>
              <a:t>9</a:t>
            </a:fld>
            <a:endParaRPr lang="en-US"/>
          </a:p>
        </p:txBody>
      </p:sp>
      <p:sp>
        <p:nvSpPr>
          <p:cNvPr id="4" name="Title 3">
            <a:extLst>
              <a:ext uri="{FF2B5EF4-FFF2-40B4-BE49-F238E27FC236}">
                <a16:creationId xmlns:a16="http://schemas.microsoft.com/office/drawing/2014/main" id="{E7AD82BA-07ED-E74E-B3D6-A58B7EAFE45B}"/>
              </a:ext>
            </a:extLst>
          </p:cNvPr>
          <p:cNvSpPr>
            <a:spLocks noGrp="1"/>
          </p:cNvSpPr>
          <p:nvPr>
            <p:ph type="title"/>
          </p:nvPr>
        </p:nvSpPr>
        <p:spPr/>
        <p:txBody>
          <a:bodyPr/>
          <a:lstStyle/>
          <a:p>
            <a:r>
              <a:rPr lang="en-US" dirty="0"/>
              <a:t>Table design principles</a:t>
            </a:r>
          </a:p>
        </p:txBody>
      </p:sp>
      <p:graphicFrame>
        <p:nvGraphicFramePr>
          <p:cNvPr id="5" name="Table Placeholder 7">
            <a:extLst>
              <a:ext uri="{FF2B5EF4-FFF2-40B4-BE49-F238E27FC236}">
                <a16:creationId xmlns:a16="http://schemas.microsoft.com/office/drawing/2014/main" id="{EAFE6AF8-0D4D-224D-BBBF-0D789F3C0BC4}"/>
              </a:ext>
            </a:extLst>
          </p:cNvPr>
          <p:cNvGraphicFramePr>
            <a:graphicFrameLocks/>
          </p:cNvGraphicFramePr>
          <p:nvPr>
            <p:extLst>
              <p:ext uri="{D42A27DB-BD31-4B8C-83A1-F6EECF244321}">
                <p14:modId xmlns:p14="http://schemas.microsoft.com/office/powerpoint/2010/main" val="1399255310"/>
              </p:ext>
            </p:extLst>
          </p:nvPr>
        </p:nvGraphicFramePr>
        <p:xfrm>
          <a:off x="1029360" y="2756452"/>
          <a:ext cx="9921244" cy="3814500"/>
        </p:xfrm>
        <a:graphic>
          <a:graphicData uri="http://schemas.openxmlformats.org/drawingml/2006/table">
            <a:tbl>
              <a:tblPr firstRow="1" bandRow="1">
                <a:tableStyleId>{5940675A-B579-460E-94D1-54222C63F5DA}</a:tableStyleId>
              </a:tblPr>
              <a:tblGrid>
                <a:gridCol w="2970154">
                  <a:extLst>
                    <a:ext uri="{9D8B030D-6E8A-4147-A177-3AD203B41FA5}">
                      <a16:colId xmlns:a16="http://schemas.microsoft.com/office/drawing/2014/main" val="1684811807"/>
                    </a:ext>
                  </a:extLst>
                </a:gridCol>
                <a:gridCol w="1158515">
                  <a:extLst>
                    <a:ext uri="{9D8B030D-6E8A-4147-A177-3AD203B41FA5}">
                      <a16:colId xmlns:a16="http://schemas.microsoft.com/office/drawing/2014/main" val="910452224"/>
                    </a:ext>
                  </a:extLst>
                </a:gridCol>
                <a:gridCol w="1158515">
                  <a:extLst>
                    <a:ext uri="{9D8B030D-6E8A-4147-A177-3AD203B41FA5}">
                      <a16:colId xmlns:a16="http://schemas.microsoft.com/office/drawing/2014/main" val="418784844"/>
                    </a:ext>
                  </a:extLst>
                </a:gridCol>
                <a:gridCol w="1158515">
                  <a:extLst>
                    <a:ext uri="{9D8B030D-6E8A-4147-A177-3AD203B41FA5}">
                      <a16:colId xmlns:a16="http://schemas.microsoft.com/office/drawing/2014/main" val="3772331230"/>
                    </a:ext>
                  </a:extLst>
                </a:gridCol>
                <a:gridCol w="1158515">
                  <a:extLst>
                    <a:ext uri="{9D8B030D-6E8A-4147-A177-3AD203B41FA5}">
                      <a16:colId xmlns:a16="http://schemas.microsoft.com/office/drawing/2014/main" val="34180780"/>
                    </a:ext>
                  </a:extLst>
                </a:gridCol>
                <a:gridCol w="1158515">
                  <a:extLst>
                    <a:ext uri="{9D8B030D-6E8A-4147-A177-3AD203B41FA5}">
                      <a16:colId xmlns:a16="http://schemas.microsoft.com/office/drawing/2014/main" val="3136366753"/>
                    </a:ext>
                  </a:extLst>
                </a:gridCol>
                <a:gridCol w="1158515">
                  <a:extLst>
                    <a:ext uri="{9D8B030D-6E8A-4147-A177-3AD203B41FA5}">
                      <a16:colId xmlns:a16="http://schemas.microsoft.com/office/drawing/2014/main" val="1738215030"/>
                    </a:ext>
                  </a:extLst>
                </a:gridCol>
              </a:tblGrid>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Revenues by Location ($)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Month 1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Month 2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Month 3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Month 4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Month 5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Month 6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907429616"/>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Temple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8,987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8,595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8,958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6,718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8,066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8,574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523296951"/>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Killeen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8,212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9,143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8,714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6,869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8,150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8,891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84613029"/>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Waco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11,603 </a:t>
                      </a:r>
                      <a:endParaRPr lang="en-US" sz="180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12,063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11,173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9,622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8,912 </a:t>
                      </a:r>
                      <a:endParaRPr lang="en-US" sz="180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9,553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050973508"/>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Belton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7,671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7,617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7,896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6,899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7,877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6,621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14554273"/>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Granger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7,642 </a:t>
                      </a:r>
                      <a:endParaRPr lang="en-US" sz="180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7,744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7,836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5,833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6,002 </a:t>
                      </a:r>
                      <a:endParaRPr lang="en-US" sz="180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6,728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907424666"/>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Harker Heights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5,257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5,326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4,998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4,304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4,106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4,980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97117473"/>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Gatesville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5,316 </a:t>
                      </a:r>
                      <a:endParaRPr lang="en-US" sz="180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5,245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5,056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3,317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3,852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4,026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030636553"/>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Lampasas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a:solidFill>
                            <a:srgbClr val="000000"/>
                          </a:solidFill>
                          <a:effectLst/>
                          <a:latin typeface="+mn-lt"/>
                          <a:ea typeface="Calibri" panose="020F0502020204030204" pitchFamily="34" charset="0"/>
                          <a:cs typeface="AvenirLTStd-Book"/>
                        </a:rPr>
                        <a:t>5,266 </a:t>
                      </a:r>
                      <a:endParaRPr lang="en-US" sz="180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5,129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5,022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3,022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3,088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4,289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764848582"/>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Academy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4,170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5,266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7,472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1,594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1,732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2,025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965216722"/>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Total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64,124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66,128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67,125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48,178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51,785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55,687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121409904"/>
                  </a:ext>
                </a:extLst>
              </a:tr>
              <a:tr h="317875">
                <a:tc>
                  <a:txBody>
                    <a:bodyPr/>
                    <a:lstStyle/>
                    <a:p>
                      <a:pPr marL="0" marR="0">
                        <a:lnSpc>
                          <a:spcPct val="107000"/>
                        </a:lnSpc>
                        <a:spcBef>
                          <a:spcPts val="0"/>
                        </a:spcBef>
                        <a:spcAft>
                          <a:spcPts val="0"/>
                        </a:spcAft>
                      </a:pPr>
                      <a:r>
                        <a:rPr lang="en-US" sz="1800" b="1" dirty="0">
                          <a:solidFill>
                            <a:srgbClr val="000000"/>
                          </a:solidFill>
                          <a:effectLst/>
                          <a:latin typeface="+mn-lt"/>
                          <a:ea typeface="Calibri" panose="020F0502020204030204" pitchFamily="34" charset="0"/>
                          <a:cs typeface="AvenirLTStd-Heavy"/>
                        </a:rPr>
                        <a:t>Costs ($) </a:t>
                      </a:r>
                      <a:endParaRPr lang="en-US" sz="1800" b="1"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48,123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56,458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64,125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52,158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54,718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r">
                        <a:lnSpc>
                          <a:spcPct val="107000"/>
                        </a:lnSpc>
                        <a:spcBef>
                          <a:spcPts val="0"/>
                        </a:spcBef>
                        <a:spcAft>
                          <a:spcPts val="0"/>
                        </a:spcAft>
                      </a:pPr>
                      <a:r>
                        <a:rPr lang="en-US" sz="1800" dirty="0">
                          <a:solidFill>
                            <a:srgbClr val="000000"/>
                          </a:solidFill>
                          <a:effectLst/>
                          <a:latin typeface="+mn-lt"/>
                          <a:ea typeface="Calibri" panose="020F0502020204030204" pitchFamily="34" charset="0"/>
                          <a:cs typeface="AvenirLTStd-Book"/>
                        </a:rPr>
                        <a:t>50,985 </a:t>
                      </a:r>
                      <a:endParaRPr lang="en-US" sz="1800" dirty="0">
                        <a:effectLst/>
                        <a:latin typeface="+mn-lt"/>
                        <a:ea typeface="Calibri" panose="020F0502020204030204" pitchFamily="34" charset="0"/>
                        <a:cs typeface="Times New Roman" panose="02020603050405020304" pitchFamily="18" charset="0"/>
                      </a:endParaRPr>
                    </a:p>
                  </a:txBody>
                  <a:tcPr marL="84203" marR="84203" marT="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036576364"/>
                  </a:ext>
                </a:extLst>
              </a:tr>
            </a:tbl>
          </a:graphicData>
        </a:graphic>
      </p:graphicFrame>
      <p:sp>
        <p:nvSpPr>
          <p:cNvPr id="6" name="Rectangle 5">
            <a:extLst>
              <a:ext uri="{FF2B5EF4-FFF2-40B4-BE49-F238E27FC236}">
                <a16:creationId xmlns:a16="http://schemas.microsoft.com/office/drawing/2014/main" id="{8889AB4E-4B4B-5944-A250-75C581EE8D3B}"/>
              </a:ext>
            </a:extLst>
          </p:cNvPr>
          <p:cNvSpPr/>
          <p:nvPr/>
        </p:nvSpPr>
        <p:spPr>
          <a:xfrm>
            <a:off x="4224270" y="3097526"/>
            <a:ext cx="901522" cy="3441386"/>
          </a:xfrm>
          <a:prstGeom prst="rect">
            <a:avLst/>
          </a:prstGeom>
          <a:noFill/>
          <a:ln w="57150">
            <a:solidFill>
              <a:srgbClr val="EC6C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5768837-90CF-DE43-AAC4-E48027CFAEF0}"/>
              </a:ext>
            </a:extLst>
          </p:cNvPr>
          <p:cNvSpPr txBox="1"/>
          <p:nvPr/>
        </p:nvSpPr>
        <p:spPr>
          <a:xfrm>
            <a:off x="2859109" y="3687279"/>
            <a:ext cx="1403797" cy="369332"/>
          </a:xfrm>
          <a:prstGeom prst="rect">
            <a:avLst/>
          </a:prstGeom>
          <a:noFill/>
        </p:spPr>
        <p:txBody>
          <a:bodyPr wrap="square" rtlCol="0">
            <a:spAutoFit/>
          </a:bodyPr>
          <a:lstStyle/>
          <a:p>
            <a:r>
              <a:rPr lang="en-US" dirty="0">
                <a:solidFill>
                  <a:srgbClr val="EC6C44"/>
                </a:solidFill>
              </a:rPr>
              <a:t>Right aligned</a:t>
            </a:r>
          </a:p>
        </p:txBody>
      </p:sp>
      <p:sp>
        <p:nvSpPr>
          <p:cNvPr id="8" name="TextBox 7">
            <a:extLst>
              <a:ext uri="{FF2B5EF4-FFF2-40B4-BE49-F238E27FC236}">
                <a16:creationId xmlns:a16="http://schemas.microsoft.com/office/drawing/2014/main" id="{D6F8466F-6B83-5643-820F-5E20ECD3BF04}"/>
              </a:ext>
            </a:extLst>
          </p:cNvPr>
          <p:cNvSpPr txBox="1"/>
          <p:nvPr/>
        </p:nvSpPr>
        <p:spPr>
          <a:xfrm>
            <a:off x="2627291" y="4198513"/>
            <a:ext cx="1815920" cy="369332"/>
          </a:xfrm>
          <a:prstGeom prst="rect">
            <a:avLst/>
          </a:prstGeom>
          <a:noFill/>
        </p:spPr>
        <p:txBody>
          <a:bodyPr wrap="square" rtlCol="0">
            <a:spAutoFit/>
          </a:bodyPr>
          <a:lstStyle/>
          <a:p>
            <a:r>
              <a:rPr lang="en-US" dirty="0">
                <a:solidFill>
                  <a:srgbClr val="EC6C44"/>
                </a:solidFill>
              </a:rPr>
              <a:t>Same # of digits</a:t>
            </a:r>
          </a:p>
        </p:txBody>
      </p:sp>
    </p:spTree>
    <p:extLst>
      <p:ext uri="{BB962C8B-B14F-4D97-AF65-F5344CB8AC3E}">
        <p14:creationId xmlns:p14="http://schemas.microsoft.com/office/powerpoint/2010/main" val="335572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591</Words>
  <Application>Microsoft Macintosh PowerPoint</Application>
  <PresentationFormat>Widescreen</PresentationFormat>
  <Paragraphs>220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AvenirLTStd-Book</vt:lpstr>
      <vt:lpstr>Arial</vt:lpstr>
      <vt:lpstr>Calibri</vt:lpstr>
      <vt:lpstr>Office Theme</vt:lpstr>
      <vt:lpstr>Data Visualization</vt:lpstr>
      <vt:lpstr>Usage of data visualization</vt:lpstr>
      <vt:lpstr>PowerPoint Presentation</vt:lpstr>
      <vt:lpstr>Effective design techniques</vt:lpstr>
      <vt:lpstr>Increasing data-ink ratio</vt:lpstr>
      <vt:lpstr>Increasing data-ink ratio</vt:lpstr>
      <vt:lpstr>When to use tables?</vt:lpstr>
      <vt:lpstr>Table design principles</vt:lpstr>
      <vt:lpstr>Table design principles</vt:lpstr>
      <vt:lpstr>Charts</vt:lpstr>
      <vt:lpstr>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Wang, Kaidi</dc:creator>
  <cp:lastModifiedBy>Wang, Kaidi</cp:lastModifiedBy>
  <cp:revision>63</cp:revision>
  <dcterms:created xsi:type="dcterms:W3CDTF">2021-09-07T14:14:10Z</dcterms:created>
  <dcterms:modified xsi:type="dcterms:W3CDTF">2021-09-07T15:48:40Z</dcterms:modified>
</cp:coreProperties>
</file>