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8" r:id="rId3"/>
    <p:sldId id="259" r:id="rId4"/>
    <p:sldId id="260" r:id="rId5"/>
    <p:sldId id="257" r:id="rId6"/>
    <p:sldId id="262" r:id="rId7"/>
    <p:sldId id="261" r:id="rId8"/>
    <p:sldId id="263" r:id="rId9"/>
    <p:sldId id="264" r:id="rId10"/>
    <p:sldId id="265" r:id="rId11"/>
    <p:sldId id="266" r:id="rId12"/>
    <p:sldId id="267" r:id="rId13"/>
    <p:sldId id="268" r:id="rId14"/>
    <p:sldId id="270" r:id="rId15"/>
    <p:sldId id="271" r:id="rId16"/>
    <p:sldId id="272" r:id="rId17"/>
    <p:sldId id="274" r:id="rId18"/>
    <p:sldId id="279" r:id="rId19"/>
    <p:sldId id="275" r:id="rId20"/>
    <p:sldId id="276" r:id="rId21"/>
    <p:sldId id="277" r:id="rId22"/>
    <p:sldId id="278" r:id="rId23"/>
    <p:sldId id="280" r:id="rId24"/>
    <p:sldId id="281" r:id="rId25"/>
    <p:sldId id="282" r:id="rId26"/>
    <p:sldId id="283" r:id="rId27"/>
    <p:sldId id="284" r:id="rId28"/>
    <p:sldId id="285"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 id="301"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C4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4859"/>
  </p:normalViewPr>
  <p:slideViewPr>
    <p:cSldViewPr snapToGrid="0">
      <p:cViewPr>
        <p:scale>
          <a:sx n="86" d="100"/>
          <a:sy n="86" d="100"/>
        </p:scale>
        <p:origin x="42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14992B-8830-6C4E-B68A-93A76ED1952C}" type="doc">
      <dgm:prSet loTypeId="urn:microsoft.com/office/officeart/2005/8/layout/cycle5" loCatId="" qsTypeId="urn:microsoft.com/office/officeart/2005/8/quickstyle/simple1" qsCatId="simple" csTypeId="urn:microsoft.com/office/officeart/2005/8/colors/accent2_2" csCatId="accent2" phldr="1"/>
      <dgm:spPr/>
      <dgm:t>
        <a:bodyPr/>
        <a:lstStyle/>
        <a:p>
          <a:endParaRPr lang="en-US"/>
        </a:p>
      </dgm:t>
    </dgm:pt>
    <dgm:pt modelId="{CA4C8671-0192-214A-9C73-CCC27FF040EE}">
      <dgm:prSet phldrT="[Text]"/>
      <dgm:spPr/>
      <dgm:t>
        <a:bodyPr/>
        <a:lstStyle/>
        <a:p>
          <a:r>
            <a:rPr lang="en-US" dirty="0"/>
            <a:t>Expanded range of product</a:t>
          </a:r>
        </a:p>
      </dgm:t>
    </dgm:pt>
    <dgm:pt modelId="{EC26869B-2E30-CE4C-886E-0823FDB7B720}" type="parTrans" cxnId="{500A6F17-6618-DB44-B536-B6908D8B6BCD}">
      <dgm:prSet/>
      <dgm:spPr/>
      <dgm:t>
        <a:bodyPr/>
        <a:lstStyle/>
        <a:p>
          <a:endParaRPr lang="en-US"/>
        </a:p>
      </dgm:t>
    </dgm:pt>
    <dgm:pt modelId="{C0567CB5-4E5B-DD4E-A5A4-A3CBA33D5D1C}" type="sibTrans" cxnId="{500A6F17-6618-DB44-B536-B6908D8B6BCD}">
      <dgm:prSet/>
      <dgm:spPr/>
      <dgm:t>
        <a:bodyPr/>
        <a:lstStyle/>
        <a:p>
          <a:endParaRPr lang="en-US"/>
        </a:p>
      </dgm:t>
    </dgm:pt>
    <dgm:pt modelId="{EA3D6AAF-5B0F-4C4C-A8BE-B688B319B195}">
      <dgm:prSet phldrT="[Text]"/>
      <dgm:spPr/>
      <dgm:t>
        <a:bodyPr/>
        <a:lstStyle/>
        <a:p>
          <a:r>
            <a:rPr lang="en-US" dirty="0"/>
            <a:t>Larger sales and better quality</a:t>
          </a:r>
        </a:p>
      </dgm:t>
    </dgm:pt>
    <dgm:pt modelId="{CD3D4BD2-7643-8140-81B1-2E1485B36FFF}" type="parTrans" cxnId="{260A9CBA-17F3-5E42-A42A-8037AA2977A1}">
      <dgm:prSet/>
      <dgm:spPr/>
      <dgm:t>
        <a:bodyPr/>
        <a:lstStyle/>
        <a:p>
          <a:endParaRPr lang="en-US"/>
        </a:p>
      </dgm:t>
    </dgm:pt>
    <dgm:pt modelId="{E49BFB24-A5E7-244E-8D92-F6E036FFC7C7}" type="sibTrans" cxnId="{260A9CBA-17F3-5E42-A42A-8037AA2977A1}">
      <dgm:prSet/>
      <dgm:spPr/>
      <dgm:t>
        <a:bodyPr/>
        <a:lstStyle/>
        <a:p>
          <a:endParaRPr lang="en-US"/>
        </a:p>
      </dgm:t>
    </dgm:pt>
    <dgm:pt modelId="{D6F13A74-C504-044B-9DE4-5ADF9F602B8C}">
      <dgm:prSet phldrT="[Text]"/>
      <dgm:spPr/>
      <dgm:t>
        <a:bodyPr/>
        <a:lstStyle/>
        <a:p>
          <a:r>
            <a:rPr lang="en-US" dirty="0"/>
            <a:t>More suppliers</a:t>
          </a:r>
        </a:p>
      </dgm:t>
    </dgm:pt>
    <dgm:pt modelId="{6206A8EF-65D7-0245-A5EA-F08DDE508552}" type="parTrans" cxnId="{4C2822C9-36DF-1D44-BC14-9348162E52C8}">
      <dgm:prSet/>
      <dgm:spPr/>
      <dgm:t>
        <a:bodyPr/>
        <a:lstStyle/>
        <a:p>
          <a:endParaRPr lang="en-US"/>
        </a:p>
      </dgm:t>
    </dgm:pt>
    <dgm:pt modelId="{2684301B-0128-744E-B7B5-47F0D9B15B87}" type="sibTrans" cxnId="{4C2822C9-36DF-1D44-BC14-9348162E52C8}">
      <dgm:prSet/>
      <dgm:spPr/>
      <dgm:t>
        <a:bodyPr/>
        <a:lstStyle/>
        <a:p>
          <a:endParaRPr lang="en-US"/>
        </a:p>
      </dgm:t>
    </dgm:pt>
    <dgm:pt modelId="{129EE596-5022-314C-8261-7FE0DCA9BB45}" type="pres">
      <dgm:prSet presAssocID="{C814992B-8830-6C4E-B68A-93A76ED1952C}" presName="cycle" presStyleCnt="0">
        <dgm:presLayoutVars>
          <dgm:dir/>
          <dgm:resizeHandles val="exact"/>
        </dgm:presLayoutVars>
      </dgm:prSet>
      <dgm:spPr/>
    </dgm:pt>
    <dgm:pt modelId="{041A8CF0-C8D4-394C-8938-FA4B81F417E6}" type="pres">
      <dgm:prSet presAssocID="{CA4C8671-0192-214A-9C73-CCC27FF040EE}" presName="node" presStyleLbl="node1" presStyleIdx="0" presStyleCnt="3">
        <dgm:presLayoutVars>
          <dgm:bulletEnabled val="1"/>
        </dgm:presLayoutVars>
      </dgm:prSet>
      <dgm:spPr/>
    </dgm:pt>
    <dgm:pt modelId="{24F94D09-E83E-B040-9D72-38D74E7B837D}" type="pres">
      <dgm:prSet presAssocID="{CA4C8671-0192-214A-9C73-CCC27FF040EE}" presName="spNode" presStyleCnt="0"/>
      <dgm:spPr/>
    </dgm:pt>
    <dgm:pt modelId="{ED557C43-7E80-1546-A06E-071BB6F2B02D}" type="pres">
      <dgm:prSet presAssocID="{C0567CB5-4E5B-DD4E-A5A4-A3CBA33D5D1C}" presName="sibTrans" presStyleLbl="sibTrans1D1" presStyleIdx="0" presStyleCnt="3"/>
      <dgm:spPr/>
    </dgm:pt>
    <dgm:pt modelId="{FEB57DCC-CC2E-4240-B21D-2A62D540F7C6}" type="pres">
      <dgm:prSet presAssocID="{EA3D6AAF-5B0F-4C4C-A8BE-B688B319B195}" presName="node" presStyleLbl="node1" presStyleIdx="1" presStyleCnt="3">
        <dgm:presLayoutVars>
          <dgm:bulletEnabled val="1"/>
        </dgm:presLayoutVars>
      </dgm:prSet>
      <dgm:spPr/>
    </dgm:pt>
    <dgm:pt modelId="{DC74DD9E-8447-BA4A-8C6D-7D96EB074154}" type="pres">
      <dgm:prSet presAssocID="{EA3D6AAF-5B0F-4C4C-A8BE-B688B319B195}" presName="spNode" presStyleCnt="0"/>
      <dgm:spPr/>
    </dgm:pt>
    <dgm:pt modelId="{D934B194-E0D6-AB4E-B2B2-5AEF801DC2B1}" type="pres">
      <dgm:prSet presAssocID="{E49BFB24-A5E7-244E-8D92-F6E036FFC7C7}" presName="sibTrans" presStyleLbl="sibTrans1D1" presStyleIdx="1" presStyleCnt="3"/>
      <dgm:spPr/>
    </dgm:pt>
    <dgm:pt modelId="{58D5D5B7-40DC-7C47-B176-B2AD7ECC493C}" type="pres">
      <dgm:prSet presAssocID="{D6F13A74-C504-044B-9DE4-5ADF9F602B8C}" presName="node" presStyleLbl="node1" presStyleIdx="2" presStyleCnt="3">
        <dgm:presLayoutVars>
          <dgm:bulletEnabled val="1"/>
        </dgm:presLayoutVars>
      </dgm:prSet>
      <dgm:spPr/>
    </dgm:pt>
    <dgm:pt modelId="{3FCD5CE9-1A2A-314E-8036-58181BF52276}" type="pres">
      <dgm:prSet presAssocID="{D6F13A74-C504-044B-9DE4-5ADF9F602B8C}" presName="spNode" presStyleCnt="0"/>
      <dgm:spPr/>
    </dgm:pt>
    <dgm:pt modelId="{FB70694D-7B58-B645-A240-45267E036E64}" type="pres">
      <dgm:prSet presAssocID="{2684301B-0128-744E-B7B5-47F0D9B15B87}" presName="sibTrans" presStyleLbl="sibTrans1D1" presStyleIdx="2" presStyleCnt="3"/>
      <dgm:spPr/>
    </dgm:pt>
  </dgm:ptLst>
  <dgm:cxnLst>
    <dgm:cxn modelId="{51930617-D5B3-D543-9FF2-68AB791D010D}" type="presOf" srcId="{2684301B-0128-744E-B7B5-47F0D9B15B87}" destId="{FB70694D-7B58-B645-A240-45267E036E64}" srcOrd="0" destOrd="0" presId="urn:microsoft.com/office/officeart/2005/8/layout/cycle5"/>
    <dgm:cxn modelId="{500A6F17-6618-DB44-B536-B6908D8B6BCD}" srcId="{C814992B-8830-6C4E-B68A-93A76ED1952C}" destId="{CA4C8671-0192-214A-9C73-CCC27FF040EE}" srcOrd="0" destOrd="0" parTransId="{EC26869B-2E30-CE4C-886E-0823FDB7B720}" sibTransId="{C0567CB5-4E5B-DD4E-A5A4-A3CBA33D5D1C}"/>
    <dgm:cxn modelId="{A0EB385B-9F6A-FA47-B2B1-BCFCB8E94875}" type="presOf" srcId="{D6F13A74-C504-044B-9DE4-5ADF9F602B8C}" destId="{58D5D5B7-40DC-7C47-B176-B2AD7ECC493C}" srcOrd="0" destOrd="0" presId="urn:microsoft.com/office/officeart/2005/8/layout/cycle5"/>
    <dgm:cxn modelId="{8AA86692-586E-AE47-A8E4-4812AE34AF82}" type="presOf" srcId="{C814992B-8830-6C4E-B68A-93A76ED1952C}" destId="{129EE596-5022-314C-8261-7FE0DCA9BB45}" srcOrd="0" destOrd="0" presId="urn:microsoft.com/office/officeart/2005/8/layout/cycle5"/>
    <dgm:cxn modelId="{260A9CBA-17F3-5E42-A42A-8037AA2977A1}" srcId="{C814992B-8830-6C4E-B68A-93A76ED1952C}" destId="{EA3D6AAF-5B0F-4C4C-A8BE-B688B319B195}" srcOrd="1" destOrd="0" parTransId="{CD3D4BD2-7643-8140-81B1-2E1485B36FFF}" sibTransId="{E49BFB24-A5E7-244E-8D92-F6E036FFC7C7}"/>
    <dgm:cxn modelId="{78E903C6-3B43-F04C-86F8-C59C87320237}" type="presOf" srcId="{C0567CB5-4E5B-DD4E-A5A4-A3CBA33D5D1C}" destId="{ED557C43-7E80-1546-A06E-071BB6F2B02D}" srcOrd="0" destOrd="0" presId="urn:microsoft.com/office/officeart/2005/8/layout/cycle5"/>
    <dgm:cxn modelId="{4C2822C9-36DF-1D44-BC14-9348162E52C8}" srcId="{C814992B-8830-6C4E-B68A-93A76ED1952C}" destId="{D6F13A74-C504-044B-9DE4-5ADF9F602B8C}" srcOrd="2" destOrd="0" parTransId="{6206A8EF-65D7-0245-A5EA-F08DDE508552}" sibTransId="{2684301B-0128-744E-B7B5-47F0D9B15B87}"/>
    <dgm:cxn modelId="{EF5B92CC-6098-374A-B0EB-129FA5768C1B}" type="presOf" srcId="{EA3D6AAF-5B0F-4C4C-A8BE-B688B319B195}" destId="{FEB57DCC-CC2E-4240-B21D-2A62D540F7C6}" srcOrd="0" destOrd="0" presId="urn:microsoft.com/office/officeart/2005/8/layout/cycle5"/>
    <dgm:cxn modelId="{C3F7CCE5-780C-704D-AD1D-9D9334212EA0}" type="presOf" srcId="{CA4C8671-0192-214A-9C73-CCC27FF040EE}" destId="{041A8CF0-C8D4-394C-8938-FA4B81F417E6}" srcOrd="0" destOrd="0" presId="urn:microsoft.com/office/officeart/2005/8/layout/cycle5"/>
    <dgm:cxn modelId="{83F0DBF8-C18A-8E43-9AAA-9B9F24053A74}" type="presOf" srcId="{E49BFB24-A5E7-244E-8D92-F6E036FFC7C7}" destId="{D934B194-E0D6-AB4E-B2B2-5AEF801DC2B1}" srcOrd="0" destOrd="0" presId="urn:microsoft.com/office/officeart/2005/8/layout/cycle5"/>
    <dgm:cxn modelId="{79D89903-2C91-994C-981F-9DF6C5CEEC7E}" type="presParOf" srcId="{129EE596-5022-314C-8261-7FE0DCA9BB45}" destId="{041A8CF0-C8D4-394C-8938-FA4B81F417E6}" srcOrd="0" destOrd="0" presId="urn:microsoft.com/office/officeart/2005/8/layout/cycle5"/>
    <dgm:cxn modelId="{BD95EA3B-DD68-C741-B9BD-0CEAC718FAED}" type="presParOf" srcId="{129EE596-5022-314C-8261-7FE0DCA9BB45}" destId="{24F94D09-E83E-B040-9D72-38D74E7B837D}" srcOrd="1" destOrd="0" presId="urn:microsoft.com/office/officeart/2005/8/layout/cycle5"/>
    <dgm:cxn modelId="{541A2049-6B58-B247-9D06-4198A55E5061}" type="presParOf" srcId="{129EE596-5022-314C-8261-7FE0DCA9BB45}" destId="{ED557C43-7E80-1546-A06E-071BB6F2B02D}" srcOrd="2" destOrd="0" presId="urn:microsoft.com/office/officeart/2005/8/layout/cycle5"/>
    <dgm:cxn modelId="{08F07D5B-128B-7742-82BD-654E9B9710A6}" type="presParOf" srcId="{129EE596-5022-314C-8261-7FE0DCA9BB45}" destId="{FEB57DCC-CC2E-4240-B21D-2A62D540F7C6}" srcOrd="3" destOrd="0" presId="urn:microsoft.com/office/officeart/2005/8/layout/cycle5"/>
    <dgm:cxn modelId="{951FCB6B-EB65-F748-A2FC-9EDCF3CB9542}" type="presParOf" srcId="{129EE596-5022-314C-8261-7FE0DCA9BB45}" destId="{DC74DD9E-8447-BA4A-8C6D-7D96EB074154}" srcOrd="4" destOrd="0" presId="urn:microsoft.com/office/officeart/2005/8/layout/cycle5"/>
    <dgm:cxn modelId="{AC33A8AA-3ECE-4646-B569-78F701C6BEE2}" type="presParOf" srcId="{129EE596-5022-314C-8261-7FE0DCA9BB45}" destId="{D934B194-E0D6-AB4E-B2B2-5AEF801DC2B1}" srcOrd="5" destOrd="0" presId="urn:microsoft.com/office/officeart/2005/8/layout/cycle5"/>
    <dgm:cxn modelId="{5000063A-0FBE-554F-9D13-F770E6072AD0}" type="presParOf" srcId="{129EE596-5022-314C-8261-7FE0DCA9BB45}" destId="{58D5D5B7-40DC-7C47-B176-B2AD7ECC493C}" srcOrd="6" destOrd="0" presId="urn:microsoft.com/office/officeart/2005/8/layout/cycle5"/>
    <dgm:cxn modelId="{D2ED9F06-5601-224D-9C59-A21BE8803780}" type="presParOf" srcId="{129EE596-5022-314C-8261-7FE0DCA9BB45}" destId="{3FCD5CE9-1A2A-314E-8036-58181BF52276}" srcOrd="7" destOrd="0" presId="urn:microsoft.com/office/officeart/2005/8/layout/cycle5"/>
    <dgm:cxn modelId="{8192548B-8FE1-C946-B595-9E9E5977F46A}" type="presParOf" srcId="{129EE596-5022-314C-8261-7FE0DCA9BB45}" destId="{FB70694D-7B58-B645-A240-45267E036E64}"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0E30-50A1-47C0-9E98-3FCFD4E9A72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5665170-7427-41E2-8DDE-6E71B4342A0A}">
      <dgm:prSet/>
      <dgm:spPr/>
      <dgm:t>
        <a:bodyPr/>
        <a:lstStyle/>
        <a:p>
          <a:r>
            <a:rPr lang="en-US"/>
            <a:t>They use electronic point of sale (EPOS) system to track the sales of each product.</a:t>
          </a:r>
        </a:p>
      </dgm:t>
    </dgm:pt>
    <dgm:pt modelId="{8461FCED-82A6-4FAC-AE1F-144F900D3622}" type="parTrans" cxnId="{63D09F6E-29E3-44C6-A92A-28E8D27E99E3}">
      <dgm:prSet/>
      <dgm:spPr/>
      <dgm:t>
        <a:bodyPr/>
        <a:lstStyle/>
        <a:p>
          <a:endParaRPr lang="en-US"/>
        </a:p>
      </dgm:t>
    </dgm:pt>
    <dgm:pt modelId="{D790E568-0DA6-4C4C-A3F3-06B25FAD4EA4}" type="sibTrans" cxnId="{63D09F6E-29E3-44C6-A92A-28E8D27E99E3}">
      <dgm:prSet/>
      <dgm:spPr/>
      <dgm:t>
        <a:bodyPr/>
        <a:lstStyle/>
        <a:p>
          <a:endParaRPr lang="en-US"/>
        </a:p>
      </dgm:t>
    </dgm:pt>
    <dgm:pt modelId="{31DB5BE7-621B-43C1-8E6F-434DEFA16BF5}">
      <dgm:prSet/>
      <dgm:spPr/>
      <dgm:t>
        <a:bodyPr/>
        <a:lstStyle/>
        <a:p>
          <a:r>
            <a:rPr lang="en-US"/>
            <a:t>Tesco information exchange (TIE) are used to update cumulative sales by store.</a:t>
          </a:r>
        </a:p>
      </dgm:t>
    </dgm:pt>
    <dgm:pt modelId="{B1086DF5-81AC-4A9D-91A2-8E85EEFDF750}" type="parTrans" cxnId="{0A3BA174-28AC-4BA6-BFE8-E7C133CAEE6F}">
      <dgm:prSet/>
      <dgm:spPr/>
      <dgm:t>
        <a:bodyPr/>
        <a:lstStyle/>
        <a:p>
          <a:endParaRPr lang="en-US"/>
        </a:p>
      </dgm:t>
    </dgm:pt>
    <dgm:pt modelId="{F5A1469D-03AC-4150-890F-495D0824A0A6}" type="sibTrans" cxnId="{0A3BA174-28AC-4BA6-BFE8-E7C133CAEE6F}">
      <dgm:prSet/>
      <dgm:spPr/>
      <dgm:t>
        <a:bodyPr/>
        <a:lstStyle/>
        <a:p>
          <a:endParaRPr lang="en-US"/>
        </a:p>
      </dgm:t>
    </dgm:pt>
    <dgm:pt modelId="{0D784229-9568-4DEA-92B1-B66D18F693F4}">
      <dgm:prSet/>
      <dgm:spPr/>
      <dgm:t>
        <a:bodyPr/>
        <a:lstStyle/>
        <a:p>
          <a:r>
            <a:rPr lang="en-US"/>
            <a:t>During 1990's, Tesco ordered only what is required to meet next day's need, thereby reducing the stock in their depots.</a:t>
          </a:r>
        </a:p>
      </dgm:t>
    </dgm:pt>
    <dgm:pt modelId="{A7775A84-4A20-44DD-A9ED-AE2B630FE787}" type="parTrans" cxnId="{BB7D6828-85B7-486C-A64E-4FF682F27E3C}">
      <dgm:prSet/>
      <dgm:spPr/>
      <dgm:t>
        <a:bodyPr/>
        <a:lstStyle/>
        <a:p>
          <a:endParaRPr lang="en-US"/>
        </a:p>
      </dgm:t>
    </dgm:pt>
    <dgm:pt modelId="{87048B26-1A2F-463A-A003-C24A222EF349}" type="sibTrans" cxnId="{BB7D6828-85B7-486C-A64E-4FF682F27E3C}">
      <dgm:prSet/>
      <dgm:spPr/>
      <dgm:t>
        <a:bodyPr/>
        <a:lstStyle/>
        <a:p>
          <a:endParaRPr lang="en-US"/>
        </a:p>
      </dgm:t>
    </dgm:pt>
    <dgm:pt modelId="{1334545B-4321-624B-A3C6-A7A02DC70A09}" type="pres">
      <dgm:prSet presAssocID="{00C10E30-50A1-47C0-9E98-3FCFD4E9A72A}" presName="vert0" presStyleCnt="0">
        <dgm:presLayoutVars>
          <dgm:dir/>
          <dgm:animOne val="branch"/>
          <dgm:animLvl val="lvl"/>
        </dgm:presLayoutVars>
      </dgm:prSet>
      <dgm:spPr/>
    </dgm:pt>
    <dgm:pt modelId="{185BECF8-F105-4940-A930-90754C4F7896}" type="pres">
      <dgm:prSet presAssocID="{65665170-7427-41E2-8DDE-6E71B4342A0A}" presName="thickLine" presStyleLbl="alignNode1" presStyleIdx="0" presStyleCnt="3"/>
      <dgm:spPr/>
    </dgm:pt>
    <dgm:pt modelId="{41BDC8DD-355E-4F4E-84D7-E2F2AFCF6C51}" type="pres">
      <dgm:prSet presAssocID="{65665170-7427-41E2-8DDE-6E71B4342A0A}" presName="horz1" presStyleCnt="0"/>
      <dgm:spPr/>
    </dgm:pt>
    <dgm:pt modelId="{A7B4ABF0-38AD-864B-9B0C-7CAFD081A228}" type="pres">
      <dgm:prSet presAssocID="{65665170-7427-41E2-8DDE-6E71B4342A0A}" presName="tx1" presStyleLbl="revTx" presStyleIdx="0" presStyleCnt="3"/>
      <dgm:spPr/>
    </dgm:pt>
    <dgm:pt modelId="{2AC6A9FD-B648-3741-A7A4-19B12BFA0336}" type="pres">
      <dgm:prSet presAssocID="{65665170-7427-41E2-8DDE-6E71B4342A0A}" presName="vert1" presStyleCnt="0"/>
      <dgm:spPr/>
    </dgm:pt>
    <dgm:pt modelId="{78DFE472-12DC-0F49-83DA-5A5ACC4B64E0}" type="pres">
      <dgm:prSet presAssocID="{31DB5BE7-621B-43C1-8E6F-434DEFA16BF5}" presName="thickLine" presStyleLbl="alignNode1" presStyleIdx="1" presStyleCnt="3"/>
      <dgm:spPr/>
    </dgm:pt>
    <dgm:pt modelId="{52B35012-9386-4C42-B97C-0CA0F7030304}" type="pres">
      <dgm:prSet presAssocID="{31DB5BE7-621B-43C1-8E6F-434DEFA16BF5}" presName="horz1" presStyleCnt="0"/>
      <dgm:spPr/>
    </dgm:pt>
    <dgm:pt modelId="{5B9A79E6-2C1F-AF49-9583-B2C1F0C660EB}" type="pres">
      <dgm:prSet presAssocID="{31DB5BE7-621B-43C1-8E6F-434DEFA16BF5}" presName="tx1" presStyleLbl="revTx" presStyleIdx="1" presStyleCnt="3"/>
      <dgm:spPr/>
    </dgm:pt>
    <dgm:pt modelId="{8611CEFA-FAFE-E844-8577-163C7A76C49B}" type="pres">
      <dgm:prSet presAssocID="{31DB5BE7-621B-43C1-8E6F-434DEFA16BF5}" presName="vert1" presStyleCnt="0"/>
      <dgm:spPr/>
    </dgm:pt>
    <dgm:pt modelId="{03B8678D-B955-364A-A681-33FC8DBE04B9}" type="pres">
      <dgm:prSet presAssocID="{0D784229-9568-4DEA-92B1-B66D18F693F4}" presName="thickLine" presStyleLbl="alignNode1" presStyleIdx="2" presStyleCnt="3"/>
      <dgm:spPr/>
    </dgm:pt>
    <dgm:pt modelId="{5EFBE012-E7C2-CB4B-B864-1AF0BB0A0C93}" type="pres">
      <dgm:prSet presAssocID="{0D784229-9568-4DEA-92B1-B66D18F693F4}" presName="horz1" presStyleCnt="0"/>
      <dgm:spPr/>
    </dgm:pt>
    <dgm:pt modelId="{1CF00691-EA5B-2E4C-926C-EA0A1138AFE1}" type="pres">
      <dgm:prSet presAssocID="{0D784229-9568-4DEA-92B1-B66D18F693F4}" presName="tx1" presStyleLbl="revTx" presStyleIdx="2" presStyleCnt="3"/>
      <dgm:spPr/>
    </dgm:pt>
    <dgm:pt modelId="{13B3CA74-CB5E-9441-A298-088817FD2CB4}" type="pres">
      <dgm:prSet presAssocID="{0D784229-9568-4DEA-92B1-B66D18F693F4}" presName="vert1" presStyleCnt="0"/>
      <dgm:spPr/>
    </dgm:pt>
  </dgm:ptLst>
  <dgm:cxnLst>
    <dgm:cxn modelId="{BB7D6828-85B7-486C-A64E-4FF682F27E3C}" srcId="{00C10E30-50A1-47C0-9E98-3FCFD4E9A72A}" destId="{0D784229-9568-4DEA-92B1-B66D18F693F4}" srcOrd="2" destOrd="0" parTransId="{A7775A84-4A20-44DD-A9ED-AE2B630FE787}" sibTransId="{87048B26-1A2F-463A-A003-C24A222EF349}"/>
    <dgm:cxn modelId="{BC8DCA43-B5B1-1B44-AFB7-B9DA54715CE6}" type="presOf" srcId="{31DB5BE7-621B-43C1-8E6F-434DEFA16BF5}" destId="{5B9A79E6-2C1F-AF49-9583-B2C1F0C660EB}" srcOrd="0" destOrd="0" presId="urn:microsoft.com/office/officeart/2008/layout/LinedList"/>
    <dgm:cxn modelId="{63D09F6E-29E3-44C6-A92A-28E8D27E99E3}" srcId="{00C10E30-50A1-47C0-9E98-3FCFD4E9A72A}" destId="{65665170-7427-41E2-8DDE-6E71B4342A0A}" srcOrd="0" destOrd="0" parTransId="{8461FCED-82A6-4FAC-AE1F-144F900D3622}" sibTransId="{D790E568-0DA6-4C4C-A3F3-06B25FAD4EA4}"/>
    <dgm:cxn modelId="{0A3BA174-28AC-4BA6-BFE8-E7C133CAEE6F}" srcId="{00C10E30-50A1-47C0-9E98-3FCFD4E9A72A}" destId="{31DB5BE7-621B-43C1-8E6F-434DEFA16BF5}" srcOrd="1" destOrd="0" parTransId="{B1086DF5-81AC-4A9D-91A2-8E85EEFDF750}" sibTransId="{F5A1469D-03AC-4150-890F-495D0824A0A6}"/>
    <dgm:cxn modelId="{8A196EA8-7378-B54F-BCEC-BF98F530BEB8}" type="presOf" srcId="{65665170-7427-41E2-8DDE-6E71B4342A0A}" destId="{A7B4ABF0-38AD-864B-9B0C-7CAFD081A228}" srcOrd="0" destOrd="0" presId="urn:microsoft.com/office/officeart/2008/layout/LinedList"/>
    <dgm:cxn modelId="{7FEC65B1-B74A-F544-80C3-EE45FC24C4AA}" type="presOf" srcId="{0D784229-9568-4DEA-92B1-B66D18F693F4}" destId="{1CF00691-EA5B-2E4C-926C-EA0A1138AFE1}" srcOrd="0" destOrd="0" presId="urn:microsoft.com/office/officeart/2008/layout/LinedList"/>
    <dgm:cxn modelId="{91F6A9E8-F0D4-9D43-BD5C-35B0AE08B3FD}" type="presOf" srcId="{00C10E30-50A1-47C0-9E98-3FCFD4E9A72A}" destId="{1334545B-4321-624B-A3C6-A7A02DC70A09}" srcOrd="0" destOrd="0" presId="urn:microsoft.com/office/officeart/2008/layout/LinedList"/>
    <dgm:cxn modelId="{82BC8A4D-F285-4C40-8E99-DEC23AE534B4}" type="presParOf" srcId="{1334545B-4321-624B-A3C6-A7A02DC70A09}" destId="{185BECF8-F105-4940-A930-90754C4F7896}" srcOrd="0" destOrd="0" presId="urn:microsoft.com/office/officeart/2008/layout/LinedList"/>
    <dgm:cxn modelId="{99C5C418-416C-9549-AFEB-B452CF4A4A2B}" type="presParOf" srcId="{1334545B-4321-624B-A3C6-A7A02DC70A09}" destId="{41BDC8DD-355E-4F4E-84D7-E2F2AFCF6C51}" srcOrd="1" destOrd="0" presId="urn:microsoft.com/office/officeart/2008/layout/LinedList"/>
    <dgm:cxn modelId="{D0C53058-B743-B844-9007-01EAEF321CFE}" type="presParOf" srcId="{41BDC8DD-355E-4F4E-84D7-E2F2AFCF6C51}" destId="{A7B4ABF0-38AD-864B-9B0C-7CAFD081A228}" srcOrd="0" destOrd="0" presId="urn:microsoft.com/office/officeart/2008/layout/LinedList"/>
    <dgm:cxn modelId="{7662F8A2-C765-4942-BD4F-46A76F06BE7D}" type="presParOf" srcId="{41BDC8DD-355E-4F4E-84D7-E2F2AFCF6C51}" destId="{2AC6A9FD-B648-3741-A7A4-19B12BFA0336}" srcOrd="1" destOrd="0" presId="urn:microsoft.com/office/officeart/2008/layout/LinedList"/>
    <dgm:cxn modelId="{8D9130C1-E77E-E64F-B133-2E1B1C3D191C}" type="presParOf" srcId="{1334545B-4321-624B-A3C6-A7A02DC70A09}" destId="{78DFE472-12DC-0F49-83DA-5A5ACC4B64E0}" srcOrd="2" destOrd="0" presId="urn:microsoft.com/office/officeart/2008/layout/LinedList"/>
    <dgm:cxn modelId="{FFE416F5-6A94-3E49-85DB-9D7852797AB6}" type="presParOf" srcId="{1334545B-4321-624B-A3C6-A7A02DC70A09}" destId="{52B35012-9386-4C42-B97C-0CA0F7030304}" srcOrd="3" destOrd="0" presId="urn:microsoft.com/office/officeart/2008/layout/LinedList"/>
    <dgm:cxn modelId="{50809FDE-2F34-EC4F-BFC9-210C18BB0D7F}" type="presParOf" srcId="{52B35012-9386-4C42-B97C-0CA0F7030304}" destId="{5B9A79E6-2C1F-AF49-9583-B2C1F0C660EB}" srcOrd="0" destOrd="0" presId="urn:microsoft.com/office/officeart/2008/layout/LinedList"/>
    <dgm:cxn modelId="{9A574F43-DA65-AC47-A207-1565DF08ED6D}" type="presParOf" srcId="{52B35012-9386-4C42-B97C-0CA0F7030304}" destId="{8611CEFA-FAFE-E844-8577-163C7A76C49B}" srcOrd="1" destOrd="0" presId="urn:microsoft.com/office/officeart/2008/layout/LinedList"/>
    <dgm:cxn modelId="{35304DF8-B4D5-6E4B-B938-FB4EFA902102}" type="presParOf" srcId="{1334545B-4321-624B-A3C6-A7A02DC70A09}" destId="{03B8678D-B955-364A-A681-33FC8DBE04B9}" srcOrd="4" destOrd="0" presId="urn:microsoft.com/office/officeart/2008/layout/LinedList"/>
    <dgm:cxn modelId="{E7BAEED1-5D53-5246-8BDA-090C7E8BD08C}" type="presParOf" srcId="{1334545B-4321-624B-A3C6-A7A02DC70A09}" destId="{5EFBE012-E7C2-CB4B-B864-1AF0BB0A0C93}" srcOrd="5" destOrd="0" presId="urn:microsoft.com/office/officeart/2008/layout/LinedList"/>
    <dgm:cxn modelId="{3E69A289-1342-5A45-A956-C9DF24D49002}" type="presParOf" srcId="{5EFBE012-E7C2-CB4B-B864-1AF0BB0A0C93}" destId="{1CF00691-EA5B-2E4C-926C-EA0A1138AFE1}" srcOrd="0" destOrd="0" presId="urn:microsoft.com/office/officeart/2008/layout/LinedList"/>
    <dgm:cxn modelId="{592AC462-5A12-2E4F-9CFD-A8A852F030DF}" type="presParOf" srcId="{5EFBE012-E7C2-CB4B-B864-1AF0BB0A0C93}" destId="{13B3CA74-CB5E-9441-A298-088817FD2C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003ED3-74FD-4FC6-AA24-E51F858AD13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21B00B7-9E0C-4F97-9355-B3E4802950E6}">
      <dgm:prSet/>
      <dgm:spPr/>
      <dgm:t>
        <a:bodyPr/>
        <a:lstStyle/>
        <a:p>
          <a:r>
            <a:rPr lang="en-US"/>
            <a:t>Understanding customers’ need.</a:t>
          </a:r>
        </a:p>
      </dgm:t>
    </dgm:pt>
    <dgm:pt modelId="{DE0AFE3E-6D01-4F5D-8F5F-84D5D3D417AD}" type="parTrans" cxnId="{E093E560-4013-43CB-B006-98FB1B6912D8}">
      <dgm:prSet/>
      <dgm:spPr/>
      <dgm:t>
        <a:bodyPr/>
        <a:lstStyle/>
        <a:p>
          <a:endParaRPr lang="en-US"/>
        </a:p>
      </dgm:t>
    </dgm:pt>
    <dgm:pt modelId="{85213392-840D-4BBF-96EA-A7AF33509810}" type="sibTrans" cxnId="{E093E560-4013-43CB-B006-98FB1B6912D8}">
      <dgm:prSet/>
      <dgm:spPr/>
      <dgm:t>
        <a:bodyPr/>
        <a:lstStyle/>
        <a:p>
          <a:endParaRPr lang="en-US"/>
        </a:p>
      </dgm:t>
    </dgm:pt>
    <dgm:pt modelId="{12E6F1FC-3F88-4A63-A17E-2145B1661DD2}">
      <dgm:prSet/>
      <dgm:spPr/>
      <dgm:t>
        <a:bodyPr/>
        <a:lstStyle/>
        <a:p>
          <a:r>
            <a:rPr lang="en-US"/>
            <a:t>The products need to worth the value for money</a:t>
          </a:r>
        </a:p>
      </dgm:t>
    </dgm:pt>
    <dgm:pt modelId="{B8E40741-92EA-4077-9738-AF4819922D50}" type="parTrans" cxnId="{4A1981CD-1227-44A8-85B5-21CED3D3B89B}">
      <dgm:prSet/>
      <dgm:spPr/>
      <dgm:t>
        <a:bodyPr/>
        <a:lstStyle/>
        <a:p>
          <a:endParaRPr lang="en-US"/>
        </a:p>
      </dgm:t>
    </dgm:pt>
    <dgm:pt modelId="{77CAED28-9489-4D80-930D-F9101EA33FBD}" type="sibTrans" cxnId="{4A1981CD-1227-44A8-85B5-21CED3D3B89B}">
      <dgm:prSet/>
      <dgm:spPr/>
      <dgm:t>
        <a:bodyPr/>
        <a:lstStyle/>
        <a:p>
          <a:endParaRPr lang="en-US"/>
        </a:p>
      </dgm:t>
    </dgm:pt>
    <dgm:pt modelId="{91837BDB-E345-4C76-93A9-6B383D8532AA}">
      <dgm:prSet/>
      <dgm:spPr/>
      <dgm:t>
        <a:bodyPr/>
        <a:lstStyle/>
        <a:p>
          <a:r>
            <a:rPr lang="en-US"/>
            <a:t>Ensuring the products needed by customers are available on the shelf of stores and online, at all times, day and night.</a:t>
          </a:r>
        </a:p>
      </dgm:t>
    </dgm:pt>
    <dgm:pt modelId="{AF6789D5-856A-4255-A669-F8990CB3B6A3}" type="parTrans" cxnId="{E2DA7EBD-55B2-4404-AF7C-CB07FCDB6EE7}">
      <dgm:prSet/>
      <dgm:spPr/>
      <dgm:t>
        <a:bodyPr/>
        <a:lstStyle/>
        <a:p>
          <a:endParaRPr lang="en-US"/>
        </a:p>
      </dgm:t>
    </dgm:pt>
    <dgm:pt modelId="{2AD7646F-0E6A-4ED3-9FE8-E706E377B90B}" type="sibTrans" cxnId="{E2DA7EBD-55B2-4404-AF7C-CB07FCDB6EE7}">
      <dgm:prSet/>
      <dgm:spPr/>
      <dgm:t>
        <a:bodyPr/>
        <a:lstStyle/>
        <a:p>
          <a:endParaRPr lang="en-US"/>
        </a:p>
      </dgm:t>
    </dgm:pt>
    <dgm:pt modelId="{92C5CD94-6D22-B248-B235-7F27BFB657AD}" type="pres">
      <dgm:prSet presAssocID="{F6003ED3-74FD-4FC6-AA24-E51F858AD131}" presName="vert0" presStyleCnt="0">
        <dgm:presLayoutVars>
          <dgm:dir/>
          <dgm:animOne val="branch"/>
          <dgm:animLvl val="lvl"/>
        </dgm:presLayoutVars>
      </dgm:prSet>
      <dgm:spPr/>
    </dgm:pt>
    <dgm:pt modelId="{060A809C-40E7-EF4E-8B0C-BD836D80DA6C}" type="pres">
      <dgm:prSet presAssocID="{821B00B7-9E0C-4F97-9355-B3E4802950E6}" presName="thickLine" presStyleLbl="alignNode1" presStyleIdx="0" presStyleCnt="3"/>
      <dgm:spPr/>
    </dgm:pt>
    <dgm:pt modelId="{9EDADBF9-EC0E-014B-A519-07333F35B38E}" type="pres">
      <dgm:prSet presAssocID="{821B00B7-9E0C-4F97-9355-B3E4802950E6}" presName="horz1" presStyleCnt="0"/>
      <dgm:spPr/>
    </dgm:pt>
    <dgm:pt modelId="{963CDB43-BFB3-714A-8C92-7081D7C81B4B}" type="pres">
      <dgm:prSet presAssocID="{821B00B7-9E0C-4F97-9355-B3E4802950E6}" presName="tx1" presStyleLbl="revTx" presStyleIdx="0" presStyleCnt="3"/>
      <dgm:spPr/>
    </dgm:pt>
    <dgm:pt modelId="{7D6B1C52-1F16-E34F-AB41-8E51F0EBC47F}" type="pres">
      <dgm:prSet presAssocID="{821B00B7-9E0C-4F97-9355-B3E4802950E6}" presName="vert1" presStyleCnt="0"/>
      <dgm:spPr/>
    </dgm:pt>
    <dgm:pt modelId="{92EAF7B1-343E-6B48-BE0B-81A066868C1F}" type="pres">
      <dgm:prSet presAssocID="{12E6F1FC-3F88-4A63-A17E-2145B1661DD2}" presName="thickLine" presStyleLbl="alignNode1" presStyleIdx="1" presStyleCnt="3"/>
      <dgm:spPr/>
    </dgm:pt>
    <dgm:pt modelId="{6F1CDD1B-CB0D-9241-9427-1EC18F8EA86C}" type="pres">
      <dgm:prSet presAssocID="{12E6F1FC-3F88-4A63-A17E-2145B1661DD2}" presName="horz1" presStyleCnt="0"/>
      <dgm:spPr/>
    </dgm:pt>
    <dgm:pt modelId="{BC3523AF-62E6-3E4F-B3A8-798BE85E8469}" type="pres">
      <dgm:prSet presAssocID="{12E6F1FC-3F88-4A63-A17E-2145B1661DD2}" presName="tx1" presStyleLbl="revTx" presStyleIdx="1" presStyleCnt="3"/>
      <dgm:spPr/>
    </dgm:pt>
    <dgm:pt modelId="{41B5C57E-CD88-684D-94B0-547B6B84179D}" type="pres">
      <dgm:prSet presAssocID="{12E6F1FC-3F88-4A63-A17E-2145B1661DD2}" presName="vert1" presStyleCnt="0"/>
      <dgm:spPr/>
    </dgm:pt>
    <dgm:pt modelId="{9D8AA116-DB98-E24E-A9EE-F33AA5D780CD}" type="pres">
      <dgm:prSet presAssocID="{91837BDB-E345-4C76-93A9-6B383D8532AA}" presName="thickLine" presStyleLbl="alignNode1" presStyleIdx="2" presStyleCnt="3"/>
      <dgm:spPr/>
    </dgm:pt>
    <dgm:pt modelId="{34F24158-FD14-5241-980C-EC8B0C209E0E}" type="pres">
      <dgm:prSet presAssocID="{91837BDB-E345-4C76-93A9-6B383D8532AA}" presName="horz1" presStyleCnt="0"/>
      <dgm:spPr/>
    </dgm:pt>
    <dgm:pt modelId="{636DA807-187D-7A49-AB5C-7A47CA772BBC}" type="pres">
      <dgm:prSet presAssocID="{91837BDB-E345-4C76-93A9-6B383D8532AA}" presName="tx1" presStyleLbl="revTx" presStyleIdx="2" presStyleCnt="3"/>
      <dgm:spPr/>
    </dgm:pt>
    <dgm:pt modelId="{D8AA3671-72FA-4343-B9D2-4047C4E48333}" type="pres">
      <dgm:prSet presAssocID="{91837BDB-E345-4C76-93A9-6B383D8532AA}" presName="vert1" presStyleCnt="0"/>
      <dgm:spPr/>
    </dgm:pt>
  </dgm:ptLst>
  <dgm:cxnLst>
    <dgm:cxn modelId="{7FC1CE3B-6F66-414A-B554-89C2582E45E8}" type="presOf" srcId="{821B00B7-9E0C-4F97-9355-B3E4802950E6}" destId="{963CDB43-BFB3-714A-8C92-7081D7C81B4B}" srcOrd="0" destOrd="0" presId="urn:microsoft.com/office/officeart/2008/layout/LinedList"/>
    <dgm:cxn modelId="{A4BE3440-CAFC-6044-AC60-6180059CB25C}" type="presOf" srcId="{91837BDB-E345-4C76-93A9-6B383D8532AA}" destId="{636DA807-187D-7A49-AB5C-7A47CA772BBC}" srcOrd="0" destOrd="0" presId="urn:microsoft.com/office/officeart/2008/layout/LinedList"/>
    <dgm:cxn modelId="{E093E560-4013-43CB-B006-98FB1B6912D8}" srcId="{F6003ED3-74FD-4FC6-AA24-E51F858AD131}" destId="{821B00B7-9E0C-4F97-9355-B3E4802950E6}" srcOrd="0" destOrd="0" parTransId="{DE0AFE3E-6D01-4F5D-8F5F-84D5D3D417AD}" sibTransId="{85213392-840D-4BBF-96EA-A7AF33509810}"/>
    <dgm:cxn modelId="{E2DA7EBD-55B2-4404-AF7C-CB07FCDB6EE7}" srcId="{F6003ED3-74FD-4FC6-AA24-E51F858AD131}" destId="{91837BDB-E345-4C76-93A9-6B383D8532AA}" srcOrd="2" destOrd="0" parTransId="{AF6789D5-856A-4255-A669-F8990CB3B6A3}" sibTransId="{2AD7646F-0E6A-4ED3-9FE8-E706E377B90B}"/>
    <dgm:cxn modelId="{4A1981CD-1227-44A8-85B5-21CED3D3B89B}" srcId="{F6003ED3-74FD-4FC6-AA24-E51F858AD131}" destId="{12E6F1FC-3F88-4A63-A17E-2145B1661DD2}" srcOrd="1" destOrd="0" parTransId="{B8E40741-92EA-4077-9738-AF4819922D50}" sibTransId="{77CAED28-9489-4D80-930D-F9101EA33FBD}"/>
    <dgm:cxn modelId="{DEE3D7CF-ABC0-1E48-8E9E-6FDBF7EBE25A}" type="presOf" srcId="{12E6F1FC-3F88-4A63-A17E-2145B1661DD2}" destId="{BC3523AF-62E6-3E4F-B3A8-798BE85E8469}" srcOrd="0" destOrd="0" presId="urn:microsoft.com/office/officeart/2008/layout/LinedList"/>
    <dgm:cxn modelId="{F90C61E2-9EA2-7F45-B121-FF0ED8FBC5A2}" type="presOf" srcId="{F6003ED3-74FD-4FC6-AA24-E51F858AD131}" destId="{92C5CD94-6D22-B248-B235-7F27BFB657AD}" srcOrd="0" destOrd="0" presId="urn:microsoft.com/office/officeart/2008/layout/LinedList"/>
    <dgm:cxn modelId="{C4CD6540-993D-0A41-B740-10F6BF168670}" type="presParOf" srcId="{92C5CD94-6D22-B248-B235-7F27BFB657AD}" destId="{060A809C-40E7-EF4E-8B0C-BD836D80DA6C}" srcOrd="0" destOrd="0" presId="urn:microsoft.com/office/officeart/2008/layout/LinedList"/>
    <dgm:cxn modelId="{7C6A7B60-205A-FF43-BD38-4C14B1154A17}" type="presParOf" srcId="{92C5CD94-6D22-B248-B235-7F27BFB657AD}" destId="{9EDADBF9-EC0E-014B-A519-07333F35B38E}" srcOrd="1" destOrd="0" presId="urn:microsoft.com/office/officeart/2008/layout/LinedList"/>
    <dgm:cxn modelId="{144881A8-4F3F-A442-B523-24DFF6BB4488}" type="presParOf" srcId="{9EDADBF9-EC0E-014B-A519-07333F35B38E}" destId="{963CDB43-BFB3-714A-8C92-7081D7C81B4B}" srcOrd="0" destOrd="0" presId="urn:microsoft.com/office/officeart/2008/layout/LinedList"/>
    <dgm:cxn modelId="{6FFB0FBB-B397-514D-8782-F8F6DD449968}" type="presParOf" srcId="{9EDADBF9-EC0E-014B-A519-07333F35B38E}" destId="{7D6B1C52-1F16-E34F-AB41-8E51F0EBC47F}" srcOrd="1" destOrd="0" presId="urn:microsoft.com/office/officeart/2008/layout/LinedList"/>
    <dgm:cxn modelId="{E2C3FB73-0494-7F43-907E-315BF48FF478}" type="presParOf" srcId="{92C5CD94-6D22-B248-B235-7F27BFB657AD}" destId="{92EAF7B1-343E-6B48-BE0B-81A066868C1F}" srcOrd="2" destOrd="0" presId="urn:microsoft.com/office/officeart/2008/layout/LinedList"/>
    <dgm:cxn modelId="{7CBF506C-14C1-B04A-BE30-3AC01907C70D}" type="presParOf" srcId="{92C5CD94-6D22-B248-B235-7F27BFB657AD}" destId="{6F1CDD1B-CB0D-9241-9427-1EC18F8EA86C}" srcOrd="3" destOrd="0" presId="urn:microsoft.com/office/officeart/2008/layout/LinedList"/>
    <dgm:cxn modelId="{686AC50D-9A47-6E44-9249-2117664E69C8}" type="presParOf" srcId="{6F1CDD1B-CB0D-9241-9427-1EC18F8EA86C}" destId="{BC3523AF-62E6-3E4F-B3A8-798BE85E8469}" srcOrd="0" destOrd="0" presId="urn:microsoft.com/office/officeart/2008/layout/LinedList"/>
    <dgm:cxn modelId="{38DA0E65-1CD5-D24B-BE95-D29692B9EBAB}" type="presParOf" srcId="{6F1CDD1B-CB0D-9241-9427-1EC18F8EA86C}" destId="{41B5C57E-CD88-684D-94B0-547B6B84179D}" srcOrd="1" destOrd="0" presId="urn:microsoft.com/office/officeart/2008/layout/LinedList"/>
    <dgm:cxn modelId="{ADD8F4F9-FAB8-0C4B-A4B3-3AD1F63619D0}" type="presParOf" srcId="{92C5CD94-6D22-B248-B235-7F27BFB657AD}" destId="{9D8AA116-DB98-E24E-A9EE-F33AA5D780CD}" srcOrd="4" destOrd="0" presId="urn:microsoft.com/office/officeart/2008/layout/LinedList"/>
    <dgm:cxn modelId="{4C0E9CCA-F9A0-2444-8261-110579819AF7}" type="presParOf" srcId="{92C5CD94-6D22-B248-B235-7F27BFB657AD}" destId="{34F24158-FD14-5241-980C-EC8B0C209E0E}" srcOrd="5" destOrd="0" presId="urn:microsoft.com/office/officeart/2008/layout/LinedList"/>
    <dgm:cxn modelId="{A7040718-F190-5D4A-95CD-0788E318AAA8}" type="presParOf" srcId="{34F24158-FD14-5241-980C-EC8B0C209E0E}" destId="{636DA807-187D-7A49-AB5C-7A47CA772BBC}" srcOrd="0" destOrd="0" presId="urn:microsoft.com/office/officeart/2008/layout/LinedList"/>
    <dgm:cxn modelId="{0BBAA2C7-5F98-C14B-BD20-F929F57111F8}" type="presParOf" srcId="{34F24158-FD14-5241-980C-EC8B0C209E0E}" destId="{D8AA3671-72FA-4343-B9D2-4047C4E483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F356BA-49FE-4A35-BA6E-470D43A0A78C}"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F29EE9EB-58C2-409A-B4B1-20CB1B36C5E4}">
      <dgm:prSet/>
      <dgm:spPr/>
      <dgm:t>
        <a:bodyPr/>
        <a:lstStyle/>
        <a:p>
          <a:r>
            <a:rPr lang="en-US" dirty="0"/>
            <a:t>Deliver JIT</a:t>
          </a:r>
        </a:p>
      </dgm:t>
    </dgm:pt>
    <dgm:pt modelId="{6C521462-0AA7-44B4-9FD3-87DC66C9795E}" type="parTrans" cxnId="{CE5C852F-2945-4F3A-85CA-2B3D9EC4F14B}">
      <dgm:prSet/>
      <dgm:spPr/>
      <dgm:t>
        <a:bodyPr/>
        <a:lstStyle/>
        <a:p>
          <a:endParaRPr lang="en-US"/>
        </a:p>
      </dgm:t>
    </dgm:pt>
    <dgm:pt modelId="{404B9CBC-58ED-4E32-BFD6-A60C7510E2CF}" type="sibTrans" cxnId="{CE5C852F-2945-4F3A-85CA-2B3D9EC4F14B}">
      <dgm:prSet/>
      <dgm:spPr/>
      <dgm:t>
        <a:bodyPr/>
        <a:lstStyle/>
        <a:p>
          <a:endParaRPr lang="en-US"/>
        </a:p>
      </dgm:t>
    </dgm:pt>
    <dgm:pt modelId="{B5F3B64A-D588-495E-A711-ED94F23578C1}">
      <dgm:prSet/>
      <dgm:spPr/>
      <dgm:t>
        <a:bodyPr/>
        <a:lstStyle/>
        <a:p>
          <a:r>
            <a:rPr lang="en-US" dirty="0"/>
            <a:t>products are delivered out of stock. - commodity</a:t>
          </a:r>
        </a:p>
      </dgm:t>
    </dgm:pt>
    <dgm:pt modelId="{92A91B38-E51F-463D-81EA-AC1053CDBEFC}" type="parTrans" cxnId="{0E647CDD-229D-4C91-B9A6-534AC12079FD}">
      <dgm:prSet/>
      <dgm:spPr/>
      <dgm:t>
        <a:bodyPr/>
        <a:lstStyle/>
        <a:p>
          <a:endParaRPr lang="en-US"/>
        </a:p>
      </dgm:t>
    </dgm:pt>
    <dgm:pt modelId="{014B3AA8-21A6-4C9B-BAAC-6E808560BCDE}" type="sibTrans" cxnId="{0E647CDD-229D-4C91-B9A6-534AC12079FD}">
      <dgm:prSet/>
      <dgm:spPr/>
      <dgm:t>
        <a:bodyPr/>
        <a:lstStyle/>
        <a:p>
          <a:endParaRPr lang="en-US"/>
        </a:p>
      </dgm:t>
    </dgm:pt>
    <dgm:pt modelId="{83BBB1F1-3A92-4F4F-ABCB-373FC3C91A49}">
      <dgm:prSet/>
      <dgm:spPr/>
      <dgm:t>
        <a:bodyPr/>
        <a:lstStyle/>
        <a:p>
          <a:r>
            <a:rPr lang="en-US" dirty="0"/>
            <a:t>Finish JIT</a:t>
          </a:r>
        </a:p>
      </dgm:t>
    </dgm:pt>
    <dgm:pt modelId="{174DE5A6-46CA-4ABB-A8F7-3B0D2D4FE53C}" type="parTrans" cxnId="{75DD3E77-8887-4AD4-8785-4FF7A1C23AA7}">
      <dgm:prSet/>
      <dgm:spPr/>
      <dgm:t>
        <a:bodyPr/>
        <a:lstStyle/>
        <a:p>
          <a:endParaRPr lang="en-US"/>
        </a:p>
      </dgm:t>
    </dgm:pt>
    <dgm:pt modelId="{00D7AC1B-4E18-4AD0-B321-66FCE77419F0}" type="sibTrans" cxnId="{75DD3E77-8887-4AD4-8785-4FF7A1C23AA7}">
      <dgm:prSet/>
      <dgm:spPr/>
      <dgm:t>
        <a:bodyPr/>
        <a:lstStyle/>
        <a:p>
          <a:endParaRPr lang="en-US"/>
        </a:p>
      </dgm:t>
    </dgm:pt>
    <dgm:pt modelId="{05ACB41A-1EA3-4F6E-9535-E80E1D9F0630}">
      <dgm:prSet/>
      <dgm:spPr/>
      <dgm:t>
        <a:bodyPr/>
        <a:lstStyle/>
        <a:p>
          <a:r>
            <a:rPr lang="en-US" dirty="0"/>
            <a:t>build semi-finished products with the minimum of added value. – mid-range product</a:t>
          </a:r>
        </a:p>
      </dgm:t>
    </dgm:pt>
    <dgm:pt modelId="{ED8BF4A8-0578-456E-A25C-84423C6B5BAE}" type="parTrans" cxnId="{C94C1899-45C3-46A7-B6D4-AB8A0C55E4A9}">
      <dgm:prSet/>
      <dgm:spPr/>
      <dgm:t>
        <a:bodyPr/>
        <a:lstStyle/>
        <a:p>
          <a:endParaRPr lang="en-US"/>
        </a:p>
      </dgm:t>
    </dgm:pt>
    <dgm:pt modelId="{39D08B8A-D283-4594-8AC6-4600C0F6FBDC}" type="sibTrans" cxnId="{C94C1899-45C3-46A7-B6D4-AB8A0C55E4A9}">
      <dgm:prSet/>
      <dgm:spPr/>
      <dgm:t>
        <a:bodyPr/>
        <a:lstStyle/>
        <a:p>
          <a:endParaRPr lang="en-US"/>
        </a:p>
      </dgm:t>
    </dgm:pt>
    <dgm:pt modelId="{64393B2A-25D2-44CB-ACD4-FBC4A21ED67A}">
      <dgm:prSet/>
      <dgm:spPr/>
      <dgm:t>
        <a:bodyPr/>
        <a:lstStyle/>
        <a:p>
          <a:r>
            <a:rPr lang="en-US" dirty="0"/>
            <a:t>Build JIT</a:t>
          </a:r>
        </a:p>
      </dgm:t>
    </dgm:pt>
    <dgm:pt modelId="{E8E9D2C7-63D1-4D6E-8A77-3F57401E1339}" type="parTrans" cxnId="{8C52574A-431E-4642-9EB9-9A48E3AC980C}">
      <dgm:prSet/>
      <dgm:spPr/>
      <dgm:t>
        <a:bodyPr/>
        <a:lstStyle/>
        <a:p>
          <a:endParaRPr lang="en-US"/>
        </a:p>
      </dgm:t>
    </dgm:pt>
    <dgm:pt modelId="{08DE749D-5391-40D1-89E5-47DF88300FC5}" type="sibTrans" cxnId="{8C52574A-431E-4642-9EB9-9A48E3AC980C}">
      <dgm:prSet/>
      <dgm:spPr/>
      <dgm:t>
        <a:bodyPr/>
        <a:lstStyle/>
        <a:p>
          <a:endParaRPr lang="en-US"/>
        </a:p>
      </dgm:t>
    </dgm:pt>
    <dgm:pt modelId="{9A0B3EEC-36D1-4C01-A550-94D840A19287}">
      <dgm:prSet/>
      <dgm:spPr/>
      <dgm:t>
        <a:bodyPr/>
        <a:lstStyle/>
        <a:p>
          <a:r>
            <a:rPr lang="en-US" dirty="0"/>
            <a:t>build large products within a defined lead time. – larger products</a:t>
          </a:r>
        </a:p>
      </dgm:t>
    </dgm:pt>
    <dgm:pt modelId="{262AF5C9-7633-4AAF-8634-EFA6DF45E075}" type="parTrans" cxnId="{ADCAF1F4-F772-484F-8F3E-39C9269D28EE}">
      <dgm:prSet/>
      <dgm:spPr/>
      <dgm:t>
        <a:bodyPr/>
        <a:lstStyle/>
        <a:p>
          <a:endParaRPr lang="en-US"/>
        </a:p>
      </dgm:t>
    </dgm:pt>
    <dgm:pt modelId="{99C860B3-A618-473C-83E5-8D7588AC05F9}" type="sibTrans" cxnId="{ADCAF1F4-F772-484F-8F3E-39C9269D28EE}">
      <dgm:prSet/>
      <dgm:spPr/>
      <dgm:t>
        <a:bodyPr/>
        <a:lstStyle/>
        <a:p>
          <a:endParaRPr lang="en-US"/>
        </a:p>
      </dgm:t>
    </dgm:pt>
    <dgm:pt modelId="{F0430887-B4F7-344F-A64B-9352598EADE5}" type="pres">
      <dgm:prSet presAssocID="{C2F356BA-49FE-4A35-BA6E-470D43A0A78C}" presName="Name0" presStyleCnt="0">
        <dgm:presLayoutVars>
          <dgm:dir/>
          <dgm:animLvl val="lvl"/>
          <dgm:resizeHandles val="exact"/>
        </dgm:presLayoutVars>
      </dgm:prSet>
      <dgm:spPr/>
    </dgm:pt>
    <dgm:pt modelId="{7F07D221-221C-0543-AA5F-67B75CC5A20C}" type="pres">
      <dgm:prSet presAssocID="{F29EE9EB-58C2-409A-B4B1-20CB1B36C5E4}" presName="composite" presStyleCnt="0"/>
      <dgm:spPr/>
    </dgm:pt>
    <dgm:pt modelId="{487ADAB3-8AB1-0544-9848-7A0B67A7B4C4}" type="pres">
      <dgm:prSet presAssocID="{F29EE9EB-58C2-409A-B4B1-20CB1B36C5E4}" presName="parTx" presStyleLbl="alignNode1" presStyleIdx="0" presStyleCnt="3">
        <dgm:presLayoutVars>
          <dgm:chMax val="0"/>
          <dgm:chPref val="0"/>
        </dgm:presLayoutVars>
      </dgm:prSet>
      <dgm:spPr/>
    </dgm:pt>
    <dgm:pt modelId="{AEB8321A-1B2A-5340-8036-0923073DB7EE}" type="pres">
      <dgm:prSet presAssocID="{F29EE9EB-58C2-409A-B4B1-20CB1B36C5E4}" presName="desTx" presStyleLbl="alignAccFollowNode1" presStyleIdx="0" presStyleCnt="3">
        <dgm:presLayoutVars/>
      </dgm:prSet>
      <dgm:spPr/>
    </dgm:pt>
    <dgm:pt modelId="{5C061BE1-BDD7-8B44-9647-451E304FD7BF}" type="pres">
      <dgm:prSet presAssocID="{404B9CBC-58ED-4E32-BFD6-A60C7510E2CF}" presName="space" presStyleCnt="0"/>
      <dgm:spPr/>
    </dgm:pt>
    <dgm:pt modelId="{4877D4A2-E4A9-0042-A14B-08588DAA889D}" type="pres">
      <dgm:prSet presAssocID="{83BBB1F1-3A92-4F4F-ABCB-373FC3C91A49}" presName="composite" presStyleCnt="0"/>
      <dgm:spPr/>
    </dgm:pt>
    <dgm:pt modelId="{96F17AA7-B476-C343-9D99-B02BA4D2251C}" type="pres">
      <dgm:prSet presAssocID="{83BBB1F1-3A92-4F4F-ABCB-373FC3C91A49}" presName="parTx" presStyleLbl="alignNode1" presStyleIdx="1" presStyleCnt="3">
        <dgm:presLayoutVars>
          <dgm:chMax val="0"/>
          <dgm:chPref val="0"/>
        </dgm:presLayoutVars>
      </dgm:prSet>
      <dgm:spPr/>
    </dgm:pt>
    <dgm:pt modelId="{474BE7A6-FC1D-AA40-B786-3BB7C5584224}" type="pres">
      <dgm:prSet presAssocID="{83BBB1F1-3A92-4F4F-ABCB-373FC3C91A49}" presName="desTx" presStyleLbl="alignAccFollowNode1" presStyleIdx="1" presStyleCnt="3">
        <dgm:presLayoutVars/>
      </dgm:prSet>
      <dgm:spPr/>
    </dgm:pt>
    <dgm:pt modelId="{53775D2D-DD9D-7443-ACC5-F5D7B6795AAD}" type="pres">
      <dgm:prSet presAssocID="{00D7AC1B-4E18-4AD0-B321-66FCE77419F0}" presName="space" presStyleCnt="0"/>
      <dgm:spPr/>
    </dgm:pt>
    <dgm:pt modelId="{5E9F7E9C-C1E8-A94D-A2CA-F9BB0C47BE54}" type="pres">
      <dgm:prSet presAssocID="{64393B2A-25D2-44CB-ACD4-FBC4A21ED67A}" presName="composite" presStyleCnt="0"/>
      <dgm:spPr/>
    </dgm:pt>
    <dgm:pt modelId="{878F3963-9484-E044-8C07-00C0ADE17A01}" type="pres">
      <dgm:prSet presAssocID="{64393B2A-25D2-44CB-ACD4-FBC4A21ED67A}" presName="parTx" presStyleLbl="alignNode1" presStyleIdx="2" presStyleCnt="3">
        <dgm:presLayoutVars>
          <dgm:chMax val="0"/>
          <dgm:chPref val="0"/>
        </dgm:presLayoutVars>
      </dgm:prSet>
      <dgm:spPr/>
    </dgm:pt>
    <dgm:pt modelId="{6FB06F0F-621A-184D-9E99-B49AC4B28355}" type="pres">
      <dgm:prSet presAssocID="{64393B2A-25D2-44CB-ACD4-FBC4A21ED67A}" presName="desTx" presStyleLbl="alignAccFollowNode1" presStyleIdx="2" presStyleCnt="3">
        <dgm:presLayoutVars/>
      </dgm:prSet>
      <dgm:spPr/>
    </dgm:pt>
  </dgm:ptLst>
  <dgm:cxnLst>
    <dgm:cxn modelId="{CE5C852F-2945-4F3A-85CA-2B3D9EC4F14B}" srcId="{C2F356BA-49FE-4A35-BA6E-470D43A0A78C}" destId="{F29EE9EB-58C2-409A-B4B1-20CB1B36C5E4}" srcOrd="0" destOrd="0" parTransId="{6C521462-0AA7-44B4-9FD3-87DC66C9795E}" sibTransId="{404B9CBC-58ED-4E32-BFD6-A60C7510E2CF}"/>
    <dgm:cxn modelId="{D48B2837-9FC7-FB49-9237-3D04C38558CC}" type="presOf" srcId="{64393B2A-25D2-44CB-ACD4-FBC4A21ED67A}" destId="{878F3963-9484-E044-8C07-00C0ADE17A01}" srcOrd="0" destOrd="0" presId="urn:microsoft.com/office/officeart/2016/7/layout/HorizontalActionList"/>
    <dgm:cxn modelId="{E95B053F-DA6E-394A-A399-C9CCAE3617CA}" type="presOf" srcId="{9A0B3EEC-36D1-4C01-A550-94D840A19287}" destId="{6FB06F0F-621A-184D-9E99-B49AC4B28355}" srcOrd="0" destOrd="0" presId="urn:microsoft.com/office/officeart/2016/7/layout/HorizontalActionList"/>
    <dgm:cxn modelId="{8C52574A-431E-4642-9EB9-9A48E3AC980C}" srcId="{C2F356BA-49FE-4A35-BA6E-470D43A0A78C}" destId="{64393B2A-25D2-44CB-ACD4-FBC4A21ED67A}" srcOrd="2" destOrd="0" parTransId="{E8E9D2C7-63D1-4D6E-8A77-3F57401E1339}" sibTransId="{08DE749D-5391-40D1-89E5-47DF88300FC5}"/>
    <dgm:cxn modelId="{7EF1CE5C-E947-0541-9B17-AD530A61A709}" type="presOf" srcId="{83BBB1F1-3A92-4F4F-ABCB-373FC3C91A49}" destId="{96F17AA7-B476-C343-9D99-B02BA4D2251C}" srcOrd="0" destOrd="0" presId="urn:microsoft.com/office/officeart/2016/7/layout/HorizontalActionList"/>
    <dgm:cxn modelId="{B7898B5D-0742-9B42-841E-639B152F0672}" type="presOf" srcId="{B5F3B64A-D588-495E-A711-ED94F23578C1}" destId="{AEB8321A-1B2A-5340-8036-0923073DB7EE}" srcOrd="0" destOrd="0" presId="urn:microsoft.com/office/officeart/2016/7/layout/HorizontalActionList"/>
    <dgm:cxn modelId="{875E505F-CF5C-FD4A-BEC3-68C51461F1CC}" type="presOf" srcId="{F29EE9EB-58C2-409A-B4B1-20CB1B36C5E4}" destId="{487ADAB3-8AB1-0544-9848-7A0B67A7B4C4}" srcOrd="0" destOrd="0" presId="urn:microsoft.com/office/officeart/2016/7/layout/HorizontalActionList"/>
    <dgm:cxn modelId="{9BD83569-992C-2F4E-AE5E-D516247666ED}" type="presOf" srcId="{05ACB41A-1EA3-4F6E-9535-E80E1D9F0630}" destId="{474BE7A6-FC1D-AA40-B786-3BB7C5584224}" srcOrd="0" destOrd="0" presId="urn:microsoft.com/office/officeart/2016/7/layout/HorizontalActionList"/>
    <dgm:cxn modelId="{75DD3E77-8887-4AD4-8785-4FF7A1C23AA7}" srcId="{C2F356BA-49FE-4A35-BA6E-470D43A0A78C}" destId="{83BBB1F1-3A92-4F4F-ABCB-373FC3C91A49}" srcOrd="1" destOrd="0" parTransId="{174DE5A6-46CA-4ABB-A8F7-3B0D2D4FE53C}" sibTransId="{00D7AC1B-4E18-4AD0-B321-66FCE77419F0}"/>
    <dgm:cxn modelId="{C94C1899-45C3-46A7-B6D4-AB8A0C55E4A9}" srcId="{83BBB1F1-3A92-4F4F-ABCB-373FC3C91A49}" destId="{05ACB41A-1EA3-4F6E-9535-E80E1D9F0630}" srcOrd="0" destOrd="0" parTransId="{ED8BF4A8-0578-456E-A25C-84423C6B5BAE}" sibTransId="{39D08B8A-D283-4594-8AC6-4600C0F6FBDC}"/>
    <dgm:cxn modelId="{0E647CDD-229D-4C91-B9A6-534AC12079FD}" srcId="{F29EE9EB-58C2-409A-B4B1-20CB1B36C5E4}" destId="{B5F3B64A-D588-495E-A711-ED94F23578C1}" srcOrd="0" destOrd="0" parTransId="{92A91B38-E51F-463D-81EA-AC1053CDBEFC}" sibTransId="{014B3AA8-21A6-4C9B-BAAC-6E808560BCDE}"/>
    <dgm:cxn modelId="{22007FE5-D8F2-5B41-961A-B303B55D888F}" type="presOf" srcId="{C2F356BA-49FE-4A35-BA6E-470D43A0A78C}" destId="{F0430887-B4F7-344F-A64B-9352598EADE5}" srcOrd="0" destOrd="0" presId="urn:microsoft.com/office/officeart/2016/7/layout/HorizontalActionList"/>
    <dgm:cxn modelId="{ADCAF1F4-F772-484F-8F3E-39C9269D28EE}" srcId="{64393B2A-25D2-44CB-ACD4-FBC4A21ED67A}" destId="{9A0B3EEC-36D1-4C01-A550-94D840A19287}" srcOrd="0" destOrd="0" parTransId="{262AF5C9-7633-4AAF-8634-EFA6DF45E075}" sibTransId="{99C860B3-A618-473C-83E5-8D7588AC05F9}"/>
    <dgm:cxn modelId="{C9CAB2F8-8E37-B841-A975-99AED9AB1F2D}" type="presParOf" srcId="{F0430887-B4F7-344F-A64B-9352598EADE5}" destId="{7F07D221-221C-0543-AA5F-67B75CC5A20C}" srcOrd="0" destOrd="0" presId="urn:microsoft.com/office/officeart/2016/7/layout/HorizontalActionList"/>
    <dgm:cxn modelId="{991EDE0E-9A71-FE43-860E-572BFF60EAAF}" type="presParOf" srcId="{7F07D221-221C-0543-AA5F-67B75CC5A20C}" destId="{487ADAB3-8AB1-0544-9848-7A0B67A7B4C4}" srcOrd="0" destOrd="0" presId="urn:microsoft.com/office/officeart/2016/7/layout/HorizontalActionList"/>
    <dgm:cxn modelId="{FB47AD01-8118-0B44-A8CC-CB0810BFAA32}" type="presParOf" srcId="{7F07D221-221C-0543-AA5F-67B75CC5A20C}" destId="{AEB8321A-1B2A-5340-8036-0923073DB7EE}" srcOrd="1" destOrd="0" presId="urn:microsoft.com/office/officeart/2016/7/layout/HorizontalActionList"/>
    <dgm:cxn modelId="{D5AB832D-CE78-1446-889C-CD2E9BFE9145}" type="presParOf" srcId="{F0430887-B4F7-344F-A64B-9352598EADE5}" destId="{5C061BE1-BDD7-8B44-9647-451E304FD7BF}" srcOrd="1" destOrd="0" presId="urn:microsoft.com/office/officeart/2016/7/layout/HorizontalActionList"/>
    <dgm:cxn modelId="{3616ED34-B7D3-9B43-9332-20896E84E297}" type="presParOf" srcId="{F0430887-B4F7-344F-A64B-9352598EADE5}" destId="{4877D4A2-E4A9-0042-A14B-08588DAA889D}" srcOrd="2" destOrd="0" presId="urn:microsoft.com/office/officeart/2016/7/layout/HorizontalActionList"/>
    <dgm:cxn modelId="{54F98529-CC8C-0242-9A97-BA61270FFFB9}" type="presParOf" srcId="{4877D4A2-E4A9-0042-A14B-08588DAA889D}" destId="{96F17AA7-B476-C343-9D99-B02BA4D2251C}" srcOrd="0" destOrd="0" presId="urn:microsoft.com/office/officeart/2016/7/layout/HorizontalActionList"/>
    <dgm:cxn modelId="{1D4BFA47-EB37-8342-AC08-47AF57F3D4DC}" type="presParOf" srcId="{4877D4A2-E4A9-0042-A14B-08588DAA889D}" destId="{474BE7A6-FC1D-AA40-B786-3BB7C5584224}" srcOrd="1" destOrd="0" presId="urn:microsoft.com/office/officeart/2016/7/layout/HorizontalActionList"/>
    <dgm:cxn modelId="{EDC76692-28D7-844D-8788-C5ECF9BA3F23}" type="presParOf" srcId="{F0430887-B4F7-344F-A64B-9352598EADE5}" destId="{53775D2D-DD9D-7443-ACC5-F5D7B6795AAD}" srcOrd="3" destOrd="0" presId="urn:microsoft.com/office/officeart/2016/7/layout/HorizontalActionList"/>
    <dgm:cxn modelId="{749FC14C-1A49-C44F-9788-2BE7C8C479CB}" type="presParOf" srcId="{F0430887-B4F7-344F-A64B-9352598EADE5}" destId="{5E9F7E9C-C1E8-A94D-A2CA-F9BB0C47BE54}" srcOrd="4" destOrd="0" presId="urn:microsoft.com/office/officeart/2016/7/layout/HorizontalActionList"/>
    <dgm:cxn modelId="{B644ACDC-51A0-4640-9C34-5FB59FA589CB}" type="presParOf" srcId="{5E9F7E9C-C1E8-A94D-A2CA-F9BB0C47BE54}" destId="{878F3963-9484-E044-8C07-00C0ADE17A01}" srcOrd="0" destOrd="0" presId="urn:microsoft.com/office/officeart/2016/7/layout/HorizontalActionList"/>
    <dgm:cxn modelId="{208B4312-7048-DB4F-B907-9ED0AD379850}" type="presParOf" srcId="{5E9F7E9C-C1E8-A94D-A2CA-F9BB0C47BE54}" destId="{6FB06F0F-621A-184D-9E99-B49AC4B28355}"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1B89B1-5F21-473A-A469-B0A192AC4F2B}"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DFEC06C-E25F-46A2-9828-F17508FD79C1}">
      <dgm:prSet/>
      <dgm:spPr/>
      <dgm:t>
        <a:bodyPr/>
        <a:lstStyle/>
        <a:p>
          <a:r>
            <a:rPr lang="en-US" dirty="0"/>
            <a:t>The implication of uncertainty for supply chain processes is that they need to be flexible to respond to both anticipated and unanticipated changes. Flexibility is defined as the ‘ability to react or transform [supply chain processes] with minimum penalties in time, cost and performance’ (Upton, 1995)</a:t>
          </a:r>
        </a:p>
      </dgm:t>
    </dgm:pt>
    <dgm:pt modelId="{7CB0F135-700A-4D40-B1A0-6C24C42872C7}" type="parTrans" cxnId="{DB189F66-3016-461C-9C18-E3554CD75623}">
      <dgm:prSet/>
      <dgm:spPr/>
      <dgm:t>
        <a:bodyPr/>
        <a:lstStyle/>
        <a:p>
          <a:endParaRPr lang="en-US"/>
        </a:p>
      </dgm:t>
    </dgm:pt>
    <dgm:pt modelId="{AFED2494-369A-4C13-80F6-0A573076B34D}" type="sibTrans" cxnId="{DB189F66-3016-461C-9C18-E3554CD75623}">
      <dgm:prSet/>
      <dgm:spPr/>
      <dgm:t>
        <a:bodyPr/>
        <a:lstStyle/>
        <a:p>
          <a:endParaRPr lang="en-US"/>
        </a:p>
      </dgm:t>
    </dgm:pt>
    <dgm:pt modelId="{ED00AF24-CD01-4371-AEB1-3FC51BC285A3}">
      <dgm:prSet/>
      <dgm:spPr/>
      <dgm:t>
        <a:bodyPr/>
        <a:lstStyle/>
        <a:p>
          <a:r>
            <a:rPr lang="en-US" dirty="0"/>
            <a:t>Dynamic flexibility: allows firms to cope with certain shifts in demand and technology, but only within the set structure of their existing supply chain design.</a:t>
          </a:r>
        </a:p>
      </dgm:t>
    </dgm:pt>
    <dgm:pt modelId="{B9499B16-9874-4B3B-85E3-AF1881CAB617}" type="parTrans" cxnId="{5BBB6633-8C54-4494-AA14-BAD149973E2C}">
      <dgm:prSet/>
      <dgm:spPr/>
      <dgm:t>
        <a:bodyPr/>
        <a:lstStyle/>
        <a:p>
          <a:endParaRPr lang="en-US"/>
        </a:p>
      </dgm:t>
    </dgm:pt>
    <dgm:pt modelId="{334BD8BD-A2C9-4F9A-A1AE-51089445EC7C}" type="sibTrans" cxnId="{5BBB6633-8C54-4494-AA14-BAD149973E2C}">
      <dgm:prSet/>
      <dgm:spPr/>
      <dgm:t>
        <a:bodyPr/>
        <a:lstStyle/>
        <a:p>
          <a:endParaRPr lang="en-US"/>
        </a:p>
      </dgm:t>
    </dgm:pt>
    <dgm:pt modelId="{0B56A422-A525-4331-B3AE-F51F048D464F}">
      <dgm:prSet/>
      <dgm:spPr/>
      <dgm:t>
        <a:bodyPr/>
        <a:lstStyle/>
        <a:p>
          <a:r>
            <a:rPr lang="en-US"/>
            <a:t>Structural flexibility: builds flexible options into the design of the supply chain, such as dual sourcing, sharing assets, postponement, rapid manufacture, flexible labour arrangements and outsourcing.</a:t>
          </a:r>
        </a:p>
      </dgm:t>
    </dgm:pt>
    <dgm:pt modelId="{51965195-3E30-4273-BB47-5BF27DE6EA7A}" type="parTrans" cxnId="{B5B0735F-D996-4320-AC8D-A087FF7AA058}">
      <dgm:prSet/>
      <dgm:spPr/>
      <dgm:t>
        <a:bodyPr/>
        <a:lstStyle/>
        <a:p>
          <a:endParaRPr lang="en-US"/>
        </a:p>
      </dgm:t>
    </dgm:pt>
    <dgm:pt modelId="{F2184F93-6A7B-4037-836F-965E4E1FB53D}" type="sibTrans" cxnId="{B5B0735F-D996-4320-AC8D-A087FF7AA058}">
      <dgm:prSet/>
      <dgm:spPr/>
      <dgm:t>
        <a:bodyPr/>
        <a:lstStyle/>
        <a:p>
          <a:endParaRPr lang="en-US"/>
        </a:p>
      </dgm:t>
    </dgm:pt>
    <dgm:pt modelId="{FE3F1F52-87EC-964A-89B1-1F135447038E}" type="pres">
      <dgm:prSet presAssocID="{181B89B1-5F21-473A-A469-B0A192AC4F2B}" presName="vert0" presStyleCnt="0">
        <dgm:presLayoutVars>
          <dgm:dir/>
          <dgm:animOne val="branch"/>
          <dgm:animLvl val="lvl"/>
        </dgm:presLayoutVars>
      </dgm:prSet>
      <dgm:spPr/>
    </dgm:pt>
    <dgm:pt modelId="{5224EBEA-3C5B-AB4E-AC18-24F79ECFDABC}" type="pres">
      <dgm:prSet presAssocID="{7DFEC06C-E25F-46A2-9828-F17508FD79C1}" presName="thickLine" presStyleLbl="alignNode1" presStyleIdx="0" presStyleCnt="3"/>
      <dgm:spPr/>
    </dgm:pt>
    <dgm:pt modelId="{6E404491-55F2-3443-9EA4-0C236666C967}" type="pres">
      <dgm:prSet presAssocID="{7DFEC06C-E25F-46A2-9828-F17508FD79C1}" presName="horz1" presStyleCnt="0"/>
      <dgm:spPr/>
    </dgm:pt>
    <dgm:pt modelId="{3A6655CA-95CD-004E-B6D4-CC63F24B7CEE}" type="pres">
      <dgm:prSet presAssocID="{7DFEC06C-E25F-46A2-9828-F17508FD79C1}" presName="tx1" presStyleLbl="revTx" presStyleIdx="0" presStyleCnt="3"/>
      <dgm:spPr/>
    </dgm:pt>
    <dgm:pt modelId="{7B3BE5B4-7EE8-8345-A266-52831D16A03E}" type="pres">
      <dgm:prSet presAssocID="{7DFEC06C-E25F-46A2-9828-F17508FD79C1}" presName="vert1" presStyleCnt="0"/>
      <dgm:spPr/>
    </dgm:pt>
    <dgm:pt modelId="{B577816F-8E18-D44C-A3F8-D30E631A8499}" type="pres">
      <dgm:prSet presAssocID="{ED00AF24-CD01-4371-AEB1-3FC51BC285A3}" presName="thickLine" presStyleLbl="alignNode1" presStyleIdx="1" presStyleCnt="3"/>
      <dgm:spPr/>
    </dgm:pt>
    <dgm:pt modelId="{4B61A2E0-BAB1-384A-8A67-FC896C85710E}" type="pres">
      <dgm:prSet presAssocID="{ED00AF24-CD01-4371-AEB1-3FC51BC285A3}" presName="horz1" presStyleCnt="0"/>
      <dgm:spPr/>
    </dgm:pt>
    <dgm:pt modelId="{6B4E4044-B450-EB46-B4A7-0E66C145F968}" type="pres">
      <dgm:prSet presAssocID="{ED00AF24-CD01-4371-AEB1-3FC51BC285A3}" presName="tx1" presStyleLbl="revTx" presStyleIdx="1" presStyleCnt="3"/>
      <dgm:spPr/>
    </dgm:pt>
    <dgm:pt modelId="{8F1BA8E1-9483-874D-B2C1-8593D8DCC327}" type="pres">
      <dgm:prSet presAssocID="{ED00AF24-CD01-4371-AEB1-3FC51BC285A3}" presName="vert1" presStyleCnt="0"/>
      <dgm:spPr/>
    </dgm:pt>
    <dgm:pt modelId="{5E2335D8-775B-D24A-A165-AA0FC853B3AB}" type="pres">
      <dgm:prSet presAssocID="{0B56A422-A525-4331-B3AE-F51F048D464F}" presName="thickLine" presStyleLbl="alignNode1" presStyleIdx="2" presStyleCnt="3"/>
      <dgm:spPr/>
    </dgm:pt>
    <dgm:pt modelId="{0D123525-310C-284F-93B4-E66616E22FF6}" type="pres">
      <dgm:prSet presAssocID="{0B56A422-A525-4331-B3AE-F51F048D464F}" presName="horz1" presStyleCnt="0"/>
      <dgm:spPr/>
    </dgm:pt>
    <dgm:pt modelId="{0B2B8090-DB28-7640-8350-C0A2E0D1A955}" type="pres">
      <dgm:prSet presAssocID="{0B56A422-A525-4331-B3AE-F51F048D464F}" presName="tx1" presStyleLbl="revTx" presStyleIdx="2" presStyleCnt="3"/>
      <dgm:spPr/>
    </dgm:pt>
    <dgm:pt modelId="{D35F46BE-0B81-AC4A-B108-C1E36FB8CBAB}" type="pres">
      <dgm:prSet presAssocID="{0B56A422-A525-4331-B3AE-F51F048D464F}" presName="vert1" presStyleCnt="0"/>
      <dgm:spPr/>
    </dgm:pt>
  </dgm:ptLst>
  <dgm:cxnLst>
    <dgm:cxn modelId="{A93B3B1C-C640-AD41-AE6C-F1E06D312207}" type="presOf" srcId="{7DFEC06C-E25F-46A2-9828-F17508FD79C1}" destId="{3A6655CA-95CD-004E-B6D4-CC63F24B7CEE}" srcOrd="0" destOrd="0" presId="urn:microsoft.com/office/officeart/2008/layout/LinedList"/>
    <dgm:cxn modelId="{5BBB6633-8C54-4494-AA14-BAD149973E2C}" srcId="{181B89B1-5F21-473A-A469-B0A192AC4F2B}" destId="{ED00AF24-CD01-4371-AEB1-3FC51BC285A3}" srcOrd="1" destOrd="0" parTransId="{B9499B16-9874-4B3B-85E3-AF1881CAB617}" sibTransId="{334BD8BD-A2C9-4F9A-A1AE-51089445EC7C}"/>
    <dgm:cxn modelId="{B5B0735F-D996-4320-AC8D-A087FF7AA058}" srcId="{181B89B1-5F21-473A-A469-B0A192AC4F2B}" destId="{0B56A422-A525-4331-B3AE-F51F048D464F}" srcOrd="2" destOrd="0" parTransId="{51965195-3E30-4273-BB47-5BF27DE6EA7A}" sibTransId="{F2184F93-6A7B-4037-836F-965E4E1FB53D}"/>
    <dgm:cxn modelId="{DB189F66-3016-461C-9C18-E3554CD75623}" srcId="{181B89B1-5F21-473A-A469-B0A192AC4F2B}" destId="{7DFEC06C-E25F-46A2-9828-F17508FD79C1}" srcOrd="0" destOrd="0" parTransId="{7CB0F135-700A-4D40-B1A0-6C24C42872C7}" sibTransId="{AFED2494-369A-4C13-80F6-0A573076B34D}"/>
    <dgm:cxn modelId="{0A9D9371-876F-0C45-AF2D-8C8201FD905C}" type="presOf" srcId="{0B56A422-A525-4331-B3AE-F51F048D464F}" destId="{0B2B8090-DB28-7640-8350-C0A2E0D1A955}" srcOrd="0" destOrd="0" presId="urn:microsoft.com/office/officeart/2008/layout/LinedList"/>
    <dgm:cxn modelId="{7B52E97A-4EF5-D647-B177-E7D244ECC19A}" type="presOf" srcId="{181B89B1-5F21-473A-A469-B0A192AC4F2B}" destId="{FE3F1F52-87EC-964A-89B1-1F135447038E}" srcOrd="0" destOrd="0" presId="urn:microsoft.com/office/officeart/2008/layout/LinedList"/>
    <dgm:cxn modelId="{E286FFCA-0C53-4340-A77D-1AF76D87BB53}" type="presOf" srcId="{ED00AF24-CD01-4371-AEB1-3FC51BC285A3}" destId="{6B4E4044-B450-EB46-B4A7-0E66C145F968}" srcOrd="0" destOrd="0" presId="urn:microsoft.com/office/officeart/2008/layout/LinedList"/>
    <dgm:cxn modelId="{6F209610-E0DE-D947-A37A-4EDAD36BBA02}" type="presParOf" srcId="{FE3F1F52-87EC-964A-89B1-1F135447038E}" destId="{5224EBEA-3C5B-AB4E-AC18-24F79ECFDABC}" srcOrd="0" destOrd="0" presId="urn:microsoft.com/office/officeart/2008/layout/LinedList"/>
    <dgm:cxn modelId="{0041FEBF-786E-F748-8A25-AC1C2ECF456F}" type="presParOf" srcId="{FE3F1F52-87EC-964A-89B1-1F135447038E}" destId="{6E404491-55F2-3443-9EA4-0C236666C967}" srcOrd="1" destOrd="0" presId="urn:microsoft.com/office/officeart/2008/layout/LinedList"/>
    <dgm:cxn modelId="{4FCE813A-B865-0142-9F97-79250FA74CFA}" type="presParOf" srcId="{6E404491-55F2-3443-9EA4-0C236666C967}" destId="{3A6655CA-95CD-004E-B6D4-CC63F24B7CEE}" srcOrd="0" destOrd="0" presId="urn:microsoft.com/office/officeart/2008/layout/LinedList"/>
    <dgm:cxn modelId="{607C1385-71BB-6342-AF8B-9DFD3B562224}" type="presParOf" srcId="{6E404491-55F2-3443-9EA4-0C236666C967}" destId="{7B3BE5B4-7EE8-8345-A266-52831D16A03E}" srcOrd="1" destOrd="0" presId="urn:microsoft.com/office/officeart/2008/layout/LinedList"/>
    <dgm:cxn modelId="{6FEB6067-2243-0342-BF64-4D51ABE1BC7E}" type="presParOf" srcId="{FE3F1F52-87EC-964A-89B1-1F135447038E}" destId="{B577816F-8E18-D44C-A3F8-D30E631A8499}" srcOrd="2" destOrd="0" presId="urn:microsoft.com/office/officeart/2008/layout/LinedList"/>
    <dgm:cxn modelId="{CC3C3962-CF21-C84A-8BD7-6F8910AEA51B}" type="presParOf" srcId="{FE3F1F52-87EC-964A-89B1-1F135447038E}" destId="{4B61A2E0-BAB1-384A-8A67-FC896C85710E}" srcOrd="3" destOrd="0" presId="urn:microsoft.com/office/officeart/2008/layout/LinedList"/>
    <dgm:cxn modelId="{FBE4C165-B181-2E47-AC7C-2B32B1226690}" type="presParOf" srcId="{4B61A2E0-BAB1-384A-8A67-FC896C85710E}" destId="{6B4E4044-B450-EB46-B4A7-0E66C145F968}" srcOrd="0" destOrd="0" presId="urn:microsoft.com/office/officeart/2008/layout/LinedList"/>
    <dgm:cxn modelId="{E58BB8B9-F979-5E4F-B070-4345FD7E4491}" type="presParOf" srcId="{4B61A2E0-BAB1-384A-8A67-FC896C85710E}" destId="{8F1BA8E1-9483-874D-B2C1-8593D8DCC327}" srcOrd="1" destOrd="0" presId="urn:microsoft.com/office/officeart/2008/layout/LinedList"/>
    <dgm:cxn modelId="{1B2C1EBC-3C3C-A94C-B505-34477D957D05}" type="presParOf" srcId="{FE3F1F52-87EC-964A-89B1-1F135447038E}" destId="{5E2335D8-775B-D24A-A165-AA0FC853B3AB}" srcOrd="4" destOrd="0" presId="urn:microsoft.com/office/officeart/2008/layout/LinedList"/>
    <dgm:cxn modelId="{92A4663B-7247-8848-BC31-657428D0123E}" type="presParOf" srcId="{FE3F1F52-87EC-964A-89B1-1F135447038E}" destId="{0D123525-310C-284F-93B4-E66616E22FF6}" srcOrd="5" destOrd="0" presId="urn:microsoft.com/office/officeart/2008/layout/LinedList"/>
    <dgm:cxn modelId="{E2D67093-E94B-E84E-A22C-D01C7CBCCD2F}" type="presParOf" srcId="{0D123525-310C-284F-93B4-E66616E22FF6}" destId="{0B2B8090-DB28-7640-8350-C0A2E0D1A955}" srcOrd="0" destOrd="0" presId="urn:microsoft.com/office/officeart/2008/layout/LinedList"/>
    <dgm:cxn modelId="{FDD40564-2426-DD41-BAEB-B698147B8A9D}" type="presParOf" srcId="{0D123525-310C-284F-93B4-E66616E22FF6}" destId="{D35F46BE-0B81-AC4A-B108-C1E36FB8CBA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8F08E5-7697-F448-BCE0-94494E856DE3}"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lang="en-US"/>
        </a:p>
      </dgm:t>
    </dgm:pt>
    <dgm:pt modelId="{5629E48A-9343-4F49-BF5D-12D7BFD30EEE}">
      <dgm:prSet phldrT="[Text]"/>
      <dgm:spPr/>
      <dgm:t>
        <a:bodyPr/>
        <a:lstStyle/>
        <a:p>
          <a:r>
            <a:rPr lang="en-US" dirty="0"/>
            <a:t>Environment</a:t>
          </a:r>
        </a:p>
      </dgm:t>
    </dgm:pt>
    <dgm:pt modelId="{2C098823-56F1-8B4A-A466-40C0B360A428}" type="parTrans" cxnId="{8408E800-6C9E-A44A-8E56-13C2C720FA43}">
      <dgm:prSet/>
      <dgm:spPr/>
      <dgm:t>
        <a:bodyPr/>
        <a:lstStyle/>
        <a:p>
          <a:endParaRPr lang="en-US"/>
        </a:p>
      </dgm:t>
    </dgm:pt>
    <dgm:pt modelId="{4D3D235E-6A2D-484D-9B91-93BCD0323C03}" type="sibTrans" cxnId="{8408E800-6C9E-A44A-8E56-13C2C720FA43}">
      <dgm:prSet/>
      <dgm:spPr/>
      <dgm:t>
        <a:bodyPr/>
        <a:lstStyle/>
        <a:p>
          <a:endParaRPr lang="en-US"/>
        </a:p>
      </dgm:t>
    </dgm:pt>
    <dgm:pt modelId="{747C2A4B-7D93-5C44-8F04-18A02B97F952}">
      <dgm:prSet phldrT="[Text]"/>
      <dgm:spPr/>
      <dgm:t>
        <a:bodyPr/>
        <a:lstStyle/>
        <a:p>
          <a:r>
            <a:rPr lang="en-US" dirty="0"/>
            <a:t>Social</a:t>
          </a:r>
        </a:p>
      </dgm:t>
    </dgm:pt>
    <dgm:pt modelId="{234DCB23-BC68-9143-BAB3-8B6F18DA7648}" type="parTrans" cxnId="{4F7CAF36-13AB-924E-B12E-3477AAC621C8}">
      <dgm:prSet/>
      <dgm:spPr/>
      <dgm:t>
        <a:bodyPr/>
        <a:lstStyle/>
        <a:p>
          <a:endParaRPr lang="en-US"/>
        </a:p>
      </dgm:t>
    </dgm:pt>
    <dgm:pt modelId="{E384EF4A-F5BE-0948-86A9-7427933F5095}" type="sibTrans" cxnId="{4F7CAF36-13AB-924E-B12E-3477AAC621C8}">
      <dgm:prSet/>
      <dgm:spPr/>
      <dgm:t>
        <a:bodyPr/>
        <a:lstStyle/>
        <a:p>
          <a:endParaRPr lang="en-US"/>
        </a:p>
      </dgm:t>
    </dgm:pt>
    <dgm:pt modelId="{25EA976A-65B0-1D4B-8246-2E15876BA3F9}">
      <dgm:prSet phldrT="[Text]"/>
      <dgm:spPr/>
      <dgm:t>
        <a:bodyPr/>
        <a:lstStyle/>
        <a:p>
          <a:r>
            <a:rPr lang="en-US" dirty="0"/>
            <a:t>Economics</a:t>
          </a:r>
        </a:p>
      </dgm:t>
    </dgm:pt>
    <dgm:pt modelId="{5353E168-AAB1-3B40-A294-F36F066942BC}" type="parTrans" cxnId="{7BB6C8B5-77C7-0F42-885C-6678B0B70B97}">
      <dgm:prSet/>
      <dgm:spPr/>
      <dgm:t>
        <a:bodyPr/>
        <a:lstStyle/>
        <a:p>
          <a:endParaRPr lang="en-US"/>
        </a:p>
      </dgm:t>
    </dgm:pt>
    <dgm:pt modelId="{2F0DD4B7-F443-CB44-9E76-86B385CB52ED}" type="sibTrans" cxnId="{7BB6C8B5-77C7-0F42-885C-6678B0B70B97}">
      <dgm:prSet/>
      <dgm:spPr/>
      <dgm:t>
        <a:bodyPr/>
        <a:lstStyle/>
        <a:p>
          <a:endParaRPr lang="en-US"/>
        </a:p>
      </dgm:t>
    </dgm:pt>
    <dgm:pt modelId="{30526912-B4C4-CE43-A530-2145EBB00EC6}" type="pres">
      <dgm:prSet presAssocID="{588F08E5-7697-F448-BCE0-94494E856DE3}" presName="Name0" presStyleCnt="0">
        <dgm:presLayoutVars>
          <dgm:dir/>
          <dgm:resizeHandles val="exact"/>
        </dgm:presLayoutVars>
      </dgm:prSet>
      <dgm:spPr/>
    </dgm:pt>
    <dgm:pt modelId="{CEFB828A-C290-C044-BFA2-1A42528D7D7E}" type="pres">
      <dgm:prSet presAssocID="{5629E48A-9343-4F49-BF5D-12D7BFD30EEE}" presName="node" presStyleLbl="node1" presStyleIdx="0" presStyleCnt="3">
        <dgm:presLayoutVars>
          <dgm:bulletEnabled val="1"/>
        </dgm:presLayoutVars>
      </dgm:prSet>
      <dgm:spPr/>
    </dgm:pt>
    <dgm:pt modelId="{34A6AD33-F5EB-BE4E-BE1A-24616C2D26AA}" type="pres">
      <dgm:prSet presAssocID="{4D3D235E-6A2D-484D-9B91-93BCD0323C03}" presName="sibTrans" presStyleLbl="sibTrans2D1" presStyleIdx="0" presStyleCnt="3"/>
      <dgm:spPr/>
    </dgm:pt>
    <dgm:pt modelId="{0D516429-503C-9640-8C2B-C7AC726ADBC6}" type="pres">
      <dgm:prSet presAssocID="{4D3D235E-6A2D-484D-9B91-93BCD0323C03}" presName="connectorText" presStyleLbl="sibTrans2D1" presStyleIdx="0" presStyleCnt="3"/>
      <dgm:spPr/>
    </dgm:pt>
    <dgm:pt modelId="{1477ECA6-0F87-E641-BB4A-4FF0F104BAEF}" type="pres">
      <dgm:prSet presAssocID="{747C2A4B-7D93-5C44-8F04-18A02B97F952}" presName="node" presStyleLbl="node1" presStyleIdx="1" presStyleCnt="3">
        <dgm:presLayoutVars>
          <dgm:bulletEnabled val="1"/>
        </dgm:presLayoutVars>
      </dgm:prSet>
      <dgm:spPr/>
    </dgm:pt>
    <dgm:pt modelId="{87FD8EBC-C378-0647-8153-36A54E1555E2}" type="pres">
      <dgm:prSet presAssocID="{E384EF4A-F5BE-0948-86A9-7427933F5095}" presName="sibTrans" presStyleLbl="sibTrans2D1" presStyleIdx="1" presStyleCnt="3"/>
      <dgm:spPr/>
    </dgm:pt>
    <dgm:pt modelId="{BF87426D-0915-CE45-ABDB-E695E01AE284}" type="pres">
      <dgm:prSet presAssocID="{E384EF4A-F5BE-0948-86A9-7427933F5095}" presName="connectorText" presStyleLbl="sibTrans2D1" presStyleIdx="1" presStyleCnt="3"/>
      <dgm:spPr/>
    </dgm:pt>
    <dgm:pt modelId="{0A29F75C-EF41-964A-B10F-ADC453DF2B71}" type="pres">
      <dgm:prSet presAssocID="{25EA976A-65B0-1D4B-8246-2E15876BA3F9}" presName="node" presStyleLbl="node1" presStyleIdx="2" presStyleCnt="3">
        <dgm:presLayoutVars>
          <dgm:bulletEnabled val="1"/>
        </dgm:presLayoutVars>
      </dgm:prSet>
      <dgm:spPr/>
    </dgm:pt>
    <dgm:pt modelId="{A6741BE1-1441-F348-851C-4DE9255276E5}" type="pres">
      <dgm:prSet presAssocID="{2F0DD4B7-F443-CB44-9E76-86B385CB52ED}" presName="sibTrans" presStyleLbl="sibTrans2D1" presStyleIdx="2" presStyleCnt="3"/>
      <dgm:spPr/>
    </dgm:pt>
    <dgm:pt modelId="{B65EA59C-A135-A249-B58F-5EF3F55702C4}" type="pres">
      <dgm:prSet presAssocID="{2F0DD4B7-F443-CB44-9E76-86B385CB52ED}" presName="connectorText" presStyleLbl="sibTrans2D1" presStyleIdx="2" presStyleCnt="3"/>
      <dgm:spPr/>
    </dgm:pt>
  </dgm:ptLst>
  <dgm:cxnLst>
    <dgm:cxn modelId="{8408E800-6C9E-A44A-8E56-13C2C720FA43}" srcId="{588F08E5-7697-F448-BCE0-94494E856DE3}" destId="{5629E48A-9343-4F49-BF5D-12D7BFD30EEE}" srcOrd="0" destOrd="0" parTransId="{2C098823-56F1-8B4A-A466-40C0B360A428}" sibTransId="{4D3D235E-6A2D-484D-9B91-93BCD0323C03}"/>
    <dgm:cxn modelId="{6D446D09-2F1A-7948-A70B-2F6AA1AF412A}" type="presOf" srcId="{747C2A4B-7D93-5C44-8F04-18A02B97F952}" destId="{1477ECA6-0F87-E641-BB4A-4FF0F104BAEF}" srcOrd="0" destOrd="0" presId="urn:microsoft.com/office/officeart/2005/8/layout/cycle7"/>
    <dgm:cxn modelId="{9220550B-BFD9-F249-A1BD-B9D170A9677F}" type="presOf" srcId="{588F08E5-7697-F448-BCE0-94494E856DE3}" destId="{30526912-B4C4-CE43-A530-2145EBB00EC6}" srcOrd="0" destOrd="0" presId="urn:microsoft.com/office/officeart/2005/8/layout/cycle7"/>
    <dgm:cxn modelId="{51DB862F-BB97-A14D-9FF3-1A0B0A5D8ABD}" type="presOf" srcId="{E384EF4A-F5BE-0948-86A9-7427933F5095}" destId="{87FD8EBC-C378-0647-8153-36A54E1555E2}" srcOrd="0" destOrd="0" presId="urn:microsoft.com/office/officeart/2005/8/layout/cycle7"/>
    <dgm:cxn modelId="{8DFC7A36-3AA2-D24A-8E3C-DE772143769D}" type="presOf" srcId="{E384EF4A-F5BE-0948-86A9-7427933F5095}" destId="{BF87426D-0915-CE45-ABDB-E695E01AE284}" srcOrd="1" destOrd="0" presId="urn:microsoft.com/office/officeart/2005/8/layout/cycle7"/>
    <dgm:cxn modelId="{4F7CAF36-13AB-924E-B12E-3477AAC621C8}" srcId="{588F08E5-7697-F448-BCE0-94494E856DE3}" destId="{747C2A4B-7D93-5C44-8F04-18A02B97F952}" srcOrd="1" destOrd="0" parTransId="{234DCB23-BC68-9143-BAB3-8B6F18DA7648}" sibTransId="{E384EF4A-F5BE-0948-86A9-7427933F5095}"/>
    <dgm:cxn modelId="{14D7474B-CC93-9648-A1CD-D209C36025A4}" type="presOf" srcId="{5629E48A-9343-4F49-BF5D-12D7BFD30EEE}" destId="{CEFB828A-C290-C044-BFA2-1A42528D7D7E}" srcOrd="0" destOrd="0" presId="urn:microsoft.com/office/officeart/2005/8/layout/cycle7"/>
    <dgm:cxn modelId="{004B8E6F-AE72-C444-8EA0-45A7E4969344}" type="presOf" srcId="{2F0DD4B7-F443-CB44-9E76-86B385CB52ED}" destId="{A6741BE1-1441-F348-851C-4DE9255276E5}" srcOrd="0" destOrd="0" presId="urn:microsoft.com/office/officeart/2005/8/layout/cycle7"/>
    <dgm:cxn modelId="{892D54AC-F5A0-754D-A381-28389B22EA4D}" type="presOf" srcId="{4D3D235E-6A2D-484D-9B91-93BCD0323C03}" destId="{0D516429-503C-9640-8C2B-C7AC726ADBC6}" srcOrd="1" destOrd="0" presId="urn:microsoft.com/office/officeart/2005/8/layout/cycle7"/>
    <dgm:cxn modelId="{7BB6C8B5-77C7-0F42-885C-6678B0B70B97}" srcId="{588F08E5-7697-F448-BCE0-94494E856DE3}" destId="{25EA976A-65B0-1D4B-8246-2E15876BA3F9}" srcOrd="2" destOrd="0" parTransId="{5353E168-AAB1-3B40-A294-F36F066942BC}" sibTransId="{2F0DD4B7-F443-CB44-9E76-86B385CB52ED}"/>
    <dgm:cxn modelId="{BD1C18C4-270F-0F4E-B289-D2B1EF97DA0F}" type="presOf" srcId="{25EA976A-65B0-1D4B-8246-2E15876BA3F9}" destId="{0A29F75C-EF41-964A-B10F-ADC453DF2B71}" srcOrd="0" destOrd="0" presId="urn:microsoft.com/office/officeart/2005/8/layout/cycle7"/>
    <dgm:cxn modelId="{FC7A64DF-0D9E-4F44-AD75-B928070107F7}" type="presOf" srcId="{2F0DD4B7-F443-CB44-9E76-86B385CB52ED}" destId="{B65EA59C-A135-A249-B58F-5EF3F55702C4}" srcOrd="1" destOrd="0" presId="urn:microsoft.com/office/officeart/2005/8/layout/cycle7"/>
    <dgm:cxn modelId="{135FBBF1-69F3-B248-9502-83E4FF02CD05}" type="presOf" srcId="{4D3D235E-6A2D-484D-9B91-93BCD0323C03}" destId="{34A6AD33-F5EB-BE4E-BE1A-24616C2D26AA}" srcOrd="0" destOrd="0" presId="urn:microsoft.com/office/officeart/2005/8/layout/cycle7"/>
    <dgm:cxn modelId="{DE381DD1-77F0-B94B-8355-C6B5C967231A}" type="presParOf" srcId="{30526912-B4C4-CE43-A530-2145EBB00EC6}" destId="{CEFB828A-C290-C044-BFA2-1A42528D7D7E}" srcOrd="0" destOrd="0" presId="urn:microsoft.com/office/officeart/2005/8/layout/cycle7"/>
    <dgm:cxn modelId="{C35D84F3-4925-734C-82DA-479F01E914E1}" type="presParOf" srcId="{30526912-B4C4-CE43-A530-2145EBB00EC6}" destId="{34A6AD33-F5EB-BE4E-BE1A-24616C2D26AA}" srcOrd="1" destOrd="0" presId="urn:microsoft.com/office/officeart/2005/8/layout/cycle7"/>
    <dgm:cxn modelId="{188030F6-6F16-D940-8BBA-20BE49251DA0}" type="presParOf" srcId="{34A6AD33-F5EB-BE4E-BE1A-24616C2D26AA}" destId="{0D516429-503C-9640-8C2B-C7AC726ADBC6}" srcOrd="0" destOrd="0" presId="urn:microsoft.com/office/officeart/2005/8/layout/cycle7"/>
    <dgm:cxn modelId="{97478ABF-3AC3-2245-92EE-1008C278D004}" type="presParOf" srcId="{30526912-B4C4-CE43-A530-2145EBB00EC6}" destId="{1477ECA6-0F87-E641-BB4A-4FF0F104BAEF}" srcOrd="2" destOrd="0" presId="urn:microsoft.com/office/officeart/2005/8/layout/cycle7"/>
    <dgm:cxn modelId="{EC7967BF-92F5-B247-B05E-96DA06F90DE1}" type="presParOf" srcId="{30526912-B4C4-CE43-A530-2145EBB00EC6}" destId="{87FD8EBC-C378-0647-8153-36A54E1555E2}" srcOrd="3" destOrd="0" presId="urn:microsoft.com/office/officeart/2005/8/layout/cycle7"/>
    <dgm:cxn modelId="{85E0044C-DDB4-7845-A6FC-8495990900DC}" type="presParOf" srcId="{87FD8EBC-C378-0647-8153-36A54E1555E2}" destId="{BF87426D-0915-CE45-ABDB-E695E01AE284}" srcOrd="0" destOrd="0" presId="urn:microsoft.com/office/officeart/2005/8/layout/cycle7"/>
    <dgm:cxn modelId="{C81FF1C4-E2A6-C345-920B-A8A5E57FE4F5}" type="presParOf" srcId="{30526912-B4C4-CE43-A530-2145EBB00EC6}" destId="{0A29F75C-EF41-964A-B10F-ADC453DF2B71}" srcOrd="4" destOrd="0" presId="urn:microsoft.com/office/officeart/2005/8/layout/cycle7"/>
    <dgm:cxn modelId="{7565DBDC-1198-994E-A159-58B8F0915129}" type="presParOf" srcId="{30526912-B4C4-CE43-A530-2145EBB00EC6}" destId="{A6741BE1-1441-F348-851C-4DE9255276E5}" srcOrd="5" destOrd="0" presId="urn:microsoft.com/office/officeart/2005/8/layout/cycle7"/>
    <dgm:cxn modelId="{FE8DDA4E-ECF6-CA48-A5E8-B8FEC813FF1A}" type="presParOf" srcId="{A6741BE1-1441-F348-851C-4DE9255276E5}" destId="{B65EA59C-A135-A249-B58F-5EF3F55702C4}"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A8CF0-C8D4-394C-8938-FA4B81F417E6}">
      <dsp:nvSpPr>
        <dsp:cNvPr id="0" name=""/>
        <dsp:cNvSpPr/>
      </dsp:nvSpPr>
      <dsp:spPr>
        <a:xfrm>
          <a:off x="1362026" y="358969"/>
          <a:ext cx="1811605" cy="11775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Expanded range of product</a:t>
          </a:r>
        </a:p>
      </dsp:txBody>
      <dsp:txXfrm>
        <a:off x="1419509" y="416452"/>
        <a:ext cx="1696639" cy="1062577"/>
      </dsp:txXfrm>
    </dsp:sp>
    <dsp:sp modelId="{ED557C43-7E80-1546-A06E-071BB6F2B02D}">
      <dsp:nvSpPr>
        <dsp:cNvPr id="0" name=""/>
        <dsp:cNvSpPr/>
      </dsp:nvSpPr>
      <dsp:spPr>
        <a:xfrm>
          <a:off x="696255" y="947741"/>
          <a:ext cx="3143147" cy="3143147"/>
        </a:xfrm>
        <a:custGeom>
          <a:avLst/>
          <a:gdLst/>
          <a:ahLst/>
          <a:cxnLst/>
          <a:rect l="0" t="0" r="0" b="0"/>
          <a:pathLst>
            <a:path>
              <a:moveTo>
                <a:pt x="2720954" y="499768"/>
              </a:moveTo>
              <a:arcTo wR="1571573" hR="1571573" stAng="19020017" swAng="2303789"/>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EB57DCC-CC2E-4240-B21D-2A62D540F7C6}">
      <dsp:nvSpPr>
        <dsp:cNvPr id="0" name=""/>
        <dsp:cNvSpPr/>
      </dsp:nvSpPr>
      <dsp:spPr>
        <a:xfrm>
          <a:off x="2723048" y="2716329"/>
          <a:ext cx="1811605" cy="11775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Larger sales and better quality</a:t>
          </a:r>
        </a:p>
      </dsp:txBody>
      <dsp:txXfrm>
        <a:off x="2780531" y="2773812"/>
        <a:ext cx="1696639" cy="1062577"/>
      </dsp:txXfrm>
    </dsp:sp>
    <dsp:sp modelId="{D934B194-E0D6-AB4E-B2B2-5AEF801DC2B1}">
      <dsp:nvSpPr>
        <dsp:cNvPr id="0" name=""/>
        <dsp:cNvSpPr/>
      </dsp:nvSpPr>
      <dsp:spPr>
        <a:xfrm>
          <a:off x="696255" y="947741"/>
          <a:ext cx="3143147" cy="3143147"/>
        </a:xfrm>
        <a:custGeom>
          <a:avLst/>
          <a:gdLst/>
          <a:ahLst/>
          <a:cxnLst/>
          <a:rect l="0" t="0" r="0" b="0"/>
          <a:pathLst>
            <a:path>
              <a:moveTo>
                <a:pt x="2054281" y="3067179"/>
              </a:moveTo>
              <a:arcTo wR="1571573" hR="1571573" stAng="4326747" swAng="214650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8D5D5B7-40DC-7C47-B176-B2AD7ECC493C}">
      <dsp:nvSpPr>
        <dsp:cNvPr id="0" name=""/>
        <dsp:cNvSpPr/>
      </dsp:nvSpPr>
      <dsp:spPr>
        <a:xfrm>
          <a:off x="1003" y="2716329"/>
          <a:ext cx="1811605" cy="11775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More suppliers</a:t>
          </a:r>
        </a:p>
      </dsp:txBody>
      <dsp:txXfrm>
        <a:off x="58486" y="2773812"/>
        <a:ext cx="1696639" cy="1062577"/>
      </dsp:txXfrm>
    </dsp:sp>
    <dsp:sp modelId="{FB70694D-7B58-B645-A240-45267E036E64}">
      <dsp:nvSpPr>
        <dsp:cNvPr id="0" name=""/>
        <dsp:cNvSpPr/>
      </dsp:nvSpPr>
      <dsp:spPr>
        <a:xfrm>
          <a:off x="696255" y="947741"/>
          <a:ext cx="3143147" cy="3143147"/>
        </a:xfrm>
        <a:custGeom>
          <a:avLst/>
          <a:gdLst/>
          <a:ahLst/>
          <a:cxnLst/>
          <a:rect l="0" t="0" r="0" b="0"/>
          <a:pathLst>
            <a:path>
              <a:moveTo>
                <a:pt x="5069" y="1445446"/>
              </a:moveTo>
              <a:arcTo wR="1571573" hR="1571573" stAng="11076194" swAng="2303789"/>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BECF8-F105-4940-A930-90754C4F7896}">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4ABF0-38AD-864B-9B0C-7CAFD081A228}">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They use electronic point of sale (EPOS) system to track the sales of each product.</a:t>
          </a:r>
        </a:p>
      </dsp:txBody>
      <dsp:txXfrm>
        <a:off x="0" y="2124"/>
        <a:ext cx="10515600" cy="1449029"/>
      </dsp:txXfrm>
    </dsp:sp>
    <dsp:sp modelId="{78DFE472-12DC-0F49-83DA-5A5ACC4B64E0}">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A79E6-2C1F-AF49-9583-B2C1F0C660EB}">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Tesco information exchange (TIE) are used to update cumulative sales by store.</a:t>
          </a:r>
        </a:p>
      </dsp:txBody>
      <dsp:txXfrm>
        <a:off x="0" y="1451154"/>
        <a:ext cx="10515600" cy="1449029"/>
      </dsp:txXfrm>
    </dsp:sp>
    <dsp:sp modelId="{03B8678D-B955-364A-A681-33FC8DBE04B9}">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00691-EA5B-2E4C-926C-EA0A1138AFE1}">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During 1990's, Tesco ordered only what is required to meet next day's need, thereby reducing the stock in their depots.</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A809C-40E7-EF4E-8B0C-BD836D80DA6C}">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CDB43-BFB3-714A-8C92-7081D7C81B4B}">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Understanding customers’ need.</a:t>
          </a:r>
        </a:p>
      </dsp:txBody>
      <dsp:txXfrm>
        <a:off x="0" y="2124"/>
        <a:ext cx="10515600" cy="1449029"/>
      </dsp:txXfrm>
    </dsp:sp>
    <dsp:sp modelId="{92EAF7B1-343E-6B48-BE0B-81A066868C1F}">
      <dsp:nvSpPr>
        <dsp:cNvPr id="0" name=""/>
        <dsp:cNvSpPr/>
      </dsp:nvSpPr>
      <dsp:spPr>
        <a:xfrm>
          <a:off x="0" y="1451154"/>
          <a:ext cx="1051560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523AF-62E6-3E4F-B3A8-798BE85E8469}">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The products need to worth the value for money</a:t>
          </a:r>
        </a:p>
      </dsp:txBody>
      <dsp:txXfrm>
        <a:off x="0" y="1451154"/>
        <a:ext cx="10515600" cy="1449029"/>
      </dsp:txXfrm>
    </dsp:sp>
    <dsp:sp modelId="{9D8AA116-DB98-E24E-A9EE-F33AA5D780CD}">
      <dsp:nvSpPr>
        <dsp:cNvPr id="0" name=""/>
        <dsp:cNvSpPr/>
      </dsp:nvSpPr>
      <dsp:spPr>
        <a:xfrm>
          <a:off x="0" y="2900183"/>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6DA807-187D-7A49-AB5C-7A47CA772BBC}">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Ensuring the products needed by customers are available on the shelf of stores and online, at all times, day and night.</a:t>
          </a:r>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ADAB3-8AB1-0544-9848-7A0B67A7B4C4}">
      <dsp:nvSpPr>
        <dsp:cNvPr id="0" name=""/>
        <dsp:cNvSpPr/>
      </dsp:nvSpPr>
      <dsp:spPr>
        <a:xfrm>
          <a:off x="10772" y="636312"/>
          <a:ext cx="3039590" cy="91187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195" tIns="240195" rIns="240195" bIns="240195" numCol="1" spcCol="1270" anchor="ctr" anchorCtr="0">
          <a:noAutofit/>
        </a:bodyPr>
        <a:lstStyle/>
        <a:p>
          <a:pPr marL="0" lvl="0" indent="0" algn="ctr" defTabSz="1333500">
            <a:lnSpc>
              <a:spcPct val="90000"/>
            </a:lnSpc>
            <a:spcBef>
              <a:spcPct val="0"/>
            </a:spcBef>
            <a:spcAft>
              <a:spcPct val="35000"/>
            </a:spcAft>
            <a:buNone/>
          </a:pPr>
          <a:r>
            <a:rPr lang="en-US" sz="3000" kern="1200" dirty="0"/>
            <a:t>Deliver JIT</a:t>
          </a:r>
        </a:p>
      </dsp:txBody>
      <dsp:txXfrm>
        <a:off x="10772" y="636312"/>
        <a:ext cx="3039590" cy="911877"/>
      </dsp:txXfrm>
    </dsp:sp>
    <dsp:sp modelId="{AEB8321A-1B2A-5340-8036-0923073DB7EE}">
      <dsp:nvSpPr>
        <dsp:cNvPr id="0" name=""/>
        <dsp:cNvSpPr/>
      </dsp:nvSpPr>
      <dsp:spPr>
        <a:xfrm>
          <a:off x="10772" y="1548189"/>
          <a:ext cx="3039590" cy="220969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0244" tIns="300244" rIns="300244" bIns="300244" numCol="1" spcCol="1270" anchor="t" anchorCtr="0">
          <a:noAutofit/>
        </a:bodyPr>
        <a:lstStyle/>
        <a:p>
          <a:pPr marL="0" lvl="0" indent="0" algn="l" defTabSz="1022350">
            <a:lnSpc>
              <a:spcPct val="90000"/>
            </a:lnSpc>
            <a:spcBef>
              <a:spcPct val="0"/>
            </a:spcBef>
            <a:spcAft>
              <a:spcPct val="35000"/>
            </a:spcAft>
            <a:buNone/>
          </a:pPr>
          <a:r>
            <a:rPr lang="en-US" sz="2300" kern="1200" dirty="0"/>
            <a:t>products are delivered out of stock. - commodity</a:t>
          </a:r>
        </a:p>
      </dsp:txBody>
      <dsp:txXfrm>
        <a:off x="10772" y="1548189"/>
        <a:ext cx="3039590" cy="2209698"/>
      </dsp:txXfrm>
    </dsp:sp>
    <dsp:sp modelId="{96F17AA7-B476-C343-9D99-B02BA4D2251C}">
      <dsp:nvSpPr>
        <dsp:cNvPr id="0" name=""/>
        <dsp:cNvSpPr/>
      </dsp:nvSpPr>
      <dsp:spPr>
        <a:xfrm>
          <a:off x="3158258" y="636312"/>
          <a:ext cx="3039590" cy="91187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195" tIns="240195" rIns="240195" bIns="240195" numCol="1" spcCol="1270" anchor="ctr" anchorCtr="0">
          <a:noAutofit/>
        </a:bodyPr>
        <a:lstStyle/>
        <a:p>
          <a:pPr marL="0" lvl="0" indent="0" algn="ctr" defTabSz="1333500">
            <a:lnSpc>
              <a:spcPct val="90000"/>
            </a:lnSpc>
            <a:spcBef>
              <a:spcPct val="0"/>
            </a:spcBef>
            <a:spcAft>
              <a:spcPct val="35000"/>
            </a:spcAft>
            <a:buNone/>
          </a:pPr>
          <a:r>
            <a:rPr lang="en-US" sz="3000" kern="1200" dirty="0"/>
            <a:t>Finish JIT</a:t>
          </a:r>
        </a:p>
      </dsp:txBody>
      <dsp:txXfrm>
        <a:off x="3158258" y="636312"/>
        <a:ext cx="3039590" cy="911877"/>
      </dsp:txXfrm>
    </dsp:sp>
    <dsp:sp modelId="{474BE7A6-FC1D-AA40-B786-3BB7C5584224}">
      <dsp:nvSpPr>
        <dsp:cNvPr id="0" name=""/>
        <dsp:cNvSpPr/>
      </dsp:nvSpPr>
      <dsp:spPr>
        <a:xfrm>
          <a:off x="3158258" y="1548189"/>
          <a:ext cx="3039590" cy="220969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0244" tIns="300244" rIns="300244" bIns="300244" numCol="1" spcCol="1270" anchor="t" anchorCtr="0">
          <a:noAutofit/>
        </a:bodyPr>
        <a:lstStyle/>
        <a:p>
          <a:pPr marL="0" lvl="0" indent="0" algn="l" defTabSz="1022350">
            <a:lnSpc>
              <a:spcPct val="90000"/>
            </a:lnSpc>
            <a:spcBef>
              <a:spcPct val="0"/>
            </a:spcBef>
            <a:spcAft>
              <a:spcPct val="35000"/>
            </a:spcAft>
            <a:buNone/>
          </a:pPr>
          <a:r>
            <a:rPr lang="en-US" sz="2300" kern="1200" dirty="0"/>
            <a:t>build semi-finished products with the minimum of added value. – mid-range product</a:t>
          </a:r>
        </a:p>
      </dsp:txBody>
      <dsp:txXfrm>
        <a:off x="3158258" y="1548189"/>
        <a:ext cx="3039590" cy="2209698"/>
      </dsp:txXfrm>
    </dsp:sp>
    <dsp:sp modelId="{878F3963-9484-E044-8C07-00C0ADE17A01}">
      <dsp:nvSpPr>
        <dsp:cNvPr id="0" name=""/>
        <dsp:cNvSpPr/>
      </dsp:nvSpPr>
      <dsp:spPr>
        <a:xfrm>
          <a:off x="6305743" y="636312"/>
          <a:ext cx="3039590" cy="91187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195" tIns="240195" rIns="240195" bIns="240195" numCol="1" spcCol="1270" anchor="ctr" anchorCtr="0">
          <a:noAutofit/>
        </a:bodyPr>
        <a:lstStyle/>
        <a:p>
          <a:pPr marL="0" lvl="0" indent="0" algn="ctr" defTabSz="1333500">
            <a:lnSpc>
              <a:spcPct val="90000"/>
            </a:lnSpc>
            <a:spcBef>
              <a:spcPct val="0"/>
            </a:spcBef>
            <a:spcAft>
              <a:spcPct val="35000"/>
            </a:spcAft>
            <a:buNone/>
          </a:pPr>
          <a:r>
            <a:rPr lang="en-US" sz="3000" kern="1200" dirty="0"/>
            <a:t>Build JIT</a:t>
          </a:r>
        </a:p>
      </dsp:txBody>
      <dsp:txXfrm>
        <a:off x="6305743" y="636312"/>
        <a:ext cx="3039590" cy="911877"/>
      </dsp:txXfrm>
    </dsp:sp>
    <dsp:sp modelId="{6FB06F0F-621A-184D-9E99-B49AC4B28355}">
      <dsp:nvSpPr>
        <dsp:cNvPr id="0" name=""/>
        <dsp:cNvSpPr/>
      </dsp:nvSpPr>
      <dsp:spPr>
        <a:xfrm>
          <a:off x="6305743" y="1548189"/>
          <a:ext cx="3039590" cy="220969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0244" tIns="300244" rIns="300244" bIns="300244" numCol="1" spcCol="1270" anchor="t" anchorCtr="0">
          <a:noAutofit/>
        </a:bodyPr>
        <a:lstStyle/>
        <a:p>
          <a:pPr marL="0" lvl="0" indent="0" algn="l" defTabSz="1022350">
            <a:lnSpc>
              <a:spcPct val="90000"/>
            </a:lnSpc>
            <a:spcBef>
              <a:spcPct val="0"/>
            </a:spcBef>
            <a:spcAft>
              <a:spcPct val="35000"/>
            </a:spcAft>
            <a:buNone/>
          </a:pPr>
          <a:r>
            <a:rPr lang="en-US" sz="2300" kern="1200" dirty="0"/>
            <a:t>build large products within a defined lead time. – larger products</a:t>
          </a:r>
        </a:p>
      </dsp:txBody>
      <dsp:txXfrm>
        <a:off x="6305743" y="1548189"/>
        <a:ext cx="3039590" cy="22096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EBEA-3C5B-AB4E-AC18-24F79ECFDABC}">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6655CA-95CD-004E-B6D4-CC63F24B7CEE}">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implication of uncertainty for supply chain processes is that they need to be flexible to respond to both anticipated and unanticipated changes. Flexibility is defined as the ‘ability to react or transform [supply chain processes] with minimum penalties in time, cost and performance’ (Upton, 1995)</a:t>
          </a:r>
        </a:p>
      </dsp:txBody>
      <dsp:txXfrm>
        <a:off x="0" y="2124"/>
        <a:ext cx="10515600" cy="1449029"/>
      </dsp:txXfrm>
    </dsp:sp>
    <dsp:sp modelId="{B577816F-8E18-D44C-A3F8-D30E631A8499}">
      <dsp:nvSpPr>
        <dsp:cNvPr id="0" name=""/>
        <dsp:cNvSpPr/>
      </dsp:nvSpPr>
      <dsp:spPr>
        <a:xfrm>
          <a:off x="0" y="145115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E4044-B450-EB46-B4A7-0E66C145F968}">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Dynamic flexibility: allows firms to cope with certain shifts in demand and technology, but only within the set structure of their existing supply chain design.</a:t>
          </a:r>
        </a:p>
      </dsp:txBody>
      <dsp:txXfrm>
        <a:off x="0" y="1451154"/>
        <a:ext cx="10515600" cy="1449029"/>
      </dsp:txXfrm>
    </dsp:sp>
    <dsp:sp modelId="{5E2335D8-775B-D24A-A165-AA0FC853B3AB}">
      <dsp:nvSpPr>
        <dsp:cNvPr id="0" name=""/>
        <dsp:cNvSpPr/>
      </dsp:nvSpPr>
      <dsp:spPr>
        <a:xfrm>
          <a:off x="0" y="29001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2B8090-DB28-7640-8350-C0A2E0D1A955}">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Structural flexibility: builds flexible options into the design of the supply chain, such as dual sourcing, sharing assets, postponement, rapid manufacture, flexible labour arrangements and outsourcing.</a:t>
          </a:r>
        </a:p>
      </dsp:txBody>
      <dsp:txXfrm>
        <a:off x="0" y="2900183"/>
        <a:ext cx="105156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B828A-C290-C044-BFA2-1A42528D7D7E}">
      <dsp:nvSpPr>
        <dsp:cNvPr id="0" name=""/>
        <dsp:cNvSpPr/>
      </dsp:nvSpPr>
      <dsp:spPr>
        <a:xfrm>
          <a:off x="4130761" y="1008"/>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Environment</a:t>
          </a:r>
        </a:p>
      </dsp:txBody>
      <dsp:txXfrm>
        <a:off x="4163771" y="34018"/>
        <a:ext cx="2188056" cy="1061018"/>
      </dsp:txXfrm>
    </dsp:sp>
    <dsp:sp modelId="{34A6AD33-F5EB-BE4E-BE1A-24616C2D26AA}">
      <dsp:nvSpPr>
        <dsp:cNvPr id="0" name=""/>
        <dsp:cNvSpPr/>
      </dsp:nvSpPr>
      <dsp:spPr>
        <a:xfrm rot="3600000">
          <a:off x="5601314" y="1978437"/>
          <a:ext cx="1173356"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719653" y="2057330"/>
        <a:ext cx="936678" cy="236677"/>
      </dsp:txXfrm>
    </dsp:sp>
    <dsp:sp modelId="{1477ECA6-0F87-E641-BB4A-4FF0F104BAEF}">
      <dsp:nvSpPr>
        <dsp:cNvPr id="0" name=""/>
        <dsp:cNvSpPr/>
      </dsp:nvSpPr>
      <dsp:spPr>
        <a:xfrm>
          <a:off x="5991147" y="3223291"/>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Social</a:t>
          </a:r>
        </a:p>
      </dsp:txBody>
      <dsp:txXfrm>
        <a:off x="6024157" y="3256301"/>
        <a:ext cx="2188056" cy="1061018"/>
      </dsp:txXfrm>
    </dsp:sp>
    <dsp:sp modelId="{87FD8EBC-C378-0647-8153-36A54E1555E2}">
      <dsp:nvSpPr>
        <dsp:cNvPr id="0" name=""/>
        <dsp:cNvSpPr/>
      </dsp:nvSpPr>
      <dsp:spPr>
        <a:xfrm rot="10800000">
          <a:off x="4671121" y="3589579"/>
          <a:ext cx="1173356"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89460" y="3668472"/>
        <a:ext cx="936678" cy="236677"/>
      </dsp:txXfrm>
    </dsp:sp>
    <dsp:sp modelId="{0A29F75C-EF41-964A-B10F-ADC453DF2B71}">
      <dsp:nvSpPr>
        <dsp:cNvPr id="0" name=""/>
        <dsp:cNvSpPr/>
      </dsp:nvSpPr>
      <dsp:spPr>
        <a:xfrm>
          <a:off x="2270375" y="3223291"/>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Economics</a:t>
          </a:r>
        </a:p>
      </dsp:txBody>
      <dsp:txXfrm>
        <a:off x="2303385" y="3256301"/>
        <a:ext cx="2188056" cy="1061018"/>
      </dsp:txXfrm>
    </dsp:sp>
    <dsp:sp modelId="{A6741BE1-1441-F348-851C-4DE9255276E5}">
      <dsp:nvSpPr>
        <dsp:cNvPr id="0" name=""/>
        <dsp:cNvSpPr/>
      </dsp:nvSpPr>
      <dsp:spPr>
        <a:xfrm rot="18000000">
          <a:off x="3740928" y="1978437"/>
          <a:ext cx="1173356"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59267" y="2057330"/>
        <a:ext cx="936678" cy="236677"/>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8F61D-9068-46EF-A5C7-03277B298F3A}" type="datetimeFigureOut">
              <a:rPr lang="en-US" smtClean="0"/>
              <a:t>9/5/21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5035B-4429-4EF0-9B00-66534D41F4A0}" type="slidenum">
              <a:rPr lang="en-US" smtClean="0"/>
              <a:t>‹#›</a:t>
            </a:fld>
            <a:endParaRPr lang="en-US"/>
          </a:p>
        </p:txBody>
      </p:sp>
    </p:spTree>
    <p:extLst>
      <p:ext uri="{BB962C8B-B14F-4D97-AF65-F5344CB8AC3E}">
        <p14:creationId xmlns:p14="http://schemas.microsoft.com/office/powerpoint/2010/main" val="168512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is as orderly as it seems, then only the end-customer (to the extreme right of the chain) is free to place orders when he or she likes: after that, the system takes over.</a:t>
            </a:r>
          </a:p>
          <a:p>
            <a:endParaRPr lang="en-US" dirty="0"/>
          </a:p>
        </p:txBody>
      </p:sp>
      <p:sp>
        <p:nvSpPr>
          <p:cNvPr id="4" name="Slide Number Placeholder 3"/>
          <p:cNvSpPr>
            <a:spLocks noGrp="1"/>
          </p:cNvSpPr>
          <p:nvPr>
            <p:ph type="sldNum" sz="quarter" idx="5"/>
          </p:nvPr>
        </p:nvSpPr>
        <p:spPr/>
        <p:txBody>
          <a:bodyPr/>
          <a:lstStyle/>
          <a:p>
            <a:fld id="{50B5035B-4429-4EF0-9B00-66534D41F4A0}" type="slidenum">
              <a:rPr lang="en-US" smtClean="0"/>
              <a:t>25</a:t>
            </a:fld>
            <a:endParaRPr lang="en-US"/>
          </a:p>
        </p:txBody>
      </p:sp>
    </p:spTree>
    <p:extLst>
      <p:ext uri="{BB962C8B-B14F-4D97-AF65-F5344CB8AC3E}">
        <p14:creationId xmlns:p14="http://schemas.microsoft.com/office/powerpoint/2010/main" val="291375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5035B-4429-4EF0-9B00-66534D41F4A0}" type="slidenum">
              <a:rPr lang="en-US" smtClean="0"/>
              <a:t>26</a:t>
            </a:fld>
            <a:endParaRPr lang="en-US"/>
          </a:p>
        </p:txBody>
      </p:sp>
    </p:spTree>
    <p:extLst>
      <p:ext uri="{BB962C8B-B14F-4D97-AF65-F5344CB8AC3E}">
        <p14:creationId xmlns:p14="http://schemas.microsoft.com/office/powerpoint/2010/main" val="380723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5035B-4429-4EF0-9B00-66534D41F4A0}" type="slidenum">
              <a:rPr lang="en-US" smtClean="0"/>
              <a:t>32</a:t>
            </a:fld>
            <a:endParaRPr lang="en-US"/>
          </a:p>
        </p:txBody>
      </p:sp>
    </p:spTree>
    <p:extLst>
      <p:ext uri="{BB962C8B-B14F-4D97-AF65-F5344CB8AC3E}">
        <p14:creationId xmlns:p14="http://schemas.microsoft.com/office/powerpoint/2010/main" val="268676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5035B-4429-4EF0-9B00-66534D41F4A0}" type="slidenum">
              <a:rPr lang="en-US" smtClean="0"/>
              <a:t>35</a:t>
            </a:fld>
            <a:endParaRPr lang="en-US"/>
          </a:p>
        </p:txBody>
      </p:sp>
    </p:spTree>
    <p:extLst>
      <p:ext uri="{BB962C8B-B14F-4D97-AF65-F5344CB8AC3E}">
        <p14:creationId xmlns:p14="http://schemas.microsoft.com/office/powerpoint/2010/main" val="166744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5035B-4429-4EF0-9B00-66534D41F4A0}" type="slidenum">
              <a:rPr lang="en-US" smtClean="0"/>
              <a:t>42</a:t>
            </a:fld>
            <a:endParaRPr lang="en-US"/>
          </a:p>
        </p:txBody>
      </p:sp>
    </p:spTree>
    <p:extLst>
      <p:ext uri="{BB962C8B-B14F-4D97-AF65-F5344CB8AC3E}">
        <p14:creationId xmlns:p14="http://schemas.microsoft.com/office/powerpoint/2010/main" val="3479989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EC6C44"/>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381BBD-C394-4D76-BEFC-25BDAA2613C3}" type="datetime1">
              <a:rPr lang="en-US" smtClean="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pic>
        <p:nvPicPr>
          <p:cNvPr id="7" name="Picture 6"/>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68247" y="3098801"/>
            <a:ext cx="911506" cy="914400"/>
          </a:xfrm>
          <a:prstGeom prst="rect">
            <a:avLst/>
          </a:prstGeom>
        </p:spPr>
      </p:pic>
      <p:cxnSp>
        <p:nvCxnSpPr>
          <p:cNvPr id="14" name="Straight Connector 13"/>
          <p:cNvCxnSpPr>
            <a:stCxn id="7" idx="3"/>
          </p:cNvCxnSpPr>
          <p:nvPr userDrawn="1"/>
        </p:nvCxnSpPr>
        <p:spPr>
          <a:xfrm>
            <a:off x="1979753" y="3556001"/>
            <a:ext cx="10470865" cy="0"/>
          </a:xfrm>
          <a:prstGeom prst="line">
            <a:avLst/>
          </a:prstGeom>
          <a:ln>
            <a:solidFill>
              <a:srgbClr val="EC6C44">
                <a:alpha val="50196"/>
              </a:srgbClr>
            </a:solidFill>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548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userDrawn="1"/>
        </p:nvSpPr>
        <p:spPr>
          <a:xfrm>
            <a:off x="838200" y="365125"/>
            <a:ext cx="10515600" cy="1325563"/>
          </a:xfrm>
          <a:prstGeom prst="rect">
            <a:avLst/>
          </a:prstGeom>
          <a:solidFill>
            <a:srgbClr val="EC6C4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5700" y="365125"/>
            <a:ext cx="10028099" cy="1325563"/>
          </a:xfrm>
        </p:spPr>
        <p:txBody>
          <a:bodyPr/>
          <a:lstStyle>
            <a:lvl1pPr>
              <a:defRPr>
                <a:solidFill>
                  <a:srgbClr val="EC6C44"/>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031F7A5-E153-4D8D-9B5A-59D82BB18329}" type="datetime1">
              <a:rPr lang="en-US" smtClean="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pic>
        <p:nvPicPr>
          <p:cNvPr id="8" name="Picture 7"/>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4195" y="365125"/>
            <a:ext cx="911506" cy="914400"/>
          </a:xfrm>
          <a:prstGeom prst="rect">
            <a:avLst/>
          </a:prstGeom>
        </p:spPr>
      </p:pic>
    </p:spTree>
    <p:extLst>
      <p:ext uri="{BB962C8B-B14F-4D97-AF65-F5344CB8AC3E}">
        <p14:creationId xmlns:p14="http://schemas.microsoft.com/office/powerpoint/2010/main" val="426649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E89F1C-B062-40E3-B39E-75129F7285AE}" type="datetime1">
              <a:rPr lang="en-US" smtClean="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292741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838200" y="365125"/>
            <a:ext cx="10515600" cy="1325563"/>
          </a:xfrm>
          <a:prstGeom prst="rect">
            <a:avLst/>
          </a:prstGeom>
          <a:solidFill>
            <a:srgbClr val="EC6C4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5701" y="365125"/>
            <a:ext cx="10028099" cy="1325563"/>
          </a:xfrm>
        </p:spPr>
        <p:txBody>
          <a:bodyPr/>
          <a:lstStyle>
            <a:lvl1pPr>
              <a:defRPr>
                <a:solidFill>
                  <a:srgbClr val="EC6C4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E9C47DC-9215-4899-9885-CA8CC198141E}" type="datetime1">
              <a:rPr lang="en-US" smtClean="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pic>
        <p:nvPicPr>
          <p:cNvPr id="7" name="Picture 6"/>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4195" y="365125"/>
            <a:ext cx="911506" cy="914400"/>
          </a:xfrm>
          <a:prstGeom prst="rect">
            <a:avLst/>
          </a:prstGeom>
        </p:spPr>
      </p:pic>
    </p:spTree>
    <p:extLst>
      <p:ext uri="{BB962C8B-B14F-4D97-AF65-F5344CB8AC3E}">
        <p14:creationId xmlns:p14="http://schemas.microsoft.com/office/powerpoint/2010/main" val="252472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EC6C44"/>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8E99186-6E3E-4A17-BA81-77825F10BF41}" type="datetime1">
              <a:rPr lang="en-US" smtClean="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53307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838200" y="365125"/>
            <a:ext cx="10515600" cy="1325563"/>
          </a:xfrm>
          <a:prstGeom prst="rect">
            <a:avLst/>
          </a:prstGeom>
          <a:solidFill>
            <a:srgbClr val="EC6C4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5700" y="365125"/>
            <a:ext cx="10028099" cy="1325563"/>
          </a:xfrm>
        </p:spPr>
        <p:txBody>
          <a:bodyPr/>
          <a:lstStyle>
            <a:lvl1pPr>
              <a:defRPr>
                <a:solidFill>
                  <a:srgbClr val="EC6C44"/>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DE2FF47-6D92-4C8A-B3EF-50C1707506BA}" type="datetime1">
              <a:rPr lang="en-US" smtClean="0"/>
              <a:t>9/5/21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43C04-6FA3-453A-9F5D-7F9B61591D06}" type="slidenum">
              <a:rPr lang="en-US" smtClean="0"/>
              <a:t>‹#›</a:t>
            </a:fld>
            <a:endParaRPr lang="en-US"/>
          </a:p>
        </p:txBody>
      </p:sp>
      <p:pic>
        <p:nvPicPr>
          <p:cNvPr id="9" name="Picture 8"/>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4195" y="365125"/>
            <a:ext cx="911506" cy="914400"/>
          </a:xfrm>
          <a:prstGeom prst="rect">
            <a:avLst/>
          </a:prstGeom>
        </p:spPr>
      </p:pic>
    </p:spTree>
    <p:extLst>
      <p:ext uri="{BB962C8B-B14F-4D97-AF65-F5344CB8AC3E}">
        <p14:creationId xmlns:p14="http://schemas.microsoft.com/office/powerpoint/2010/main" val="349148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838200" y="365125"/>
            <a:ext cx="10515600" cy="1325563"/>
          </a:xfrm>
          <a:prstGeom prst="rect">
            <a:avLst/>
          </a:prstGeom>
          <a:solidFill>
            <a:srgbClr val="EC6C4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5700" y="365125"/>
            <a:ext cx="10029687" cy="1325563"/>
          </a:xfrm>
        </p:spPr>
        <p:txBody>
          <a:bodyPr/>
          <a:lstStyle>
            <a:lvl1pPr>
              <a:defRPr>
                <a:solidFill>
                  <a:srgbClr val="EC6C44"/>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87E1276-B88A-48C6-92EE-6D6C35AD8ABA}" type="datetime1">
              <a:rPr lang="en-US" smtClean="0"/>
              <a:t>9/5/21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43C04-6FA3-453A-9F5D-7F9B61591D06}" type="slidenum">
              <a:rPr lang="en-US" smtClean="0"/>
              <a:t>‹#›</a:t>
            </a:fld>
            <a:endParaRPr lang="en-US"/>
          </a:p>
        </p:txBody>
      </p:sp>
      <p:pic>
        <p:nvPicPr>
          <p:cNvPr id="11" name="Picture 10"/>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4195" y="365125"/>
            <a:ext cx="911506" cy="914400"/>
          </a:xfrm>
          <a:prstGeom prst="rect">
            <a:avLst/>
          </a:prstGeom>
        </p:spPr>
      </p:pic>
    </p:spTree>
    <p:extLst>
      <p:ext uri="{BB962C8B-B14F-4D97-AF65-F5344CB8AC3E}">
        <p14:creationId xmlns:p14="http://schemas.microsoft.com/office/powerpoint/2010/main" val="65762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838200" y="365125"/>
            <a:ext cx="10515600" cy="1325563"/>
          </a:xfrm>
          <a:prstGeom prst="rect">
            <a:avLst/>
          </a:prstGeom>
          <a:solidFill>
            <a:srgbClr val="EC6C4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5700" y="365125"/>
            <a:ext cx="10028099" cy="1325563"/>
          </a:xfrm>
        </p:spPr>
        <p:txBody>
          <a:bodyPr/>
          <a:lstStyle>
            <a:lvl1pPr>
              <a:defRPr>
                <a:solidFill>
                  <a:srgbClr val="EC6C44"/>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8F12068A-8B31-42D5-BC27-DE6DC3541BFC}" type="datetime1">
              <a:rPr lang="en-US" smtClean="0"/>
              <a:t>9/5/21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43C04-6FA3-453A-9F5D-7F9B61591D06}" type="slidenum">
              <a:rPr lang="en-US" smtClean="0"/>
              <a:t>‹#›</a:t>
            </a:fld>
            <a:endParaRPr lang="en-US"/>
          </a:p>
        </p:txBody>
      </p:sp>
      <p:pic>
        <p:nvPicPr>
          <p:cNvPr id="7" name="Picture 6"/>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4195" y="365125"/>
            <a:ext cx="911506" cy="914400"/>
          </a:xfrm>
          <a:prstGeom prst="rect">
            <a:avLst/>
          </a:prstGeom>
        </p:spPr>
      </p:pic>
    </p:spTree>
    <p:extLst>
      <p:ext uri="{BB962C8B-B14F-4D97-AF65-F5344CB8AC3E}">
        <p14:creationId xmlns:p14="http://schemas.microsoft.com/office/powerpoint/2010/main" val="273402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6CCEF-FBC0-42A1-BEE0-C7CAC6A9E9F1}" type="datetime1">
              <a:rPr lang="en-US" smtClean="0"/>
              <a:t>9/5/21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324772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tx1">
                    <a:lumMod val="65000"/>
                    <a:lumOff val="35000"/>
                  </a:schemeClr>
                </a:solidFill>
              </a:defRPr>
            </a:lvl1pPr>
            <a:lvl2pPr>
              <a:defRPr sz="2800">
                <a:solidFill>
                  <a:schemeClr val="tx1">
                    <a:lumMod val="65000"/>
                    <a:lumOff val="35000"/>
                  </a:schemeClr>
                </a:solidFill>
              </a:defRPr>
            </a:lvl2pPr>
            <a:lvl3pPr>
              <a:defRPr sz="24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lumMod val="65000"/>
                    <a:lumOff val="3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15007B8-9BE9-40AC-9E6D-AAFB7F03CE82}" type="datetime1">
              <a:rPr lang="en-US" smtClean="0"/>
              <a:t>9/5/21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375616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lumMod val="65000"/>
                    <a:lumOff val="3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A7919A25-110A-4CAB-B4E6-C58B43FE43BA}" type="datetime1">
              <a:rPr lang="en-US" smtClean="0"/>
              <a:t>9/5/21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422508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46E94-414A-4AFA-9491-C76FCF9B5F99}" type="datetime1">
              <a:rPr lang="en-US" smtClean="0"/>
              <a:t>9/5/21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43C04-6FA3-453A-9F5D-7F9B61591D06}" type="slidenum">
              <a:rPr lang="en-US" smtClean="0"/>
              <a:t>‹#›</a:t>
            </a:fld>
            <a:endParaRPr lang="en-US"/>
          </a:p>
        </p:txBody>
      </p:sp>
    </p:spTree>
    <p:extLst>
      <p:ext uri="{BB962C8B-B14F-4D97-AF65-F5344CB8AC3E}">
        <p14:creationId xmlns:p14="http://schemas.microsoft.com/office/powerpoint/2010/main" val="237321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dwang@must.edu.m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svg"/><Relationship Id="rId7" Type="http://schemas.openxmlformats.org/officeDocument/2006/relationships/image" Target="../media/image6.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kdwang@must.edu.m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Supply chain management</a:t>
            </a:r>
          </a:p>
        </p:txBody>
      </p:sp>
      <p:sp>
        <p:nvSpPr>
          <p:cNvPr id="3" name="Subtitle 2"/>
          <p:cNvSpPr>
            <a:spLocks noGrp="1"/>
          </p:cNvSpPr>
          <p:nvPr>
            <p:ph type="subTitle" idx="1"/>
          </p:nvPr>
        </p:nvSpPr>
        <p:spPr>
          <a:xfrm>
            <a:off x="2041235" y="4340947"/>
            <a:ext cx="5966691" cy="1655762"/>
          </a:xfrm>
        </p:spPr>
        <p:txBody>
          <a:bodyPr>
            <a:normAutofit fontScale="92500" lnSpcReduction="20000"/>
          </a:bodyPr>
          <a:lstStyle/>
          <a:p>
            <a:pPr algn="l"/>
            <a:r>
              <a:rPr lang="en-US" dirty="0" err="1"/>
              <a:t>Kaidi</a:t>
            </a:r>
            <a:r>
              <a:rPr lang="en-US" dirty="0"/>
              <a:t> Wang</a:t>
            </a:r>
          </a:p>
          <a:p>
            <a:pPr algn="l"/>
            <a:r>
              <a:rPr lang="en-US" dirty="0">
                <a:hlinkClick r:id="rId2"/>
              </a:rPr>
              <a:t>kdwang@must.edu.mo</a:t>
            </a:r>
            <a:endParaRPr lang="en-US" dirty="0"/>
          </a:p>
          <a:p>
            <a:pPr algn="l"/>
            <a:r>
              <a:rPr lang="en-US" dirty="0"/>
              <a:t>Office: O913</a:t>
            </a:r>
          </a:p>
          <a:p>
            <a:pPr algn="l"/>
            <a:r>
              <a:rPr lang="en-US" dirty="0"/>
              <a:t>Office hour: 14:00 – 15:00 on Mon., Tue., Wed., Thu.</a:t>
            </a:r>
          </a:p>
        </p:txBody>
      </p:sp>
      <p:sp>
        <p:nvSpPr>
          <p:cNvPr id="4" name="Slide Number Placeholder 3"/>
          <p:cNvSpPr>
            <a:spLocks noGrp="1"/>
          </p:cNvSpPr>
          <p:nvPr>
            <p:ph type="sldNum" sz="quarter" idx="12"/>
          </p:nvPr>
        </p:nvSpPr>
        <p:spPr/>
        <p:txBody>
          <a:bodyPr/>
          <a:lstStyle/>
          <a:p>
            <a:fld id="{5EB43C04-6FA3-453A-9F5D-7F9B61591D06}" type="slidenum">
              <a:rPr lang="en-US" smtClean="0"/>
              <a:t>1</a:t>
            </a:fld>
            <a:endParaRPr lang="en-US"/>
          </a:p>
        </p:txBody>
      </p:sp>
    </p:spTree>
    <p:extLst>
      <p:ext uri="{BB962C8B-B14F-4D97-AF65-F5344CB8AC3E}">
        <p14:creationId xmlns:p14="http://schemas.microsoft.com/office/powerpoint/2010/main" val="204816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8C31-BB1C-3548-A135-50C76058F814}"/>
              </a:ext>
            </a:extLst>
          </p:cNvPr>
          <p:cNvSpPr>
            <a:spLocks noGrp="1"/>
          </p:cNvSpPr>
          <p:nvPr>
            <p:ph type="title"/>
          </p:nvPr>
        </p:nvSpPr>
        <p:spPr/>
        <p:txBody>
          <a:bodyPr/>
          <a:lstStyle/>
          <a:p>
            <a:r>
              <a:rPr lang="en-US" dirty="0"/>
              <a:t>Tesco PLC (cont.)</a:t>
            </a:r>
          </a:p>
        </p:txBody>
      </p:sp>
      <p:pic>
        <p:nvPicPr>
          <p:cNvPr id="5" name="Content Placeholder 4">
            <a:extLst>
              <a:ext uri="{FF2B5EF4-FFF2-40B4-BE49-F238E27FC236}">
                <a16:creationId xmlns:a16="http://schemas.microsoft.com/office/drawing/2014/main" id="{7A0EBC00-BB77-0348-AC7E-F6130A9BC02D}"/>
              </a:ext>
            </a:extLst>
          </p:cNvPr>
          <p:cNvPicPr>
            <a:picLocks noGrp="1" noChangeAspect="1"/>
          </p:cNvPicPr>
          <p:nvPr>
            <p:ph idx="1"/>
          </p:nvPr>
        </p:nvPicPr>
        <p:blipFill>
          <a:blip r:embed="rId2"/>
          <a:stretch>
            <a:fillRect/>
          </a:stretch>
        </p:blipFill>
        <p:spPr>
          <a:xfrm>
            <a:off x="2399767" y="1825625"/>
            <a:ext cx="7392466" cy="4351338"/>
          </a:xfrm>
          <a:prstGeom prst="rect">
            <a:avLst/>
          </a:prstGeom>
        </p:spPr>
      </p:pic>
      <p:sp>
        <p:nvSpPr>
          <p:cNvPr id="4" name="Slide Number Placeholder 3">
            <a:extLst>
              <a:ext uri="{FF2B5EF4-FFF2-40B4-BE49-F238E27FC236}">
                <a16:creationId xmlns:a16="http://schemas.microsoft.com/office/drawing/2014/main" id="{95828AF6-C453-3C4C-8DE1-A19764125E3E}"/>
              </a:ext>
            </a:extLst>
          </p:cNvPr>
          <p:cNvSpPr>
            <a:spLocks noGrp="1"/>
          </p:cNvSpPr>
          <p:nvPr>
            <p:ph type="sldNum" sz="quarter" idx="12"/>
          </p:nvPr>
        </p:nvSpPr>
        <p:spPr/>
        <p:txBody>
          <a:bodyPr/>
          <a:lstStyle/>
          <a:p>
            <a:fld id="{5EB43C04-6FA3-453A-9F5D-7F9B61591D06}" type="slidenum">
              <a:rPr lang="en-US" smtClean="0"/>
              <a:t>10</a:t>
            </a:fld>
            <a:endParaRPr lang="en-US"/>
          </a:p>
        </p:txBody>
      </p:sp>
    </p:spTree>
    <p:extLst>
      <p:ext uri="{BB962C8B-B14F-4D97-AF65-F5344CB8AC3E}">
        <p14:creationId xmlns:p14="http://schemas.microsoft.com/office/powerpoint/2010/main" val="235826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7E4D-9897-534E-89B3-47055FDD3F66}"/>
              </a:ext>
            </a:extLst>
          </p:cNvPr>
          <p:cNvSpPr>
            <a:spLocks noGrp="1"/>
          </p:cNvSpPr>
          <p:nvPr>
            <p:ph type="title"/>
          </p:nvPr>
        </p:nvSpPr>
        <p:spPr/>
        <p:txBody>
          <a:bodyPr/>
          <a:lstStyle/>
          <a:p>
            <a:r>
              <a:rPr lang="en-US" dirty="0"/>
              <a:t>Tesco PLC (cont.)</a:t>
            </a:r>
          </a:p>
        </p:txBody>
      </p:sp>
      <p:sp>
        <p:nvSpPr>
          <p:cNvPr id="4" name="Slide Number Placeholder 3">
            <a:extLst>
              <a:ext uri="{FF2B5EF4-FFF2-40B4-BE49-F238E27FC236}">
                <a16:creationId xmlns:a16="http://schemas.microsoft.com/office/drawing/2014/main" id="{E0CCAA9A-DF82-264E-A4E1-72BF79234527}"/>
              </a:ext>
            </a:extLst>
          </p:cNvPr>
          <p:cNvSpPr>
            <a:spLocks noGrp="1"/>
          </p:cNvSpPr>
          <p:nvPr>
            <p:ph type="sldNum" sz="quarter" idx="12"/>
          </p:nvPr>
        </p:nvSpPr>
        <p:spPr>
          <a:xfrm>
            <a:off x="8749566" y="6127750"/>
            <a:ext cx="2743200" cy="365125"/>
          </a:xfrm>
        </p:spPr>
        <p:txBody>
          <a:bodyPr/>
          <a:lstStyle/>
          <a:p>
            <a:fld id="{5EB43C04-6FA3-453A-9F5D-7F9B61591D06}" type="slidenum">
              <a:rPr lang="en-US" smtClean="0"/>
              <a:t>11</a:t>
            </a:fld>
            <a:endParaRPr lang="en-US" dirty="0"/>
          </a:p>
        </p:txBody>
      </p:sp>
      <p:pic>
        <p:nvPicPr>
          <p:cNvPr id="5" name="Graphic 4" descr="Warehouse with solid fill">
            <a:extLst>
              <a:ext uri="{FF2B5EF4-FFF2-40B4-BE49-F238E27FC236}">
                <a16:creationId xmlns:a16="http://schemas.microsoft.com/office/drawing/2014/main" id="{4848882C-75B6-7E49-898B-1656095114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9970" y="2418255"/>
            <a:ext cx="914400" cy="914400"/>
          </a:xfrm>
          <a:prstGeom prst="rect">
            <a:avLst/>
          </a:prstGeom>
        </p:spPr>
      </p:pic>
      <p:pic>
        <p:nvPicPr>
          <p:cNvPr id="25" name="Graphic 24" descr="Warehouse with solid fill">
            <a:extLst>
              <a:ext uri="{FF2B5EF4-FFF2-40B4-BE49-F238E27FC236}">
                <a16:creationId xmlns:a16="http://schemas.microsoft.com/office/drawing/2014/main" id="{281DF881-1253-7545-AA02-D34B7A8780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8012" y="3694954"/>
            <a:ext cx="914400" cy="914400"/>
          </a:xfrm>
          <a:prstGeom prst="rect">
            <a:avLst/>
          </a:prstGeom>
        </p:spPr>
      </p:pic>
      <p:pic>
        <p:nvPicPr>
          <p:cNvPr id="37" name="Content Placeholder 5" descr="Store with solid fill">
            <a:extLst>
              <a:ext uri="{FF2B5EF4-FFF2-40B4-BE49-F238E27FC236}">
                <a16:creationId xmlns:a16="http://schemas.microsoft.com/office/drawing/2014/main" id="{958FC743-6022-3847-A4B3-E3292CDA4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7576" y="4477286"/>
            <a:ext cx="914400" cy="914400"/>
          </a:xfrm>
          <a:prstGeom prst="rect">
            <a:avLst/>
          </a:prstGeom>
        </p:spPr>
      </p:pic>
      <p:pic>
        <p:nvPicPr>
          <p:cNvPr id="39" name="Content Placeholder 5" descr="Store with solid fill">
            <a:extLst>
              <a:ext uri="{FF2B5EF4-FFF2-40B4-BE49-F238E27FC236}">
                <a16:creationId xmlns:a16="http://schemas.microsoft.com/office/drawing/2014/main" id="{05D8F54B-797F-D84B-97B0-8ECD0E8BEA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6932" y="2023165"/>
            <a:ext cx="914400" cy="914400"/>
          </a:xfrm>
          <a:prstGeom prst="rect">
            <a:avLst/>
          </a:prstGeom>
        </p:spPr>
      </p:pic>
      <p:pic>
        <p:nvPicPr>
          <p:cNvPr id="40" name="Content Placeholder 5" descr="Store with solid fill">
            <a:extLst>
              <a:ext uri="{FF2B5EF4-FFF2-40B4-BE49-F238E27FC236}">
                <a16:creationId xmlns:a16="http://schemas.microsoft.com/office/drawing/2014/main" id="{879C685C-351C-3C45-A6FB-6D35ECDF25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7243" y="3097505"/>
            <a:ext cx="914400" cy="914400"/>
          </a:xfrm>
          <a:prstGeom prst="rect">
            <a:avLst/>
          </a:prstGeom>
        </p:spPr>
      </p:pic>
      <p:pic>
        <p:nvPicPr>
          <p:cNvPr id="41" name="Content Placeholder 5" descr="Store with solid fill">
            <a:extLst>
              <a:ext uri="{FF2B5EF4-FFF2-40B4-BE49-F238E27FC236}">
                <a16:creationId xmlns:a16="http://schemas.microsoft.com/office/drawing/2014/main" id="{15C1A14E-E565-2E48-9FAB-0FE20E531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3945" y="4723532"/>
            <a:ext cx="914400" cy="914400"/>
          </a:xfrm>
          <a:prstGeom prst="rect">
            <a:avLst/>
          </a:prstGeom>
        </p:spPr>
      </p:pic>
      <p:pic>
        <p:nvPicPr>
          <p:cNvPr id="42" name="Graphic 41" descr="Home with solid fill">
            <a:extLst>
              <a:ext uri="{FF2B5EF4-FFF2-40B4-BE49-F238E27FC236}">
                <a16:creationId xmlns:a16="http://schemas.microsoft.com/office/drawing/2014/main" id="{5555EF9D-469E-6C4B-98C4-3DA88CDA9A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35166" y="2777624"/>
            <a:ext cx="914400" cy="914400"/>
          </a:xfrm>
          <a:prstGeom prst="rect">
            <a:avLst/>
          </a:prstGeom>
        </p:spPr>
      </p:pic>
      <p:pic>
        <p:nvPicPr>
          <p:cNvPr id="43" name="Graphic 42" descr="Touch Screen with solid fill">
            <a:extLst>
              <a:ext uri="{FF2B5EF4-FFF2-40B4-BE49-F238E27FC236}">
                <a16:creationId xmlns:a16="http://schemas.microsoft.com/office/drawing/2014/main" id="{36ABE941-3E3E-8947-AF27-39D6573E84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7308" y="2937565"/>
            <a:ext cx="914400" cy="914400"/>
          </a:xfrm>
          <a:prstGeom prst="rect">
            <a:avLst/>
          </a:prstGeom>
        </p:spPr>
      </p:pic>
      <p:cxnSp>
        <p:nvCxnSpPr>
          <p:cNvPr id="44" name="Straight Arrow Connector 43">
            <a:extLst>
              <a:ext uri="{FF2B5EF4-FFF2-40B4-BE49-F238E27FC236}">
                <a16:creationId xmlns:a16="http://schemas.microsoft.com/office/drawing/2014/main" id="{E9443A57-6DA9-FE42-9024-CE9DC222DF17}"/>
              </a:ext>
            </a:extLst>
          </p:cNvPr>
          <p:cNvCxnSpPr>
            <a:cxnSpLocks/>
            <a:stCxn id="52" idx="3"/>
            <a:endCxn id="5" idx="1"/>
          </p:cNvCxnSpPr>
          <p:nvPr/>
        </p:nvCxnSpPr>
        <p:spPr>
          <a:xfrm flipV="1">
            <a:off x="3639298" y="2875455"/>
            <a:ext cx="500672" cy="51931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BF5E17EA-97E6-5E4A-AF20-A84726644B75}"/>
              </a:ext>
            </a:extLst>
          </p:cNvPr>
          <p:cNvCxnSpPr>
            <a:cxnSpLocks/>
            <a:stCxn id="52" idx="3"/>
            <a:endCxn id="25" idx="1"/>
          </p:cNvCxnSpPr>
          <p:nvPr/>
        </p:nvCxnSpPr>
        <p:spPr>
          <a:xfrm>
            <a:off x="3639298" y="3394765"/>
            <a:ext cx="948714" cy="75738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21E3AD33-42EF-9A4E-B5C7-672F3A3839A3}"/>
              </a:ext>
            </a:extLst>
          </p:cNvPr>
          <p:cNvCxnSpPr>
            <a:cxnSpLocks/>
            <a:stCxn id="25" idx="3"/>
            <a:endCxn id="42" idx="1"/>
          </p:cNvCxnSpPr>
          <p:nvPr/>
        </p:nvCxnSpPr>
        <p:spPr>
          <a:xfrm flipV="1">
            <a:off x="5502412" y="3234824"/>
            <a:ext cx="2332754" cy="91733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B4DF1696-F09B-BF4B-8B4C-4E51450645E1}"/>
              </a:ext>
            </a:extLst>
          </p:cNvPr>
          <p:cNvCxnSpPr>
            <a:cxnSpLocks/>
            <a:stCxn id="5" idx="3"/>
            <a:endCxn id="42" idx="1"/>
          </p:cNvCxnSpPr>
          <p:nvPr/>
        </p:nvCxnSpPr>
        <p:spPr>
          <a:xfrm>
            <a:off x="5054370" y="2875455"/>
            <a:ext cx="2780796" cy="35936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pic>
        <p:nvPicPr>
          <p:cNvPr id="52" name="Graphic 51" descr="Monitor with solid fill">
            <a:extLst>
              <a:ext uri="{FF2B5EF4-FFF2-40B4-BE49-F238E27FC236}">
                <a16:creationId xmlns:a16="http://schemas.microsoft.com/office/drawing/2014/main" id="{5899FA0D-C619-B241-A2BF-694848513C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24898" y="2937565"/>
            <a:ext cx="914400" cy="914400"/>
          </a:xfrm>
          <a:prstGeom prst="rect">
            <a:avLst/>
          </a:prstGeom>
        </p:spPr>
      </p:pic>
      <p:cxnSp>
        <p:nvCxnSpPr>
          <p:cNvPr id="53" name="Straight Arrow Connector 52">
            <a:extLst>
              <a:ext uri="{FF2B5EF4-FFF2-40B4-BE49-F238E27FC236}">
                <a16:creationId xmlns:a16="http://schemas.microsoft.com/office/drawing/2014/main" id="{019F8B3C-64FE-CB4B-9CEC-69BFA3A9A730}"/>
              </a:ext>
            </a:extLst>
          </p:cNvPr>
          <p:cNvCxnSpPr>
            <a:cxnSpLocks/>
            <a:stCxn id="43" idx="3"/>
            <a:endCxn id="52" idx="1"/>
          </p:cNvCxnSpPr>
          <p:nvPr/>
        </p:nvCxnSpPr>
        <p:spPr>
          <a:xfrm>
            <a:off x="2171708" y="3394765"/>
            <a:ext cx="55319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54" name="TextBox 53">
            <a:extLst>
              <a:ext uri="{FF2B5EF4-FFF2-40B4-BE49-F238E27FC236}">
                <a16:creationId xmlns:a16="http://schemas.microsoft.com/office/drawing/2014/main" id="{60E3B929-F8FD-CA4C-ABAC-50CD6CE0079F}"/>
              </a:ext>
            </a:extLst>
          </p:cNvPr>
          <p:cNvSpPr txBox="1"/>
          <p:nvPr/>
        </p:nvSpPr>
        <p:spPr>
          <a:xfrm>
            <a:off x="4106621" y="5929367"/>
            <a:ext cx="3179298" cy="369332"/>
          </a:xfrm>
          <a:prstGeom prst="rect">
            <a:avLst/>
          </a:prstGeom>
          <a:noFill/>
        </p:spPr>
        <p:txBody>
          <a:bodyPr wrap="square" rtlCol="0">
            <a:spAutoFit/>
          </a:bodyPr>
          <a:lstStyle/>
          <a:p>
            <a:r>
              <a:rPr lang="en-US" dirty="0"/>
              <a:t>Pick up items from dark stores</a:t>
            </a:r>
          </a:p>
        </p:txBody>
      </p:sp>
    </p:spTree>
    <p:extLst>
      <p:ext uri="{BB962C8B-B14F-4D97-AF65-F5344CB8AC3E}">
        <p14:creationId xmlns:p14="http://schemas.microsoft.com/office/powerpoint/2010/main" val="162611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BCA-6B56-CE4A-BA6B-6542689AE6B8}"/>
              </a:ext>
            </a:extLst>
          </p:cNvPr>
          <p:cNvSpPr>
            <a:spLocks noGrp="1"/>
          </p:cNvSpPr>
          <p:nvPr>
            <p:ph type="title"/>
          </p:nvPr>
        </p:nvSpPr>
        <p:spPr/>
        <p:txBody>
          <a:bodyPr/>
          <a:lstStyle/>
          <a:p>
            <a:r>
              <a:rPr lang="en-US" dirty="0"/>
              <a:t>Tesco PLC (cont.)</a:t>
            </a:r>
          </a:p>
        </p:txBody>
      </p:sp>
      <p:sp>
        <p:nvSpPr>
          <p:cNvPr id="3" name="Content Placeholder 2">
            <a:extLst>
              <a:ext uri="{FF2B5EF4-FFF2-40B4-BE49-F238E27FC236}">
                <a16:creationId xmlns:a16="http://schemas.microsoft.com/office/drawing/2014/main" id="{1012B6F7-412A-0343-9585-B325DD027A8B}"/>
              </a:ext>
            </a:extLst>
          </p:cNvPr>
          <p:cNvSpPr>
            <a:spLocks noGrp="1"/>
          </p:cNvSpPr>
          <p:nvPr>
            <p:ph idx="1"/>
          </p:nvPr>
        </p:nvSpPr>
        <p:spPr>
          <a:xfrm>
            <a:off x="838200" y="1825625"/>
            <a:ext cx="10515600" cy="2830781"/>
          </a:xfrm>
        </p:spPr>
        <p:txBody>
          <a:bodyPr/>
          <a:lstStyle/>
          <a:p>
            <a:r>
              <a:rPr lang="en-US" dirty="0"/>
              <a:t>The layout of dark stores are similar to conventional supermarkets.</a:t>
            </a:r>
          </a:p>
          <a:p>
            <a:r>
              <a:rPr lang="en-US" dirty="0"/>
              <a:t>Online orders are process and used to optimize the picking routes.</a:t>
            </a:r>
          </a:p>
          <a:p>
            <a:r>
              <a:rPr lang="en-US" dirty="0"/>
              <a:t>Personal shoppers pick online orders 24 hours, 7 days a week. They normally process multiple orders at the same time.</a:t>
            </a:r>
          </a:p>
          <a:p>
            <a:endParaRPr lang="en-US" dirty="0"/>
          </a:p>
        </p:txBody>
      </p:sp>
      <p:sp>
        <p:nvSpPr>
          <p:cNvPr id="4" name="Slide Number Placeholder 3">
            <a:extLst>
              <a:ext uri="{FF2B5EF4-FFF2-40B4-BE49-F238E27FC236}">
                <a16:creationId xmlns:a16="http://schemas.microsoft.com/office/drawing/2014/main" id="{4FE16EBF-7B2B-164D-92B7-0A7FB24629BA}"/>
              </a:ext>
            </a:extLst>
          </p:cNvPr>
          <p:cNvSpPr>
            <a:spLocks noGrp="1"/>
          </p:cNvSpPr>
          <p:nvPr>
            <p:ph type="sldNum" sz="quarter" idx="12"/>
          </p:nvPr>
        </p:nvSpPr>
        <p:spPr/>
        <p:txBody>
          <a:bodyPr/>
          <a:lstStyle/>
          <a:p>
            <a:fld id="{5EB43C04-6FA3-453A-9F5D-7F9B61591D06}" type="slidenum">
              <a:rPr lang="en-US" smtClean="0"/>
              <a:t>12</a:t>
            </a:fld>
            <a:endParaRPr lang="en-US"/>
          </a:p>
        </p:txBody>
      </p:sp>
    </p:spTree>
    <p:extLst>
      <p:ext uri="{BB962C8B-B14F-4D97-AF65-F5344CB8AC3E}">
        <p14:creationId xmlns:p14="http://schemas.microsoft.com/office/powerpoint/2010/main" val="403555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BB35-3C4C-D141-9300-FC2BDB95E7A5}"/>
              </a:ext>
            </a:extLst>
          </p:cNvPr>
          <p:cNvSpPr>
            <a:spLocks noGrp="1"/>
          </p:cNvSpPr>
          <p:nvPr>
            <p:ph type="title"/>
          </p:nvPr>
        </p:nvSpPr>
        <p:spPr/>
        <p:txBody>
          <a:bodyPr/>
          <a:lstStyle/>
          <a:p>
            <a:r>
              <a:rPr lang="en-US" dirty="0"/>
              <a:t>Tesco – economies of scale</a:t>
            </a:r>
          </a:p>
        </p:txBody>
      </p:sp>
      <p:graphicFrame>
        <p:nvGraphicFramePr>
          <p:cNvPr id="5" name="Content Placeholder 4">
            <a:extLst>
              <a:ext uri="{FF2B5EF4-FFF2-40B4-BE49-F238E27FC236}">
                <a16:creationId xmlns:a16="http://schemas.microsoft.com/office/drawing/2014/main" id="{3BEB9035-AB19-E24F-90B9-1C743C367404}"/>
              </a:ext>
            </a:extLst>
          </p:cNvPr>
          <p:cNvGraphicFramePr>
            <a:graphicFrameLocks noGrp="1"/>
          </p:cNvGraphicFramePr>
          <p:nvPr>
            <p:ph idx="1"/>
            <p:extLst>
              <p:ext uri="{D42A27DB-BD31-4B8C-83A1-F6EECF244321}">
                <p14:modId xmlns:p14="http://schemas.microsoft.com/office/powerpoint/2010/main" val="3586835969"/>
              </p:ext>
            </p:extLst>
          </p:nvPr>
        </p:nvGraphicFramePr>
        <p:xfrm>
          <a:off x="838200" y="1825625"/>
          <a:ext cx="4535658"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84BD522-A407-8D44-ACEC-FE6A5B43A7B8}"/>
              </a:ext>
            </a:extLst>
          </p:cNvPr>
          <p:cNvSpPr>
            <a:spLocks noGrp="1"/>
          </p:cNvSpPr>
          <p:nvPr>
            <p:ph type="sldNum" sz="quarter" idx="12"/>
          </p:nvPr>
        </p:nvSpPr>
        <p:spPr/>
        <p:txBody>
          <a:bodyPr/>
          <a:lstStyle/>
          <a:p>
            <a:fld id="{5EB43C04-6FA3-453A-9F5D-7F9B61591D06}" type="slidenum">
              <a:rPr lang="en-US" smtClean="0"/>
              <a:t>13</a:t>
            </a:fld>
            <a:endParaRPr lang="en-US"/>
          </a:p>
        </p:txBody>
      </p:sp>
      <p:sp>
        <p:nvSpPr>
          <p:cNvPr id="6" name="TextBox 5">
            <a:extLst>
              <a:ext uri="{FF2B5EF4-FFF2-40B4-BE49-F238E27FC236}">
                <a16:creationId xmlns:a16="http://schemas.microsoft.com/office/drawing/2014/main" id="{54D204C8-FC5E-AA41-8B7A-36627CACFFB1}"/>
              </a:ext>
            </a:extLst>
          </p:cNvPr>
          <p:cNvSpPr txBox="1"/>
          <p:nvPr/>
        </p:nvSpPr>
        <p:spPr>
          <a:xfrm>
            <a:off x="6555544" y="3331021"/>
            <a:ext cx="3249637" cy="461665"/>
          </a:xfrm>
          <a:prstGeom prst="rect">
            <a:avLst/>
          </a:prstGeom>
          <a:noFill/>
        </p:spPr>
        <p:txBody>
          <a:bodyPr wrap="square" rtlCol="0">
            <a:spAutoFit/>
          </a:bodyPr>
          <a:lstStyle/>
          <a:p>
            <a:r>
              <a:rPr lang="en-US" sz="2400" dirty="0">
                <a:solidFill>
                  <a:srgbClr val="EC6C44"/>
                </a:solidFill>
              </a:rPr>
              <a:t>Any challenges?</a:t>
            </a:r>
          </a:p>
        </p:txBody>
      </p:sp>
    </p:spTree>
    <p:extLst>
      <p:ext uri="{BB962C8B-B14F-4D97-AF65-F5344CB8AC3E}">
        <p14:creationId xmlns:p14="http://schemas.microsoft.com/office/powerpoint/2010/main" val="36678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7E4D-9897-534E-89B3-47055FDD3F66}"/>
              </a:ext>
            </a:extLst>
          </p:cNvPr>
          <p:cNvSpPr>
            <a:spLocks noGrp="1"/>
          </p:cNvSpPr>
          <p:nvPr>
            <p:ph type="title"/>
          </p:nvPr>
        </p:nvSpPr>
        <p:spPr/>
        <p:txBody>
          <a:bodyPr/>
          <a:lstStyle/>
          <a:p>
            <a:r>
              <a:rPr lang="en-US" dirty="0"/>
              <a:t>Tesco PLC – initial improvement</a:t>
            </a:r>
          </a:p>
        </p:txBody>
      </p:sp>
      <p:sp>
        <p:nvSpPr>
          <p:cNvPr id="4" name="Slide Number Placeholder 3">
            <a:extLst>
              <a:ext uri="{FF2B5EF4-FFF2-40B4-BE49-F238E27FC236}">
                <a16:creationId xmlns:a16="http://schemas.microsoft.com/office/drawing/2014/main" id="{E0CCAA9A-DF82-264E-A4E1-72BF79234527}"/>
              </a:ext>
            </a:extLst>
          </p:cNvPr>
          <p:cNvSpPr>
            <a:spLocks noGrp="1"/>
          </p:cNvSpPr>
          <p:nvPr>
            <p:ph type="sldNum" sz="quarter" idx="12"/>
          </p:nvPr>
        </p:nvSpPr>
        <p:spPr>
          <a:xfrm>
            <a:off x="8749566" y="6127750"/>
            <a:ext cx="2743200" cy="365125"/>
          </a:xfrm>
        </p:spPr>
        <p:txBody>
          <a:bodyPr/>
          <a:lstStyle/>
          <a:p>
            <a:fld id="{5EB43C04-6FA3-453A-9F5D-7F9B61591D06}" type="slidenum">
              <a:rPr lang="en-US" smtClean="0"/>
              <a:t>14</a:t>
            </a:fld>
            <a:endParaRPr lang="en-US" dirty="0"/>
          </a:p>
        </p:txBody>
      </p:sp>
      <p:pic>
        <p:nvPicPr>
          <p:cNvPr id="7" name="Picture 6">
            <a:extLst>
              <a:ext uri="{FF2B5EF4-FFF2-40B4-BE49-F238E27FC236}">
                <a16:creationId xmlns:a16="http://schemas.microsoft.com/office/drawing/2014/main" id="{6C07A585-F695-3A47-86AB-E3D377CDBC97}"/>
              </a:ext>
            </a:extLst>
          </p:cNvPr>
          <p:cNvPicPr>
            <a:picLocks noChangeAspect="1"/>
          </p:cNvPicPr>
          <p:nvPr/>
        </p:nvPicPr>
        <p:blipFill>
          <a:blip r:embed="rId2"/>
          <a:stretch>
            <a:fillRect/>
          </a:stretch>
        </p:blipFill>
        <p:spPr>
          <a:xfrm>
            <a:off x="991217" y="1690688"/>
            <a:ext cx="4303248" cy="5159770"/>
          </a:xfrm>
          <a:prstGeom prst="rect">
            <a:avLst/>
          </a:prstGeom>
        </p:spPr>
      </p:pic>
      <p:sp>
        <p:nvSpPr>
          <p:cNvPr id="3" name="TextBox 2">
            <a:extLst>
              <a:ext uri="{FF2B5EF4-FFF2-40B4-BE49-F238E27FC236}">
                <a16:creationId xmlns:a16="http://schemas.microsoft.com/office/drawing/2014/main" id="{86CFCCFF-A814-8D42-8F35-79B5A1BA115F}"/>
              </a:ext>
            </a:extLst>
          </p:cNvPr>
          <p:cNvSpPr txBox="1"/>
          <p:nvPr/>
        </p:nvSpPr>
        <p:spPr>
          <a:xfrm>
            <a:off x="2070537" y="1849821"/>
            <a:ext cx="1391728" cy="369332"/>
          </a:xfrm>
          <a:prstGeom prst="rect">
            <a:avLst/>
          </a:prstGeom>
          <a:noFill/>
        </p:spPr>
        <p:txBody>
          <a:bodyPr wrap="none" rtlCol="0">
            <a:spAutoFit/>
          </a:bodyPr>
          <a:lstStyle/>
          <a:p>
            <a:r>
              <a:rPr lang="en-US" dirty="0"/>
              <a:t>Small depots</a:t>
            </a:r>
          </a:p>
        </p:txBody>
      </p:sp>
      <p:sp>
        <p:nvSpPr>
          <p:cNvPr id="6" name="TextBox 5">
            <a:extLst>
              <a:ext uri="{FF2B5EF4-FFF2-40B4-BE49-F238E27FC236}">
                <a16:creationId xmlns:a16="http://schemas.microsoft.com/office/drawing/2014/main" id="{1BE75BE4-6C21-3842-8C85-3CB2E7008FFB}"/>
              </a:ext>
            </a:extLst>
          </p:cNvPr>
          <p:cNvSpPr txBox="1"/>
          <p:nvPr/>
        </p:nvSpPr>
        <p:spPr>
          <a:xfrm>
            <a:off x="6555544" y="3331021"/>
            <a:ext cx="3249637" cy="461665"/>
          </a:xfrm>
          <a:prstGeom prst="rect">
            <a:avLst/>
          </a:prstGeom>
          <a:noFill/>
        </p:spPr>
        <p:txBody>
          <a:bodyPr wrap="square" rtlCol="0">
            <a:spAutoFit/>
          </a:bodyPr>
          <a:lstStyle/>
          <a:p>
            <a:r>
              <a:rPr lang="en-US" sz="2400" dirty="0">
                <a:solidFill>
                  <a:srgbClr val="EC6C44"/>
                </a:solidFill>
              </a:rPr>
              <a:t>Any challenges?</a:t>
            </a:r>
          </a:p>
        </p:txBody>
      </p:sp>
      <p:sp>
        <p:nvSpPr>
          <p:cNvPr id="8" name="TextBox 7">
            <a:extLst>
              <a:ext uri="{FF2B5EF4-FFF2-40B4-BE49-F238E27FC236}">
                <a16:creationId xmlns:a16="http://schemas.microsoft.com/office/drawing/2014/main" id="{06643B79-E186-8946-9774-FF09CE3A8B75}"/>
              </a:ext>
            </a:extLst>
          </p:cNvPr>
          <p:cNvSpPr txBox="1"/>
          <p:nvPr/>
        </p:nvSpPr>
        <p:spPr>
          <a:xfrm>
            <a:off x="6576565" y="4140318"/>
            <a:ext cx="4777235" cy="830997"/>
          </a:xfrm>
          <a:prstGeom prst="rect">
            <a:avLst/>
          </a:prstGeom>
          <a:noFill/>
        </p:spPr>
        <p:txBody>
          <a:bodyPr wrap="square" rtlCol="0">
            <a:spAutoFit/>
          </a:bodyPr>
          <a:lstStyle/>
          <a:p>
            <a:r>
              <a:rPr lang="en-US" sz="2400" dirty="0">
                <a:solidFill>
                  <a:srgbClr val="EC6C44"/>
                </a:solidFill>
              </a:rPr>
              <a:t>They cannot process large volume.</a:t>
            </a:r>
          </a:p>
          <a:p>
            <a:r>
              <a:rPr lang="en-US" sz="2400" dirty="0">
                <a:solidFill>
                  <a:srgbClr val="EC6C44"/>
                </a:solidFill>
              </a:rPr>
              <a:t>There is not temperature control</a:t>
            </a:r>
          </a:p>
        </p:txBody>
      </p:sp>
    </p:spTree>
    <p:extLst>
      <p:ext uri="{BB962C8B-B14F-4D97-AF65-F5344CB8AC3E}">
        <p14:creationId xmlns:p14="http://schemas.microsoft.com/office/powerpoint/2010/main" val="1229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7E4D-9897-534E-89B3-47055FDD3F66}"/>
              </a:ext>
            </a:extLst>
          </p:cNvPr>
          <p:cNvSpPr>
            <a:spLocks noGrp="1"/>
          </p:cNvSpPr>
          <p:nvPr>
            <p:ph type="title"/>
          </p:nvPr>
        </p:nvSpPr>
        <p:spPr/>
        <p:txBody>
          <a:bodyPr/>
          <a:lstStyle/>
          <a:p>
            <a:r>
              <a:rPr lang="en-US" dirty="0"/>
              <a:t>Tesco PLC – initial improvement</a:t>
            </a:r>
          </a:p>
        </p:txBody>
      </p:sp>
      <p:sp>
        <p:nvSpPr>
          <p:cNvPr id="4" name="Slide Number Placeholder 3">
            <a:extLst>
              <a:ext uri="{FF2B5EF4-FFF2-40B4-BE49-F238E27FC236}">
                <a16:creationId xmlns:a16="http://schemas.microsoft.com/office/drawing/2014/main" id="{E0CCAA9A-DF82-264E-A4E1-72BF79234527}"/>
              </a:ext>
            </a:extLst>
          </p:cNvPr>
          <p:cNvSpPr>
            <a:spLocks noGrp="1"/>
          </p:cNvSpPr>
          <p:nvPr>
            <p:ph type="sldNum" sz="quarter" idx="12"/>
          </p:nvPr>
        </p:nvSpPr>
        <p:spPr>
          <a:xfrm>
            <a:off x="8749566" y="6127750"/>
            <a:ext cx="2743200" cy="365125"/>
          </a:xfrm>
        </p:spPr>
        <p:txBody>
          <a:bodyPr/>
          <a:lstStyle/>
          <a:p>
            <a:fld id="{5EB43C04-6FA3-453A-9F5D-7F9B61591D06}" type="slidenum">
              <a:rPr lang="en-US" smtClean="0"/>
              <a:t>15</a:t>
            </a:fld>
            <a:endParaRPr lang="en-US" dirty="0"/>
          </a:p>
        </p:txBody>
      </p:sp>
      <p:pic>
        <p:nvPicPr>
          <p:cNvPr id="7" name="Picture 6">
            <a:extLst>
              <a:ext uri="{FF2B5EF4-FFF2-40B4-BE49-F238E27FC236}">
                <a16:creationId xmlns:a16="http://schemas.microsoft.com/office/drawing/2014/main" id="{6C07A585-F695-3A47-86AB-E3D377CDBC97}"/>
              </a:ext>
            </a:extLst>
          </p:cNvPr>
          <p:cNvPicPr>
            <a:picLocks noChangeAspect="1"/>
          </p:cNvPicPr>
          <p:nvPr/>
        </p:nvPicPr>
        <p:blipFill>
          <a:blip r:embed="rId2"/>
          <a:stretch>
            <a:fillRect/>
          </a:stretch>
        </p:blipFill>
        <p:spPr>
          <a:xfrm>
            <a:off x="991217" y="1690688"/>
            <a:ext cx="4303248" cy="5159770"/>
          </a:xfrm>
          <a:prstGeom prst="rect">
            <a:avLst/>
          </a:prstGeom>
        </p:spPr>
      </p:pic>
      <p:sp>
        <p:nvSpPr>
          <p:cNvPr id="3" name="TextBox 2">
            <a:extLst>
              <a:ext uri="{FF2B5EF4-FFF2-40B4-BE49-F238E27FC236}">
                <a16:creationId xmlns:a16="http://schemas.microsoft.com/office/drawing/2014/main" id="{86CFCCFF-A814-8D42-8F35-79B5A1BA115F}"/>
              </a:ext>
            </a:extLst>
          </p:cNvPr>
          <p:cNvSpPr txBox="1"/>
          <p:nvPr/>
        </p:nvSpPr>
        <p:spPr>
          <a:xfrm>
            <a:off x="2070537" y="1849821"/>
            <a:ext cx="1391728" cy="369332"/>
          </a:xfrm>
          <a:prstGeom prst="rect">
            <a:avLst/>
          </a:prstGeom>
          <a:noFill/>
        </p:spPr>
        <p:txBody>
          <a:bodyPr wrap="none" rtlCol="0">
            <a:spAutoFit/>
          </a:bodyPr>
          <a:lstStyle/>
          <a:p>
            <a:r>
              <a:rPr lang="en-US" dirty="0"/>
              <a:t>Small depots</a:t>
            </a:r>
          </a:p>
        </p:txBody>
      </p:sp>
      <p:sp>
        <p:nvSpPr>
          <p:cNvPr id="6" name="TextBox 5">
            <a:extLst>
              <a:ext uri="{FF2B5EF4-FFF2-40B4-BE49-F238E27FC236}">
                <a16:creationId xmlns:a16="http://schemas.microsoft.com/office/drawing/2014/main" id="{1BE75BE4-6C21-3842-8C85-3CB2E7008FFB}"/>
              </a:ext>
            </a:extLst>
          </p:cNvPr>
          <p:cNvSpPr txBox="1"/>
          <p:nvPr/>
        </p:nvSpPr>
        <p:spPr>
          <a:xfrm>
            <a:off x="6555544" y="3331021"/>
            <a:ext cx="3249637" cy="461665"/>
          </a:xfrm>
          <a:prstGeom prst="rect">
            <a:avLst/>
          </a:prstGeom>
          <a:noFill/>
        </p:spPr>
        <p:txBody>
          <a:bodyPr wrap="square" rtlCol="0">
            <a:spAutoFit/>
          </a:bodyPr>
          <a:lstStyle/>
          <a:p>
            <a:r>
              <a:rPr lang="en-US" sz="2400" dirty="0">
                <a:solidFill>
                  <a:srgbClr val="EC6C44"/>
                </a:solidFill>
              </a:rPr>
              <a:t>Any challenges?</a:t>
            </a:r>
          </a:p>
        </p:txBody>
      </p:sp>
      <p:sp>
        <p:nvSpPr>
          <p:cNvPr id="8" name="TextBox 7">
            <a:extLst>
              <a:ext uri="{FF2B5EF4-FFF2-40B4-BE49-F238E27FC236}">
                <a16:creationId xmlns:a16="http://schemas.microsoft.com/office/drawing/2014/main" id="{06643B79-E186-8946-9774-FF09CE3A8B75}"/>
              </a:ext>
            </a:extLst>
          </p:cNvPr>
          <p:cNvSpPr txBox="1"/>
          <p:nvPr/>
        </p:nvSpPr>
        <p:spPr>
          <a:xfrm>
            <a:off x="6576565" y="4140318"/>
            <a:ext cx="4777235" cy="830997"/>
          </a:xfrm>
          <a:prstGeom prst="rect">
            <a:avLst/>
          </a:prstGeom>
          <a:noFill/>
        </p:spPr>
        <p:txBody>
          <a:bodyPr wrap="square" rtlCol="0">
            <a:spAutoFit/>
          </a:bodyPr>
          <a:lstStyle/>
          <a:p>
            <a:r>
              <a:rPr lang="en-US" sz="2400" dirty="0">
                <a:solidFill>
                  <a:srgbClr val="EC6C44"/>
                </a:solidFill>
              </a:rPr>
              <a:t>They cannot process large volume.</a:t>
            </a:r>
          </a:p>
          <a:p>
            <a:r>
              <a:rPr lang="en-US" sz="2400" dirty="0">
                <a:solidFill>
                  <a:srgbClr val="EC6C44"/>
                </a:solidFill>
              </a:rPr>
              <a:t>There is not temperature control</a:t>
            </a:r>
          </a:p>
        </p:txBody>
      </p:sp>
    </p:spTree>
    <p:extLst>
      <p:ext uri="{BB962C8B-B14F-4D97-AF65-F5344CB8AC3E}">
        <p14:creationId xmlns:p14="http://schemas.microsoft.com/office/powerpoint/2010/main" val="142536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1D41-2BB9-564B-A036-A4AED35E40B6}"/>
              </a:ext>
            </a:extLst>
          </p:cNvPr>
          <p:cNvSpPr>
            <a:spLocks noGrp="1"/>
          </p:cNvSpPr>
          <p:nvPr>
            <p:ph type="title"/>
          </p:nvPr>
        </p:nvSpPr>
        <p:spPr/>
        <p:txBody>
          <a:bodyPr/>
          <a:lstStyle/>
          <a:p>
            <a:r>
              <a:rPr lang="en-US" dirty="0"/>
              <a:t>Tesco PLC – further improvement</a:t>
            </a:r>
          </a:p>
        </p:txBody>
      </p:sp>
      <p:sp>
        <p:nvSpPr>
          <p:cNvPr id="4" name="Slide Number Placeholder 3">
            <a:extLst>
              <a:ext uri="{FF2B5EF4-FFF2-40B4-BE49-F238E27FC236}">
                <a16:creationId xmlns:a16="http://schemas.microsoft.com/office/drawing/2014/main" id="{5AF2178A-F2B6-DE40-AC78-EBB5F6CE28C5}"/>
              </a:ext>
            </a:extLst>
          </p:cNvPr>
          <p:cNvSpPr>
            <a:spLocks noGrp="1"/>
          </p:cNvSpPr>
          <p:nvPr>
            <p:ph type="sldNum" sz="quarter" idx="12"/>
          </p:nvPr>
        </p:nvSpPr>
        <p:spPr/>
        <p:txBody>
          <a:bodyPr/>
          <a:lstStyle/>
          <a:p>
            <a:fld id="{5EB43C04-6FA3-453A-9F5D-7F9B61591D06}" type="slidenum">
              <a:rPr lang="en-US" smtClean="0"/>
              <a:t>16</a:t>
            </a:fld>
            <a:endParaRPr lang="en-US"/>
          </a:p>
        </p:txBody>
      </p:sp>
      <p:pic>
        <p:nvPicPr>
          <p:cNvPr id="5" name="Picture 4">
            <a:extLst>
              <a:ext uri="{FF2B5EF4-FFF2-40B4-BE49-F238E27FC236}">
                <a16:creationId xmlns:a16="http://schemas.microsoft.com/office/drawing/2014/main" id="{C4B74662-E734-CF4C-9D13-0A94EBACD575}"/>
              </a:ext>
            </a:extLst>
          </p:cNvPr>
          <p:cNvPicPr>
            <a:picLocks noChangeAspect="1"/>
          </p:cNvPicPr>
          <p:nvPr/>
        </p:nvPicPr>
        <p:blipFill>
          <a:blip r:embed="rId2"/>
          <a:stretch>
            <a:fillRect/>
          </a:stretch>
        </p:blipFill>
        <p:spPr>
          <a:xfrm>
            <a:off x="1325701" y="1890542"/>
            <a:ext cx="5930900" cy="5080000"/>
          </a:xfrm>
          <a:prstGeom prst="rect">
            <a:avLst/>
          </a:prstGeom>
        </p:spPr>
      </p:pic>
      <p:sp>
        <p:nvSpPr>
          <p:cNvPr id="6" name="TextBox 5">
            <a:extLst>
              <a:ext uri="{FF2B5EF4-FFF2-40B4-BE49-F238E27FC236}">
                <a16:creationId xmlns:a16="http://schemas.microsoft.com/office/drawing/2014/main" id="{3A902787-5061-A749-A34E-F35B9BC7B445}"/>
              </a:ext>
            </a:extLst>
          </p:cNvPr>
          <p:cNvSpPr txBox="1"/>
          <p:nvPr/>
        </p:nvSpPr>
        <p:spPr>
          <a:xfrm>
            <a:off x="8104163" y="2967335"/>
            <a:ext cx="3249637" cy="830997"/>
          </a:xfrm>
          <a:prstGeom prst="rect">
            <a:avLst/>
          </a:prstGeom>
          <a:noFill/>
        </p:spPr>
        <p:txBody>
          <a:bodyPr wrap="square" rtlCol="0">
            <a:spAutoFit/>
          </a:bodyPr>
          <a:lstStyle/>
          <a:p>
            <a:r>
              <a:rPr lang="en-US" sz="2400" dirty="0">
                <a:solidFill>
                  <a:srgbClr val="EC6C44"/>
                </a:solidFill>
              </a:rPr>
              <a:t>Martial flow from suppliers to stores</a:t>
            </a:r>
          </a:p>
        </p:txBody>
      </p:sp>
    </p:spTree>
    <p:extLst>
      <p:ext uri="{BB962C8B-B14F-4D97-AF65-F5344CB8AC3E}">
        <p14:creationId xmlns:p14="http://schemas.microsoft.com/office/powerpoint/2010/main" val="33755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6C97-0632-E543-ABE7-CC3D3E3FCB92}"/>
              </a:ext>
            </a:extLst>
          </p:cNvPr>
          <p:cNvSpPr>
            <a:spLocks noGrp="1"/>
          </p:cNvSpPr>
          <p:nvPr>
            <p:ph type="title"/>
          </p:nvPr>
        </p:nvSpPr>
        <p:spPr/>
        <p:txBody>
          <a:bodyPr/>
          <a:lstStyle/>
          <a:p>
            <a:r>
              <a:rPr lang="en-US" dirty="0"/>
              <a:t>Tesco PLC – further improvement (cont.)</a:t>
            </a:r>
          </a:p>
        </p:txBody>
      </p:sp>
      <p:graphicFrame>
        <p:nvGraphicFramePr>
          <p:cNvPr id="6" name="Content Placeholder 2">
            <a:extLst>
              <a:ext uri="{FF2B5EF4-FFF2-40B4-BE49-F238E27FC236}">
                <a16:creationId xmlns:a16="http://schemas.microsoft.com/office/drawing/2014/main" id="{674886A4-7916-4D83-9DA4-83E64BA7615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E068D3C-C1DA-EC4E-BFAF-6469E1B900CC}"/>
              </a:ext>
            </a:extLst>
          </p:cNvPr>
          <p:cNvSpPr>
            <a:spLocks noGrp="1"/>
          </p:cNvSpPr>
          <p:nvPr>
            <p:ph type="sldNum" sz="quarter" idx="12"/>
          </p:nvPr>
        </p:nvSpPr>
        <p:spPr/>
        <p:txBody>
          <a:bodyPr/>
          <a:lstStyle/>
          <a:p>
            <a:fld id="{5EB43C04-6FA3-453A-9F5D-7F9B61591D06}" type="slidenum">
              <a:rPr lang="en-US" smtClean="0"/>
              <a:t>17</a:t>
            </a:fld>
            <a:endParaRPr lang="en-US"/>
          </a:p>
        </p:txBody>
      </p:sp>
    </p:spTree>
    <p:extLst>
      <p:ext uri="{BB962C8B-B14F-4D97-AF65-F5344CB8AC3E}">
        <p14:creationId xmlns:p14="http://schemas.microsoft.com/office/powerpoint/2010/main" val="275673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699A9-40CD-F840-A714-9A8AE51207F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Competing through logistics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a:extLst>
              <a:ext uri="{FF2B5EF4-FFF2-40B4-BE49-F238E27FC236}">
                <a16:creationId xmlns:a16="http://schemas.microsoft.com/office/drawing/2014/main" id="{A9CB8C7E-2A1E-B041-BF94-0434AE057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1164239"/>
            <a:ext cx="7214616" cy="45020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87A4E5BB-A73D-B240-8580-0C214BA618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B43C04-6FA3-453A-9F5D-7F9B61591D06}" type="slidenum">
              <a:rPr lang="en-US" smtClean="0"/>
              <a:pPr>
                <a:spcAft>
                  <a:spcPts val="600"/>
                </a:spcAft>
              </a:pPr>
              <a:t>18</a:t>
            </a:fld>
            <a:endParaRPr lang="en-US"/>
          </a:p>
        </p:txBody>
      </p:sp>
    </p:spTree>
    <p:extLst>
      <p:ext uri="{BB962C8B-B14F-4D97-AF65-F5344CB8AC3E}">
        <p14:creationId xmlns:p14="http://schemas.microsoft.com/office/powerpoint/2010/main" val="238892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9188EA-4789-4ACC-A7E8-5B613C87AF9B}"/>
              </a:ext>
            </a:extLst>
          </p:cNvPr>
          <p:cNvPicPr>
            <a:picLocks noChangeAspect="1"/>
          </p:cNvPicPr>
          <p:nvPr/>
        </p:nvPicPr>
        <p:blipFill rotWithShape="1">
          <a:blip r:embed="rId2"/>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B8E678-01A1-9141-A65D-5D6174789BAF}"/>
              </a:ext>
            </a:extLst>
          </p:cNvPr>
          <p:cNvSpPr>
            <a:spLocks noGrp="1"/>
          </p:cNvSpPr>
          <p:nvPr>
            <p:ph type="title"/>
          </p:nvPr>
        </p:nvSpPr>
        <p:spPr>
          <a:xfrm>
            <a:off x="838200" y="365125"/>
            <a:ext cx="10515600" cy="1325563"/>
          </a:xfrm>
        </p:spPr>
        <p:txBody>
          <a:bodyPr>
            <a:normAutofit/>
          </a:bodyPr>
          <a:lstStyle/>
          <a:p>
            <a:r>
              <a:rPr lang="en-US" dirty="0"/>
              <a:t>Challenges to Tesco</a:t>
            </a:r>
          </a:p>
        </p:txBody>
      </p:sp>
      <p:sp>
        <p:nvSpPr>
          <p:cNvPr id="4" name="Slide Number Placeholder 3">
            <a:extLst>
              <a:ext uri="{FF2B5EF4-FFF2-40B4-BE49-F238E27FC236}">
                <a16:creationId xmlns:a16="http://schemas.microsoft.com/office/drawing/2014/main" id="{5C778360-D109-D043-A0A4-5174BD09AC37}"/>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a:solidFill>
                  <a:schemeClr val="tx1">
                    <a:lumMod val="50000"/>
                    <a:lumOff val="50000"/>
                  </a:schemeClr>
                </a:solidFill>
              </a:rPr>
              <a:pPr>
                <a:spcAft>
                  <a:spcPts val="600"/>
                </a:spcAft>
              </a:pPr>
              <a:t>19</a:t>
            </a:fld>
            <a:endParaRPr lang="en-US">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E4E120EF-2A07-4543-9FA1-A362A268C6D1}"/>
              </a:ext>
            </a:extLst>
          </p:cNvPr>
          <p:cNvGraphicFramePr>
            <a:graphicFrameLocks noGrp="1"/>
          </p:cNvGraphicFramePr>
          <p:nvPr>
            <p:ph idx="1"/>
            <p:extLst>
              <p:ext uri="{D42A27DB-BD31-4B8C-83A1-F6EECF244321}">
                <p14:modId xmlns:p14="http://schemas.microsoft.com/office/powerpoint/2010/main" val="10514230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19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r>
              <a:rPr lang="en-US" dirty="0"/>
              <a:t>Name: </a:t>
            </a:r>
            <a:r>
              <a:rPr lang="en-US" dirty="0" err="1"/>
              <a:t>Kaidi</a:t>
            </a:r>
            <a:r>
              <a:rPr lang="en-US" dirty="0"/>
              <a:t> Wang</a:t>
            </a:r>
          </a:p>
          <a:p>
            <a:r>
              <a:rPr lang="en-US" dirty="0"/>
              <a:t>Education:</a:t>
            </a:r>
          </a:p>
          <a:p>
            <a:pPr lvl="1"/>
            <a:r>
              <a:rPr lang="en-US" dirty="0"/>
              <a:t>Ph.D. in </a:t>
            </a:r>
            <a:r>
              <a:rPr lang="en-US" dirty="0">
                <a:solidFill>
                  <a:srgbClr val="EC6C44"/>
                </a:solidFill>
              </a:rPr>
              <a:t>Planning, Governance, and Globalization</a:t>
            </a:r>
            <a:r>
              <a:rPr lang="en-US" dirty="0"/>
              <a:t>, Virginia Tech</a:t>
            </a:r>
          </a:p>
          <a:p>
            <a:pPr lvl="1"/>
            <a:r>
              <a:rPr lang="en-US" dirty="0"/>
              <a:t>M.S. in </a:t>
            </a:r>
            <a:r>
              <a:rPr lang="en-US" dirty="0">
                <a:solidFill>
                  <a:srgbClr val="EC6C44"/>
                </a:solidFill>
              </a:rPr>
              <a:t>Information Security</a:t>
            </a:r>
            <a:r>
              <a:rPr lang="en-US" dirty="0"/>
              <a:t>, Beijing University of Posts and Telecommunications</a:t>
            </a:r>
          </a:p>
          <a:p>
            <a:pPr lvl="1"/>
            <a:r>
              <a:rPr lang="en-US" dirty="0"/>
              <a:t>B.S. in Information Security, </a:t>
            </a:r>
            <a:r>
              <a:rPr lang="en-US" dirty="0" err="1"/>
              <a:t>Xidian</a:t>
            </a:r>
            <a:r>
              <a:rPr lang="en-US" dirty="0"/>
              <a:t> University</a:t>
            </a:r>
          </a:p>
          <a:p>
            <a:r>
              <a:rPr lang="en-US" dirty="0"/>
              <a:t>Keywords: emerging mobility, transportation planning, simulation, machine learning, GIS</a:t>
            </a:r>
          </a:p>
          <a:p>
            <a:r>
              <a:rPr lang="en-US" dirty="0"/>
              <a:t>Interests: tennis, cooking, craft</a:t>
            </a:r>
          </a:p>
        </p:txBody>
      </p:sp>
      <p:sp>
        <p:nvSpPr>
          <p:cNvPr id="4" name="Slide Number Placeholder 3"/>
          <p:cNvSpPr>
            <a:spLocks noGrp="1"/>
          </p:cNvSpPr>
          <p:nvPr>
            <p:ph type="sldNum" sz="quarter" idx="12"/>
          </p:nvPr>
        </p:nvSpPr>
        <p:spPr/>
        <p:txBody>
          <a:bodyPr/>
          <a:lstStyle/>
          <a:p>
            <a:fld id="{5EB43C04-6FA3-453A-9F5D-7F9B61591D06}" type="slidenum">
              <a:rPr lang="en-US" smtClean="0"/>
              <a:t>2</a:t>
            </a:fld>
            <a:endParaRPr lang="en-US" dirty="0"/>
          </a:p>
        </p:txBody>
      </p:sp>
    </p:spTree>
    <p:extLst>
      <p:ext uri="{BB962C8B-B14F-4D97-AF65-F5344CB8AC3E}">
        <p14:creationId xmlns:p14="http://schemas.microsoft.com/office/powerpoint/2010/main" val="219090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B22E3-7363-0D4B-98E3-EDBD82951E30}"/>
              </a:ext>
            </a:extLst>
          </p:cNvPr>
          <p:cNvSpPr>
            <a:spLocks noGrp="1"/>
          </p:cNvSpPr>
          <p:nvPr>
            <p:ph type="title"/>
          </p:nvPr>
        </p:nvSpPr>
        <p:spPr>
          <a:xfrm>
            <a:off x="838200" y="365125"/>
            <a:ext cx="10515600" cy="1325563"/>
          </a:xfrm>
        </p:spPr>
        <p:txBody>
          <a:bodyPr>
            <a:normAutofit/>
          </a:bodyPr>
          <a:lstStyle/>
          <a:p>
            <a:r>
              <a:rPr lang="en-US" sz="5400"/>
              <a:t>Define logistics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2F58B7-69A3-C14E-8370-8BB9259B9F6D}"/>
              </a:ext>
            </a:extLst>
          </p:cNvPr>
          <p:cNvSpPr>
            <a:spLocks noGrp="1"/>
          </p:cNvSpPr>
          <p:nvPr>
            <p:ph idx="1"/>
          </p:nvPr>
        </p:nvSpPr>
        <p:spPr>
          <a:xfrm>
            <a:off x="838200" y="1929384"/>
            <a:ext cx="10515600" cy="4251960"/>
          </a:xfrm>
        </p:spPr>
        <p:txBody>
          <a:bodyPr>
            <a:normAutofit/>
          </a:bodyPr>
          <a:lstStyle/>
          <a:p>
            <a:r>
              <a:rPr lang="en-US" sz="2200" dirty="0"/>
              <a:t>Logistics is the task of planning and controlling the purchase and distribution of Tesco’s massive product range from suppliers to stores. It concerned with managing the two key flows.</a:t>
            </a:r>
          </a:p>
          <a:p>
            <a:pPr lvl="1"/>
            <a:r>
              <a:rPr lang="en-US" sz="2200" dirty="0"/>
              <a:t>material flow of the physical goods from suppliers through the distribution </a:t>
            </a:r>
            <a:r>
              <a:rPr lang="en-US" sz="2200" dirty="0" err="1"/>
              <a:t>centres</a:t>
            </a:r>
            <a:r>
              <a:rPr lang="en-US" sz="2200" dirty="0"/>
              <a:t> to stores and for the online business through to the end-customer;</a:t>
            </a:r>
          </a:p>
          <a:p>
            <a:pPr lvl="1"/>
            <a:r>
              <a:rPr lang="en-US" sz="2200" dirty="0"/>
              <a:t>information flow of demand data from the end-customer back to purchasing and to suppliers, and supply data from suppliers to the retailer, so that material flow can be planned and controlled accurately.</a:t>
            </a:r>
          </a:p>
        </p:txBody>
      </p:sp>
      <p:sp>
        <p:nvSpPr>
          <p:cNvPr id="4" name="Slide Number Placeholder 3">
            <a:extLst>
              <a:ext uri="{FF2B5EF4-FFF2-40B4-BE49-F238E27FC236}">
                <a16:creationId xmlns:a16="http://schemas.microsoft.com/office/drawing/2014/main" id="{B75235D9-980B-AF40-B480-8E2B8537ECA5}"/>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mtClean="0"/>
              <a:pPr>
                <a:spcAft>
                  <a:spcPts val="600"/>
                </a:spcAft>
              </a:pPr>
              <a:t>20</a:t>
            </a:fld>
            <a:endParaRPr lang="en-US"/>
          </a:p>
        </p:txBody>
      </p:sp>
    </p:spTree>
    <p:extLst>
      <p:ext uri="{BB962C8B-B14F-4D97-AF65-F5344CB8AC3E}">
        <p14:creationId xmlns:p14="http://schemas.microsoft.com/office/powerpoint/2010/main" val="90487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846FE4-AD4F-6F41-BF03-A855AACA3D50}"/>
              </a:ext>
            </a:extLst>
          </p:cNvPr>
          <p:cNvSpPr>
            <a:spLocks noGrp="1"/>
          </p:cNvSpPr>
          <p:nvPr>
            <p:ph type="title"/>
          </p:nvPr>
        </p:nvSpPr>
        <p:spPr>
          <a:xfrm>
            <a:off x="838200" y="365125"/>
            <a:ext cx="10515600" cy="1325563"/>
          </a:xfrm>
        </p:spPr>
        <p:txBody>
          <a:bodyPr>
            <a:normAutofit/>
          </a:bodyPr>
          <a:lstStyle/>
          <a:p>
            <a:r>
              <a:rPr lang="en-US" dirty="0"/>
              <a:t>Define supply chain management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79FD48-8CE0-904F-9C7A-900FCB402C78}"/>
              </a:ext>
            </a:extLst>
          </p:cNvPr>
          <p:cNvSpPr>
            <a:spLocks noGrp="1"/>
          </p:cNvSpPr>
          <p:nvPr>
            <p:ph idx="1"/>
          </p:nvPr>
        </p:nvSpPr>
        <p:spPr>
          <a:xfrm>
            <a:off x="838200" y="1825625"/>
            <a:ext cx="10515600" cy="4351338"/>
          </a:xfrm>
        </p:spPr>
        <p:txBody>
          <a:bodyPr>
            <a:normAutofit/>
          </a:bodyPr>
          <a:lstStyle/>
          <a:p>
            <a:r>
              <a:rPr lang="en-US" dirty="0"/>
              <a:t>Supply chain management is concerned with managing the entire chain of processes, including raw material supply, manufacture, packaging and distribution to the end-customer.</a:t>
            </a:r>
          </a:p>
          <a:p>
            <a:r>
              <a:rPr lang="en-US" dirty="0"/>
              <a:t>A supply chain as a whole ranges from basic commodities (what is in the ground, sea or air) to selling the final product to the end-customer, to recycling the used product.</a:t>
            </a:r>
          </a:p>
          <a:p>
            <a:r>
              <a:rPr lang="en-US" dirty="0"/>
              <a:t>The analogy to the flow of water in a river is often used to describe organizations near the source as `upstream`, and those near the end-customer as `downstream`.</a:t>
            </a:r>
          </a:p>
        </p:txBody>
      </p:sp>
      <p:sp>
        <p:nvSpPr>
          <p:cNvPr id="4" name="Slide Number Placeholder 3">
            <a:extLst>
              <a:ext uri="{FF2B5EF4-FFF2-40B4-BE49-F238E27FC236}">
                <a16:creationId xmlns:a16="http://schemas.microsoft.com/office/drawing/2014/main" id="{C760DF9E-6F3D-7948-958C-F38D6D930637}"/>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mtClean="0"/>
              <a:pPr>
                <a:spcAft>
                  <a:spcPts val="600"/>
                </a:spcAft>
              </a:pPr>
              <a:t>21</a:t>
            </a:fld>
            <a:endParaRPr lang="en-US"/>
          </a:p>
        </p:txBody>
      </p:sp>
    </p:spTree>
    <p:extLst>
      <p:ext uri="{BB962C8B-B14F-4D97-AF65-F5344CB8AC3E}">
        <p14:creationId xmlns:p14="http://schemas.microsoft.com/office/powerpoint/2010/main" val="266410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48995-C70E-B54D-B2EE-DF91E9F87277}"/>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Define supply chain management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DC73BB-02DA-B84A-958F-06B30926AB8F}"/>
              </a:ext>
            </a:extLst>
          </p:cNvPr>
          <p:cNvSpPr>
            <a:spLocks noGrp="1"/>
          </p:cNvSpPr>
          <p:nvPr>
            <p:ph idx="1"/>
          </p:nvPr>
        </p:nvSpPr>
        <p:spPr>
          <a:xfrm>
            <a:off x="4447308" y="591344"/>
            <a:ext cx="6906491" cy="5585619"/>
          </a:xfrm>
        </p:spPr>
        <p:txBody>
          <a:bodyPr anchor="ctr">
            <a:normAutofit/>
          </a:bodyPr>
          <a:lstStyle/>
          <a:p>
            <a:r>
              <a:rPr lang="en-US" dirty="0"/>
              <a:t>A supply chain is a network of partners who collectively convert a basic commodity (upstream) into a finished product (downstream) that is valued by end-customers, and who manage returns at each stage.</a:t>
            </a:r>
          </a:p>
          <a:p>
            <a:r>
              <a:rPr lang="en-US" dirty="0"/>
              <a:t>Planning: making a plan that defines how much of each product should be bought, made, distributed and sold each day, week or month.</a:t>
            </a:r>
          </a:p>
          <a:p>
            <a:r>
              <a:rPr lang="en-US" dirty="0"/>
              <a:t>Controlling: keeping to plan in spite of the many problems that may get in the way.</a:t>
            </a:r>
          </a:p>
        </p:txBody>
      </p:sp>
      <p:sp>
        <p:nvSpPr>
          <p:cNvPr id="4" name="Slide Number Placeholder 3">
            <a:extLst>
              <a:ext uri="{FF2B5EF4-FFF2-40B4-BE49-F238E27FC236}">
                <a16:creationId xmlns:a16="http://schemas.microsoft.com/office/drawing/2014/main" id="{D578AA23-6BAB-F549-B721-3C13102BE802}"/>
              </a:ext>
            </a:extLst>
          </p:cNvPr>
          <p:cNvSpPr>
            <a:spLocks noGrp="1"/>
          </p:cNvSpPr>
          <p:nvPr>
            <p:ph type="sldNum" sz="quarter" idx="12"/>
          </p:nvPr>
        </p:nvSpPr>
        <p:spPr>
          <a:xfrm>
            <a:off x="9541564" y="6356350"/>
            <a:ext cx="1812235" cy="365125"/>
          </a:xfrm>
        </p:spPr>
        <p:txBody>
          <a:bodyPr>
            <a:normAutofit/>
          </a:bodyPr>
          <a:lstStyle/>
          <a:p>
            <a:pPr>
              <a:spcAft>
                <a:spcPts val="600"/>
              </a:spcAft>
            </a:pPr>
            <a:fld id="{5EB43C04-6FA3-453A-9F5D-7F9B61591D06}" type="slidenum">
              <a:rPr lang="en-US" smtClean="0"/>
              <a:pPr>
                <a:spcAft>
                  <a:spcPts val="600"/>
                </a:spcAft>
              </a:pPr>
              <a:t>22</a:t>
            </a:fld>
            <a:endParaRPr lang="en-US"/>
          </a:p>
        </p:txBody>
      </p:sp>
    </p:spTree>
    <p:extLst>
      <p:ext uri="{BB962C8B-B14F-4D97-AF65-F5344CB8AC3E}">
        <p14:creationId xmlns:p14="http://schemas.microsoft.com/office/powerpoint/2010/main" val="3256372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A311-B209-B246-AA64-E8EA9DCF7DF8}"/>
              </a:ext>
            </a:extLst>
          </p:cNvPr>
          <p:cNvSpPr>
            <a:spLocks noGrp="1"/>
          </p:cNvSpPr>
          <p:nvPr>
            <p:ph type="title"/>
          </p:nvPr>
        </p:nvSpPr>
        <p:spPr/>
        <p:txBody>
          <a:bodyPr/>
          <a:lstStyle/>
          <a:p>
            <a:r>
              <a:rPr lang="en-US" dirty="0"/>
              <a:t>From cow to customers</a:t>
            </a:r>
          </a:p>
        </p:txBody>
      </p:sp>
      <p:sp>
        <p:nvSpPr>
          <p:cNvPr id="4" name="Slide Number Placeholder 3">
            <a:extLst>
              <a:ext uri="{FF2B5EF4-FFF2-40B4-BE49-F238E27FC236}">
                <a16:creationId xmlns:a16="http://schemas.microsoft.com/office/drawing/2014/main" id="{DD3AB26B-85E8-9145-B244-DF9B601DFEA3}"/>
              </a:ext>
            </a:extLst>
          </p:cNvPr>
          <p:cNvSpPr>
            <a:spLocks noGrp="1"/>
          </p:cNvSpPr>
          <p:nvPr>
            <p:ph type="sldNum" sz="quarter" idx="12"/>
          </p:nvPr>
        </p:nvSpPr>
        <p:spPr/>
        <p:txBody>
          <a:bodyPr/>
          <a:lstStyle/>
          <a:p>
            <a:fld id="{5EB43C04-6FA3-453A-9F5D-7F9B61591D06}" type="slidenum">
              <a:rPr lang="en-US" smtClean="0"/>
              <a:t>23</a:t>
            </a:fld>
            <a:endParaRPr lang="en-US"/>
          </a:p>
        </p:txBody>
      </p:sp>
      <p:pic>
        <p:nvPicPr>
          <p:cNvPr id="6" name="Picture 1">
            <a:extLst>
              <a:ext uri="{FF2B5EF4-FFF2-40B4-BE49-F238E27FC236}">
                <a16:creationId xmlns:a16="http://schemas.microsoft.com/office/drawing/2014/main" id="{EFDFA0C7-1ECB-B841-BD15-5591C26781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46824"/>
            <a:ext cx="10515600" cy="33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20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431-F0F1-5C4D-A63F-05F305F355B4}"/>
              </a:ext>
            </a:extLst>
          </p:cNvPr>
          <p:cNvSpPr>
            <a:spLocks noGrp="1"/>
          </p:cNvSpPr>
          <p:nvPr>
            <p:ph type="title"/>
          </p:nvPr>
        </p:nvSpPr>
        <p:spPr/>
        <p:txBody>
          <a:bodyPr/>
          <a:lstStyle/>
          <a:p>
            <a:r>
              <a:rPr lang="en-US" dirty="0"/>
              <a:t>Two concerns after products are sold</a:t>
            </a:r>
          </a:p>
        </p:txBody>
      </p:sp>
      <p:sp>
        <p:nvSpPr>
          <p:cNvPr id="3" name="Content Placeholder 2">
            <a:extLst>
              <a:ext uri="{FF2B5EF4-FFF2-40B4-BE49-F238E27FC236}">
                <a16:creationId xmlns:a16="http://schemas.microsoft.com/office/drawing/2014/main" id="{0402999F-073E-BC4D-A485-17C830A1D014}"/>
              </a:ext>
            </a:extLst>
          </p:cNvPr>
          <p:cNvSpPr>
            <a:spLocks noGrp="1"/>
          </p:cNvSpPr>
          <p:nvPr>
            <p:ph idx="1"/>
          </p:nvPr>
        </p:nvSpPr>
        <p:spPr/>
        <p:txBody>
          <a:bodyPr/>
          <a:lstStyle/>
          <a:p>
            <a:r>
              <a:rPr lang="en-US" dirty="0"/>
              <a:t>Reverse logistics: the return of unwanted goods and packaging in the opposite direction (from right to left) to the normal flow.</a:t>
            </a:r>
          </a:p>
          <a:p>
            <a:r>
              <a:rPr lang="en-US" dirty="0"/>
              <a:t>Waste: the discarding of product at any stage in the supply chain due to quality problems.</a:t>
            </a:r>
          </a:p>
        </p:txBody>
      </p:sp>
      <p:sp>
        <p:nvSpPr>
          <p:cNvPr id="4" name="Slide Number Placeholder 3">
            <a:extLst>
              <a:ext uri="{FF2B5EF4-FFF2-40B4-BE49-F238E27FC236}">
                <a16:creationId xmlns:a16="http://schemas.microsoft.com/office/drawing/2014/main" id="{0662D3D6-EA83-5A41-A4C3-0451B437A4BF}"/>
              </a:ext>
            </a:extLst>
          </p:cNvPr>
          <p:cNvSpPr>
            <a:spLocks noGrp="1"/>
          </p:cNvSpPr>
          <p:nvPr>
            <p:ph type="sldNum" sz="quarter" idx="12"/>
          </p:nvPr>
        </p:nvSpPr>
        <p:spPr/>
        <p:txBody>
          <a:bodyPr/>
          <a:lstStyle/>
          <a:p>
            <a:fld id="{5EB43C04-6FA3-453A-9F5D-7F9B61591D06}" type="slidenum">
              <a:rPr lang="en-US" smtClean="0"/>
              <a:t>24</a:t>
            </a:fld>
            <a:endParaRPr lang="en-US"/>
          </a:p>
        </p:txBody>
      </p:sp>
    </p:spTree>
    <p:extLst>
      <p:ext uri="{BB962C8B-B14F-4D97-AF65-F5344CB8AC3E}">
        <p14:creationId xmlns:p14="http://schemas.microsoft.com/office/powerpoint/2010/main" val="287904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7C3C-ABB3-4C4F-B688-AE40C3FBA8C5}"/>
              </a:ext>
            </a:extLst>
          </p:cNvPr>
          <p:cNvSpPr>
            <a:spLocks noGrp="1"/>
          </p:cNvSpPr>
          <p:nvPr>
            <p:ph type="title"/>
          </p:nvPr>
        </p:nvSpPr>
        <p:spPr/>
        <p:txBody>
          <a:bodyPr/>
          <a:lstStyle/>
          <a:p>
            <a:r>
              <a:rPr lang="en-US" dirty="0"/>
              <a:t>Supply chain network</a:t>
            </a:r>
          </a:p>
        </p:txBody>
      </p:sp>
      <p:sp>
        <p:nvSpPr>
          <p:cNvPr id="4" name="Slide Number Placeholder 3">
            <a:extLst>
              <a:ext uri="{FF2B5EF4-FFF2-40B4-BE49-F238E27FC236}">
                <a16:creationId xmlns:a16="http://schemas.microsoft.com/office/drawing/2014/main" id="{CFCD8C5E-D224-BD40-80F3-81D6F1F8ACDF}"/>
              </a:ext>
            </a:extLst>
          </p:cNvPr>
          <p:cNvSpPr>
            <a:spLocks noGrp="1"/>
          </p:cNvSpPr>
          <p:nvPr>
            <p:ph type="sldNum" sz="quarter" idx="12"/>
          </p:nvPr>
        </p:nvSpPr>
        <p:spPr/>
        <p:txBody>
          <a:bodyPr/>
          <a:lstStyle/>
          <a:p>
            <a:fld id="{5EB43C04-6FA3-453A-9F5D-7F9B61591D06}" type="slidenum">
              <a:rPr lang="en-US" smtClean="0"/>
              <a:t>25</a:t>
            </a:fld>
            <a:endParaRPr lang="en-US"/>
          </a:p>
        </p:txBody>
      </p:sp>
      <p:pic>
        <p:nvPicPr>
          <p:cNvPr id="5" name="Picture 1">
            <a:extLst>
              <a:ext uri="{FF2B5EF4-FFF2-40B4-BE49-F238E27FC236}">
                <a16:creationId xmlns:a16="http://schemas.microsoft.com/office/drawing/2014/main" id="{5B42CF05-EE39-CF48-94EC-BF80A07BBC4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25082" y="1825625"/>
            <a:ext cx="814183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221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137CB-94A8-8C4F-8319-F3804D2B4A56}"/>
              </a:ext>
            </a:extLst>
          </p:cNvPr>
          <p:cNvSpPr>
            <a:spLocks noGrp="1"/>
          </p:cNvSpPr>
          <p:nvPr>
            <p:ph type="title"/>
          </p:nvPr>
        </p:nvSpPr>
        <p:spPr>
          <a:xfrm>
            <a:off x="838200" y="365125"/>
            <a:ext cx="10515600" cy="1325563"/>
          </a:xfrm>
        </p:spPr>
        <p:txBody>
          <a:bodyPr>
            <a:normAutofit/>
          </a:bodyPr>
          <a:lstStyle/>
          <a:p>
            <a:r>
              <a:rPr lang="en-US" sz="5400"/>
              <a:t>Supply chain management</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FEE9AD9B-7A5E-8E4B-8656-661FA73DE1FF}"/>
              </a:ext>
            </a:extLst>
          </p:cNvPr>
          <p:cNvSpPr>
            <a:spLocks noGrp="1"/>
          </p:cNvSpPr>
          <p:nvPr>
            <p:ph idx="1"/>
          </p:nvPr>
        </p:nvSpPr>
        <p:spPr>
          <a:xfrm>
            <a:off x="838200" y="1929384"/>
            <a:ext cx="10515600" cy="4251960"/>
          </a:xfrm>
        </p:spPr>
        <p:txBody>
          <a:bodyPr>
            <a:normAutofit/>
          </a:bodyPr>
          <a:lstStyle/>
          <a:p>
            <a:r>
              <a:rPr lang="en-US" sz="2000"/>
              <a:t>The ultimate aim of supply chain management is to integrate inbound, outbound and internal logistics into a seamless whole, focused on meeting end-customer needs with no waste. </a:t>
            </a:r>
          </a:p>
          <a:p>
            <a:r>
              <a:rPr lang="en-US" sz="2000"/>
              <a:t>Purchasing and supply: deals with a firm’s immediate suppliers (upstream)</a:t>
            </a:r>
          </a:p>
          <a:p>
            <a:r>
              <a:rPr lang="en-US" sz="2000"/>
              <a:t>Physical distribution: the task of distributing products to tier 1 customers (downstream)</a:t>
            </a:r>
          </a:p>
          <a:p>
            <a:r>
              <a:rPr lang="en-US" sz="2000"/>
              <a:t>Logistics: management of material and information flows.</a:t>
            </a:r>
          </a:p>
          <a:p>
            <a:r>
              <a:rPr lang="en-US" sz="2000"/>
              <a:t>Inbound logistics: deals with links between the focal firms and its upstream suppliers</a:t>
            </a:r>
          </a:p>
          <a:p>
            <a:r>
              <a:rPr lang="en-US" sz="2000"/>
              <a:t>Outbound logistics: refers to the links between the focal firms and its downstream customers</a:t>
            </a:r>
          </a:p>
          <a:p>
            <a:r>
              <a:rPr lang="en-US" sz="2000"/>
              <a:t>Internal logistics: deals with planning and control of material flow within the boundary of the focal firm.</a:t>
            </a:r>
          </a:p>
        </p:txBody>
      </p:sp>
      <p:sp>
        <p:nvSpPr>
          <p:cNvPr id="4" name="Slide Number Placeholder 3">
            <a:extLst>
              <a:ext uri="{FF2B5EF4-FFF2-40B4-BE49-F238E27FC236}">
                <a16:creationId xmlns:a16="http://schemas.microsoft.com/office/drawing/2014/main" id="{9C7C7DAE-7890-B140-B178-1EBB5F04CADE}"/>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mtClean="0"/>
              <a:pPr>
                <a:spcAft>
                  <a:spcPts val="600"/>
                </a:spcAft>
              </a:pPr>
              <a:t>26</a:t>
            </a:fld>
            <a:endParaRPr lang="en-US"/>
          </a:p>
        </p:txBody>
      </p:sp>
    </p:spTree>
    <p:extLst>
      <p:ext uri="{BB962C8B-B14F-4D97-AF65-F5344CB8AC3E}">
        <p14:creationId xmlns:p14="http://schemas.microsoft.com/office/powerpoint/2010/main" val="3519097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40008981-7AA9-416F-ABBF-157F4D9E2E43}"/>
              </a:ext>
            </a:extLst>
          </p:cNvPr>
          <p:cNvPicPr>
            <a:picLocks noChangeAspect="1"/>
          </p:cNvPicPr>
          <p:nvPr/>
        </p:nvPicPr>
        <p:blipFill rotWithShape="1">
          <a:blip r:embed="rId2"/>
          <a:srcRect l="36306" r="22583"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373AB527-0140-214C-ABA1-F194A5F53777}"/>
              </a:ext>
            </a:extLst>
          </p:cNvPr>
          <p:cNvSpPr>
            <a:spLocks noGrp="1"/>
          </p:cNvSpPr>
          <p:nvPr>
            <p:ph type="title"/>
          </p:nvPr>
        </p:nvSpPr>
        <p:spPr>
          <a:xfrm>
            <a:off x="1137034" y="609600"/>
            <a:ext cx="6831188" cy="1322887"/>
          </a:xfrm>
        </p:spPr>
        <p:txBody>
          <a:bodyPr>
            <a:normAutofit/>
          </a:bodyPr>
          <a:lstStyle/>
          <a:p>
            <a:r>
              <a:rPr lang="en-US"/>
              <a:t>Flow</a:t>
            </a:r>
            <a:endParaRPr lang="en-US" dirty="0"/>
          </a:p>
        </p:txBody>
      </p:sp>
      <p:sp>
        <p:nvSpPr>
          <p:cNvPr id="3" name="Content Placeholder 2">
            <a:extLst>
              <a:ext uri="{FF2B5EF4-FFF2-40B4-BE49-F238E27FC236}">
                <a16:creationId xmlns:a16="http://schemas.microsoft.com/office/drawing/2014/main" id="{66367618-6130-7E4B-A47C-29834AA2CBFC}"/>
              </a:ext>
            </a:extLst>
          </p:cNvPr>
          <p:cNvSpPr>
            <a:spLocks noGrp="1"/>
          </p:cNvSpPr>
          <p:nvPr>
            <p:ph idx="1"/>
          </p:nvPr>
        </p:nvSpPr>
        <p:spPr>
          <a:xfrm>
            <a:off x="1137035" y="2194102"/>
            <a:ext cx="6516216" cy="3908585"/>
          </a:xfrm>
        </p:spPr>
        <p:txBody>
          <a:bodyPr>
            <a:normAutofit/>
          </a:bodyPr>
          <a:lstStyle/>
          <a:p>
            <a:r>
              <a:rPr lang="en-US" sz="2000" dirty="0"/>
              <a:t>Time is important because it measures the speed with which a given network can respond to demand from the end-customer. In fact, the concept of flow is based on time. </a:t>
            </a:r>
          </a:p>
          <a:p>
            <a:pPr lvl="1"/>
            <a:r>
              <a:rPr lang="en-US" sz="2000" dirty="0"/>
              <a:t>Flow measures the quantity of material (measured in input terms such as numbers of components, tones or </a:t>
            </a:r>
            <a:r>
              <a:rPr lang="en-US" sz="2000" dirty="0" err="1"/>
              <a:t>litres</a:t>
            </a:r>
            <a:r>
              <a:rPr lang="en-US" sz="2000" dirty="0"/>
              <a:t>) that passes through a given network per unit of time.</a:t>
            </a:r>
          </a:p>
          <a:p>
            <a:endParaRPr lang="en-US" sz="2000" dirty="0"/>
          </a:p>
        </p:txBody>
      </p:sp>
      <p:sp>
        <p:nvSpPr>
          <p:cNvPr id="4" name="Slide Number Placeholder 3">
            <a:extLst>
              <a:ext uri="{FF2B5EF4-FFF2-40B4-BE49-F238E27FC236}">
                <a16:creationId xmlns:a16="http://schemas.microsoft.com/office/drawing/2014/main" id="{6EEE649E-D2E3-2F48-AC91-9C553EF42184}"/>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z="1000">
                <a:solidFill>
                  <a:srgbClr val="FFFFFF"/>
                </a:solidFill>
              </a:rPr>
              <a:pPr>
                <a:spcAft>
                  <a:spcPts val="600"/>
                </a:spcAft>
              </a:pPr>
              <a:t>27</a:t>
            </a:fld>
            <a:endParaRPr lang="en-US" sz="1000">
              <a:solidFill>
                <a:srgbClr val="FFFFFF"/>
              </a:solidFill>
            </a:endParaRPr>
          </a:p>
        </p:txBody>
      </p:sp>
    </p:spTree>
    <p:extLst>
      <p:ext uri="{BB962C8B-B14F-4D97-AF65-F5344CB8AC3E}">
        <p14:creationId xmlns:p14="http://schemas.microsoft.com/office/powerpoint/2010/main" val="540296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8AC4-55F1-F149-981B-2E208E0FC3EC}"/>
              </a:ext>
            </a:extLst>
          </p:cNvPr>
          <p:cNvSpPr>
            <a:spLocks noGrp="1"/>
          </p:cNvSpPr>
          <p:nvPr>
            <p:ph type="title"/>
          </p:nvPr>
        </p:nvSpPr>
        <p:spPr/>
        <p:txBody>
          <a:bodyPr/>
          <a:lstStyle/>
          <a:p>
            <a:r>
              <a:rPr lang="en-US" dirty="0"/>
              <a:t>Confectionery network</a:t>
            </a:r>
          </a:p>
        </p:txBody>
      </p:sp>
      <p:sp>
        <p:nvSpPr>
          <p:cNvPr id="4" name="Slide Number Placeholder 3">
            <a:extLst>
              <a:ext uri="{FF2B5EF4-FFF2-40B4-BE49-F238E27FC236}">
                <a16:creationId xmlns:a16="http://schemas.microsoft.com/office/drawing/2014/main" id="{ACCB86CD-E4A2-8B48-B30A-E263DDC5C764}"/>
              </a:ext>
            </a:extLst>
          </p:cNvPr>
          <p:cNvSpPr>
            <a:spLocks noGrp="1"/>
          </p:cNvSpPr>
          <p:nvPr>
            <p:ph type="sldNum" sz="quarter" idx="12"/>
          </p:nvPr>
        </p:nvSpPr>
        <p:spPr/>
        <p:txBody>
          <a:bodyPr/>
          <a:lstStyle/>
          <a:p>
            <a:fld id="{5EB43C04-6FA3-453A-9F5D-7F9B61591D06}" type="slidenum">
              <a:rPr lang="en-US" smtClean="0"/>
              <a:t>28</a:t>
            </a:fld>
            <a:endParaRPr lang="en-US"/>
          </a:p>
        </p:txBody>
      </p:sp>
      <p:pic>
        <p:nvPicPr>
          <p:cNvPr id="5" name="Picture 1">
            <a:extLst>
              <a:ext uri="{FF2B5EF4-FFF2-40B4-BE49-F238E27FC236}">
                <a16:creationId xmlns:a16="http://schemas.microsoft.com/office/drawing/2014/main" id="{E123B2CF-6E78-DA47-AD29-2153E03D1A4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6385" y="1847850"/>
            <a:ext cx="741552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F7C56C8-A185-DF4C-940F-B16CF025C0B1}"/>
              </a:ext>
            </a:extLst>
          </p:cNvPr>
          <p:cNvSpPr txBox="1"/>
          <p:nvPr/>
        </p:nvSpPr>
        <p:spPr>
          <a:xfrm>
            <a:off x="8610600" y="2823189"/>
            <a:ext cx="2743200" cy="1754326"/>
          </a:xfrm>
          <a:prstGeom prst="rect">
            <a:avLst/>
          </a:prstGeom>
          <a:noFill/>
        </p:spPr>
        <p:txBody>
          <a:bodyPr wrap="square" rtlCol="0">
            <a:spAutoFit/>
          </a:bodyPr>
          <a:lstStyle/>
          <a:p>
            <a:r>
              <a:rPr lang="en-US" dirty="0"/>
              <a:t>Upstream</a:t>
            </a:r>
          </a:p>
          <a:p>
            <a:r>
              <a:rPr lang="en-US" dirty="0"/>
              <a:t>Downstream</a:t>
            </a:r>
          </a:p>
          <a:p>
            <a:r>
              <a:rPr lang="en-US" dirty="0"/>
              <a:t>Internal process</a:t>
            </a:r>
          </a:p>
          <a:p>
            <a:r>
              <a:rPr lang="en-US" dirty="0"/>
              <a:t>Material flow</a:t>
            </a:r>
          </a:p>
          <a:p>
            <a:r>
              <a:rPr lang="en-US" dirty="0"/>
              <a:t>1st and 2nd tier suppliers and customers</a:t>
            </a:r>
          </a:p>
        </p:txBody>
      </p:sp>
    </p:spTree>
    <p:extLst>
      <p:ext uri="{BB962C8B-B14F-4D97-AF65-F5344CB8AC3E}">
        <p14:creationId xmlns:p14="http://schemas.microsoft.com/office/powerpoint/2010/main" val="475760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C9060-C4DB-F84C-9275-E77A3F3522AA}"/>
              </a:ext>
            </a:extLst>
          </p:cNvPr>
          <p:cNvSpPr>
            <a:spLocks noGrp="1"/>
          </p:cNvSpPr>
          <p:nvPr>
            <p:ph type="title"/>
          </p:nvPr>
        </p:nvSpPr>
        <p:spPr>
          <a:xfrm>
            <a:off x="838200" y="365125"/>
            <a:ext cx="10515600" cy="1828444"/>
          </a:xfrm>
        </p:spPr>
        <p:txBody>
          <a:bodyPr>
            <a:normAutofit/>
          </a:bodyPr>
          <a:lstStyle/>
          <a:p>
            <a:r>
              <a:rPr lang="en-US" sz="5200"/>
              <a:t>Material flow</a:t>
            </a:r>
          </a:p>
        </p:txBody>
      </p:sp>
      <p:sp>
        <p:nvSpPr>
          <p:cNvPr id="3" name="Content Placeholder 2">
            <a:extLst>
              <a:ext uri="{FF2B5EF4-FFF2-40B4-BE49-F238E27FC236}">
                <a16:creationId xmlns:a16="http://schemas.microsoft.com/office/drawing/2014/main" id="{1BFC7859-5280-E341-9F36-2759CAA03BC6}"/>
              </a:ext>
            </a:extLst>
          </p:cNvPr>
          <p:cNvSpPr>
            <a:spLocks noGrp="1"/>
          </p:cNvSpPr>
          <p:nvPr>
            <p:ph sz="half" idx="1"/>
          </p:nvPr>
        </p:nvSpPr>
        <p:spPr>
          <a:xfrm>
            <a:off x="838200" y="2398626"/>
            <a:ext cx="5158427" cy="3730460"/>
          </a:xfrm>
        </p:spPr>
        <p:txBody>
          <a:bodyPr>
            <a:normAutofit/>
          </a:bodyPr>
          <a:lstStyle/>
          <a:p>
            <a:r>
              <a:rPr lang="en-US" sz="2000"/>
              <a:t>The goal is continuous, synchronous flow. </a:t>
            </a:r>
          </a:p>
          <a:p>
            <a:r>
              <a:rPr lang="en-US" sz="2000"/>
              <a:t>Continuous means no interruptions, no dropping the ball, no unnecessary accumulations of inventory. </a:t>
            </a:r>
          </a:p>
          <a:p>
            <a:r>
              <a:rPr lang="en-US" sz="2000"/>
              <a:t>And synchronous means that it all runs like a ballet. Parts and components are delivered on time, in the proper sequence, exactly to the point they’re needed.</a:t>
            </a:r>
          </a:p>
        </p:txBody>
      </p:sp>
      <p:sp>
        <p:nvSpPr>
          <p:cNvPr id="4" name="Content Placeholder 3">
            <a:extLst>
              <a:ext uri="{FF2B5EF4-FFF2-40B4-BE49-F238E27FC236}">
                <a16:creationId xmlns:a16="http://schemas.microsoft.com/office/drawing/2014/main" id="{53CD61EE-F879-5143-83A5-95A9DCB2AAA6}"/>
              </a:ext>
            </a:extLst>
          </p:cNvPr>
          <p:cNvSpPr>
            <a:spLocks noGrp="1"/>
          </p:cNvSpPr>
          <p:nvPr>
            <p:ph sz="half" idx="2"/>
          </p:nvPr>
        </p:nvSpPr>
        <p:spPr>
          <a:xfrm>
            <a:off x="6189154" y="2398626"/>
            <a:ext cx="5164645" cy="3730460"/>
          </a:xfrm>
        </p:spPr>
        <p:txBody>
          <a:bodyPr>
            <a:normAutofit/>
          </a:bodyPr>
          <a:lstStyle/>
          <a:p>
            <a:r>
              <a:rPr lang="en-US" sz="2000"/>
              <a:t>Greedy members of a supply chain are weak partners, since they often end up holding the inventories. </a:t>
            </a:r>
          </a:p>
        </p:txBody>
      </p:sp>
      <p:sp>
        <p:nvSpPr>
          <p:cNvPr id="5" name="Slide Number Placeholder 4">
            <a:extLst>
              <a:ext uri="{FF2B5EF4-FFF2-40B4-BE49-F238E27FC236}">
                <a16:creationId xmlns:a16="http://schemas.microsoft.com/office/drawing/2014/main" id="{FDC83054-79A5-504B-A1D6-572F24259EBB}"/>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a:pPr>
                <a:spcAft>
                  <a:spcPts val="600"/>
                </a:spcAft>
              </a:pPr>
              <a:t>29</a:t>
            </a:fld>
            <a:endParaRPr lang="en-US"/>
          </a:p>
        </p:txBody>
      </p:sp>
    </p:spTree>
    <p:extLst>
      <p:ext uri="{BB962C8B-B14F-4D97-AF65-F5344CB8AC3E}">
        <p14:creationId xmlns:p14="http://schemas.microsoft.com/office/powerpoint/2010/main" val="233236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B43C04-6FA3-453A-9F5D-7F9B61591D06}" type="slidenum">
              <a:rPr lang="en-US" smtClean="0"/>
              <a:t>3</a:t>
            </a:fld>
            <a:endParaRPr lang="en-US"/>
          </a:p>
        </p:txBody>
      </p:sp>
      <p:sp>
        <p:nvSpPr>
          <p:cNvPr id="3" name="Title 1"/>
          <p:cNvSpPr txBox="1">
            <a:spLocks/>
          </p:cNvSpPr>
          <p:nvPr/>
        </p:nvSpPr>
        <p:spPr>
          <a:xfrm>
            <a:off x="910065" y="845415"/>
            <a:ext cx="10028099" cy="4779529"/>
          </a:xfrm>
          <a:prstGeom prst="rect">
            <a:avLst/>
          </a:prstGeom>
        </p:spPr>
        <p:txBody>
          <a:bodyPr/>
          <a:lstStyle>
            <a:lvl1pPr algn="l" defTabSz="914400" rtl="0" eaLnBrk="1" latinLnBrk="0" hangingPunct="1">
              <a:lnSpc>
                <a:spcPct val="90000"/>
              </a:lnSpc>
              <a:spcBef>
                <a:spcPct val="0"/>
              </a:spcBef>
              <a:buNone/>
              <a:defRPr sz="4400" b="0" kern="1200">
                <a:solidFill>
                  <a:schemeClr val="tx1"/>
                </a:solidFill>
                <a:latin typeface="Arial" panose="020B0604020202020204" pitchFamily="34" charset="0"/>
                <a:ea typeface="+mj-ea"/>
                <a:cs typeface="Arial" panose="020B0604020202020204" pitchFamily="34" charset="0"/>
              </a:defRPr>
            </a:lvl1pPr>
          </a:lstStyle>
          <a:p>
            <a:pPr algn="ctr"/>
            <a:r>
              <a:rPr lang="en-US" b="1" dirty="0">
                <a:solidFill>
                  <a:srgbClr val="EC6C44"/>
                </a:solidFill>
              </a:rPr>
              <a:t>How about you?</a:t>
            </a:r>
          </a:p>
          <a:p>
            <a:r>
              <a:rPr lang="en-US" dirty="0">
                <a:solidFill>
                  <a:srgbClr val="EC6C44"/>
                </a:solidFill>
              </a:rPr>
              <a:t>Name</a:t>
            </a:r>
          </a:p>
          <a:p>
            <a:r>
              <a:rPr lang="en-US" dirty="0">
                <a:solidFill>
                  <a:srgbClr val="EC6C44"/>
                </a:solidFill>
              </a:rPr>
              <a:t>Major</a:t>
            </a:r>
          </a:p>
          <a:p>
            <a:r>
              <a:rPr lang="en-US" dirty="0">
                <a:solidFill>
                  <a:srgbClr val="EC6C44"/>
                </a:solidFill>
              </a:rPr>
              <a:t>Something interesting about you?</a:t>
            </a:r>
          </a:p>
          <a:p>
            <a:r>
              <a:rPr lang="en-US" dirty="0">
                <a:solidFill>
                  <a:srgbClr val="EC6C44"/>
                </a:solidFill>
              </a:rPr>
              <a:t>What would you like to learn from the course?</a:t>
            </a:r>
          </a:p>
          <a:p>
            <a:r>
              <a:rPr lang="en-US" dirty="0">
                <a:solidFill>
                  <a:srgbClr val="EC6C44"/>
                </a:solidFill>
              </a:rPr>
              <a:t>Are you interested in any research topic?</a:t>
            </a:r>
          </a:p>
          <a:p>
            <a:endParaRPr lang="en-US" dirty="0">
              <a:solidFill>
                <a:srgbClr val="EC6C44"/>
              </a:solidFill>
            </a:endParaRPr>
          </a:p>
        </p:txBody>
      </p:sp>
    </p:spTree>
    <p:extLst>
      <p:ext uri="{BB962C8B-B14F-4D97-AF65-F5344CB8AC3E}">
        <p14:creationId xmlns:p14="http://schemas.microsoft.com/office/powerpoint/2010/main" val="166342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9CE8-D4F0-124F-91BB-9B720888A26D}"/>
              </a:ext>
            </a:extLst>
          </p:cNvPr>
          <p:cNvSpPr>
            <a:spLocks noGrp="1"/>
          </p:cNvSpPr>
          <p:nvPr>
            <p:ph type="title"/>
          </p:nvPr>
        </p:nvSpPr>
        <p:spPr/>
        <p:txBody>
          <a:bodyPr/>
          <a:lstStyle/>
          <a:p>
            <a:r>
              <a:rPr lang="en-US" dirty="0"/>
              <a:t>Xerox</a:t>
            </a:r>
          </a:p>
        </p:txBody>
      </p:sp>
      <p:sp>
        <p:nvSpPr>
          <p:cNvPr id="3" name="Content Placeholder 2">
            <a:extLst>
              <a:ext uri="{FF2B5EF4-FFF2-40B4-BE49-F238E27FC236}">
                <a16:creationId xmlns:a16="http://schemas.microsoft.com/office/drawing/2014/main" id="{68FBDAA8-5D6E-464C-911E-3F15A4EEA374}"/>
              </a:ext>
            </a:extLst>
          </p:cNvPr>
          <p:cNvSpPr>
            <a:spLocks noGrp="1"/>
          </p:cNvSpPr>
          <p:nvPr>
            <p:ph idx="1"/>
          </p:nvPr>
        </p:nvSpPr>
        <p:spPr/>
        <p:txBody>
          <a:bodyPr/>
          <a:lstStyle/>
          <a:p>
            <a:r>
              <a:rPr lang="en-US" dirty="0"/>
              <a:t>An US company that makes photocopiers.</a:t>
            </a:r>
          </a:p>
          <a:p>
            <a:r>
              <a:rPr lang="en-US" dirty="0"/>
              <a:t>They are faced with the ‘feast or famine’ situation.</a:t>
            </a:r>
          </a:p>
          <a:p>
            <a:r>
              <a:rPr lang="en-US" dirty="0"/>
              <a:t>Objective for next move: make only what you need when you need it, then shipping to the customers.</a:t>
            </a:r>
          </a:p>
          <a:p>
            <a:r>
              <a:rPr lang="en-US" dirty="0"/>
              <a:t>Introduction: just-in-time production systems.</a:t>
            </a:r>
          </a:p>
        </p:txBody>
      </p:sp>
      <p:sp>
        <p:nvSpPr>
          <p:cNvPr id="4" name="Slide Number Placeholder 3">
            <a:extLst>
              <a:ext uri="{FF2B5EF4-FFF2-40B4-BE49-F238E27FC236}">
                <a16:creationId xmlns:a16="http://schemas.microsoft.com/office/drawing/2014/main" id="{863858C3-EE49-3F4B-9B48-0DF46E3ABA9D}"/>
              </a:ext>
            </a:extLst>
          </p:cNvPr>
          <p:cNvSpPr>
            <a:spLocks noGrp="1"/>
          </p:cNvSpPr>
          <p:nvPr>
            <p:ph type="sldNum" sz="quarter" idx="12"/>
          </p:nvPr>
        </p:nvSpPr>
        <p:spPr/>
        <p:txBody>
          <a:bodyPr/>
          <a:lstStyle/>
          <a:p>
            <a:fld id="{5EB43C04-6FA3-453A-9F5D-7F9B61591D06}" type="slidenum">
              <a:rPr lang="en-US" smtClean="0"/>
              <a:t>30</a:t>
            </a:fld>
            <a:endParaRPr lang="en-US"/>
          </a:p>
        </p:txBody>
      </p:sp>
    </p:spTree>
    <p:extLst>
      <p:ext uri="{BB962C8B-B14F-4D97-AF65-F5344CB8AC3E}">
        <p14:creationId xmlns:p14="http://schemas.microsoft.com/office/powerpoint/2010/main" val="831081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C9A7-D864-0B46-AAB6-8856BD57486C}"/>
              </a:ext>
            </a:extLst>
          </p:cNvPr>
          <p:cNvSpPr>
            <a:spLocks noGrp="1"/>
          </p:cNvSpPr>
          <p:nvPr>
            <p:ph type="title"/>
          </p:nvPr>
        </p:nvSpPr>
        <p:spPr/>
        <p:txBody>
          <a:bodyPr/>
          <a:lstStyle/>
          <a:p>
            <a:r>
              <a:rPr lang="en-US" dirty="0"/>
              <a:t>Xerox - Inventory profile</a:t>
            </a:r>
          </a:p>
        </p:txBody>
      </p:sp>
      <p:sp>
        <p:nvSpPr>
          <p:cNvPr id="4" name="Slide Number Placeholder 3">
            <a:extLst>
              <a:ext uri="{FF2B5EF4-FFF2-40B4-BE49-F238E27FC236}">
                <a16:creationId xmlns:a16="http://schemas.microsoft.com/office/drawing/2014/main" id="{C73D80EB-CBC9-8F40-8BB4-6A21739E37C8}"/>
              </a:ext>
            </a:extLst>
          </p:cNvPr>
          <p:cNvSpPr>
            <a:spLocks noGrp="1"/>
          </p:cNvSpPr>
          <p:nvPr>
            <p:ph type="sldNum" sz="quarter" idx="12"/>
          </p:nvPr>
        </p:nvSpPr>
        <p:spPr/>
        <p:txBody>
          <a:bodyPr/>
          <a:lstStyle/>
          <a:p>
            <a:fld id="{5EB43C04-6FA3-453A-9F5D-7F9B61591D06}" type="slidenum">
              <a:rPr lang="en-US" smtClean="0"/>
              <a:t>31</a:t>
            </a:fld>
            <a:endParaRPr lang="en-US"/>
          </a:p>
        </p:txBody>
      </p:sp>
      <p:pic>
        <p:nvPicPr>
          <p:cNvPr id="5" name="Picture 2">
            <a:extLst>
              <a:ext uri="{FF2B5EF4-FFF2-40B4-BE49-F238E27FC236}">
                <a16:creationId xmlns:a16="http://schemas.microsoft.com/office/drawing/2014/main" id="{233DFA57-6EE0-7A4B-8A66-C43D94D067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238" y="2275790"/>
            <a:ext cx="7140916" cy="371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47E2429-2814-C342-B8A4-0C65CC5FEE0F}"/>
              </a:ext>
            </a:extLst>
          </p:cNvPr>
          <p:cNvSpPr txBox="1"/>
          <p:nvPr/>
        </p:nvSpPr>
        <p:spPr>
          <a:xfrm>
            <a:off x="8854898" y="3174881"/>
            <a:ext cx="1885071" cy="1200329"/>
          </a:xfrm>
          <a:prstGeom prst="rect">
            <a:avLst/>
          </a:prstGeom>
          <a:noFill/>
        </p:spPr>
        <p:txBody>
          <a:bodyPr wrap="square" rtlCol="0">
            <a:spAutoFit/>
          </a:bodyPr>
          <a:lstStyle/>
          <a:p>
            <a:r>
              <a:rPr lang="en-US" dirty="0"/>
              <a:t>Explain the case?</a:t>
            </a:r>
          </a:p>
          <a:p>
            <a:endParaRPr lang="en-US" dirty="0"/>
          </a:p>
          <a:p>
            <a:r>
              <a:rPr lang="en-US" dirty="0"/>
              <a:t>Inventory is held further upstream.</a:t>
            </a:r>
          </a:p>
        </p:txBody>
      </p:sp>
    </p:spTree>
    <p:extLst>
      <p:ext uri="{BB962C8B-B14F-4D97-AF65-F5344CB8AC3E}">
        <p14:creationId xmlns:p14="http://schemas.microsoft.com/office/powerpoint/2010/main" val="246501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4FAC1-C208-E248-BA8F-0A3266954CF6}"/>
              </a:ext>
            </a:extLst>
          </p:cNvPr>
          <p:cNvSpPr>
            <a:spLocks noGrp="1"/>
          </p:cNvSpPr>
          <p:nvPr>
            <p:ph type="title"/>
          </p:nvPr>
        </p:nvSpPr>
        <p:spPr>
          <a:xfrm>
            <a:off x="1188069" y="381935"/>
            <a:ext cx="9356106" cy="1200329"/>
          </a:xfrm>
        </p:spPr>
        <p:txBody>
          <a:bodyPr anchor="t">
            <a:normAutofit/>
          </a:bodyPr>
          <a:lstStyle/>
          <a:p>
            <a:r>
              <a:rPr lang="en-US" sz="6200"/>
              <a:t>Xerox – Just in time (JIT)</a:t>
            </a:r>
          </a:p>
        </p:txBody>
      </p:sp>
      <p:grpSp>
        <p:nvGrpSpPr>
          <p:cNvPr id="12" name="Group 11">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0868D28-21E5-E741-A37D-C7F23DDB7A8D}"/>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a:solidFill>
                  <a:schemeClr val="tx1">
                    <a:alpha val="60000"/>
                  </a:schemeClr>
                </a:solidFill>
              </a:rPr>
              <a:pPr>
                <a:spcAft>
                  <a:spcPts val="600"/>
                </a:spcAft>
              </a:pPr>
              <a:t>32</a:t>
            </a:fld>
            <a:endParaRPr lang="en-US">
              <a:solidFill>
                <a:schemeClr val="tx1">
                  <a:alpha val="60000"/>
                </a:schemeClr>
              </a:solidFill>
            </a:endParaRPr>
          </a:p>
        </p:txBody>
      </p:sp>
      <p:graphicFrame>
        <p:nvGraphicFramePr>
          <p:cNvPr id="6" name="Content Placeholder 2">
            <a:extLst>
              <a:ext uri="{FF2B5EF4-FFF2-40B4-BE49-F238E27FC236}">
                <a16:creationId xmlns:a16="http://schemas.microsoft.com/office/drawing/2014/main" id="{267C4D99-B706-4555-ABBE-5594F222AFCB}"/>
              </a:ext>
            </a:extLst>
          </p:cNvPr>
          <p:cNvGraphicFramePr>
            <a:graphicFrameLocks noGrp="1"/>
          </p:cNvGraphicFramePr>
          <p:nvPr>
            <p:ph idx="1"/>
            <p:extLst>
              <p:ext uri="{D42A27DB-BD31-4B8C-83A1-F6EECF244321}">
                <p14:modId xmlns:p14="http://schemas.microsoft.com/office/powerpoint/2010/main" val="1131200728"/>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590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E8C8C14-701D-6040-90FC-951F712AC101}"/>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a:t>
            </a:r>
          </a:p>
        </p:txBody>
      </p:sp>
      <p:sp>
        <p:nvSpPr>
          <p:cNvPr id="3" name="Content Placeholder 2">
            <a:extLst>
              <a:ext uri="{FF2B5EF4-FFF2-40B4-BE49-F238E27FC236}">
                <a16:creationId xmlns:a16="http://schemas.microsoft.com/office/drawing/2014/main" id="{5120AFFE-C7C1-E94E-B6A8-38C6CD720BA5}"/>
              </a:ext>
            </a:extLst>
          </p:cNvPr>
          <p:cNvSpPr>
            <a:spLocks noGrp="1"/>
          </p:cNvSpPr>
          <p:nvPr>
            <p:ph idx="1"/>
          </p:nvPr>
        </p:nvSpPr>
        <p:spPr>
          <a:xfrm>
            <a:off x="3315031" y="4076802"/>
            <a:ext cx="5561938" cy="1534587"/>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How does such a supply chain structure improve the competitiveness at Xerox?</a:t>
            </a:r>
          </a:p>
        </p:txBody>
      </p:sp>
      <p:sp>
        <p:nvSpPr>
          <p:cNvPr id="4" name="Slide Number Placeholder 3">
            <a:extLst>
              <a:ext uri="{FF2B5EF4-FFF2-40B4-BE49-F238E27FC236}">
                <a16:creationId xmlns:a16="http://schemas.microsoft.com/office/drawing/2014/main" id="{5E4FBE85-C712-F541-AB86-EB445BF0ECD2}"/>
              </a:ext>
            </a:extLst>
          </p:cNvPr>
          <p:cNvSpPr>
            <a:spLocks noGrp="1"/>
          </p:cNvSpPr>
          <p:nvPr>
            <p:ph type="sldNum" sz="quarter" idx="12"/>
          </p:nvPr>
        </p:nvSpPr>
        <p:spPr>
          <a:xfrm>
            <a:off x="10467444" y="6356350"/>
            <a:ext cx="886355" cy="365125"/>
          </a:xfrm>
        </p:spPr>
        <p:txBody>
          <a:bodyPr vert="horz" lIns="91440" tIns="45720" rIns="91440" bIns="45720" rtlCol="0" anchor="ctr">
            <a:normAutofit/>
          </a:bodyPr>
          <a:lstStyle/>
          <a:p>
            <a:pPr>
              <a:spcAft>
                <a:spcPts val="600"/>
              </a:spcAft>
            </a:pPr>
            <a:fld id="{5EB43C04-6FA3-453A-9F5D-7F9B61591D06}" type="slidenum">
              <a:rPr lang="en-US">
                <a:solidFill>
                  <a:srgbClr val="FFFFFF"/>
                </a:solidFill>
              </a:rPr>
              <a:pPr>
                <a:spcAft>
                  <a:spcPts val="600"/>
                </a:spcAft>
              </a:pPr>
              <a:t>33</a:t>
            </a:fld>
            <a:endParaRPr lang="en-US">
              <a:solidFill>
                <a:srgbClr val="FFFFFF"/>
              </a:solidFill>
            </a:endParaRPr>
          </a:p>
        </p:txBody>
      </p:sp>
      <p:sp>
        <p:nvSpPr>
          <p:cNvPr id="17"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696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AD7-E8FB-8547-A12A-0FC6A852FB4E}"/>
              </a:ext>
            </a:extLst>
          </p:cNvPr>
          <p:cNvSpPr>
            <a:spLocks noGrp="1"/>
          </p:cNvSpPr>
          <p:nvPr>
            <p:ph type="title"/>
          </p:nvPr>
        </p:nvSpPr>
        <p:spPr/>
        <p:txBody>
          <a:bodyPr/>
          <a:lstStyle/>
          <a:p>
            <a:r>
              <a:rPr lang="en-US" dirty="0"/>
              <a:t>Integrating demand and supply chains</a:t>
            </a:r>
          </a:p>
        </p:txBody>
      </p:sp>
      <p:sp>
        <p:nvSpPr>
          <p:cNvPr id="4" name="Slide Number Placeholder 3">
            <a:extLst>
              <a:ext uri="{FF2B5EF4-FFF2-40B4-BE49-F238E27FC236}">
                <a16:creationId xmlns:a16="http://schemas.microsoft.com/office/drawing/2014/main" id="{1EF6612E-A76D-C449-9DFB-8D8CE90B0F11}"/>
              </a:ext>
            </a:extLst>
          </p:cNvPr>
          <p:cNvSpPr>
            <a:spLocks noGrp="1"/>
          </p:cNvSpPr>
          <p:nvPr>
            <p:ph type="sldNum" sz="quarter" idx="12"/>
          </p:nvPr>
        </p:nvSpPr>
        <p:spPr/>
        <p:txBody>
          <a:bodyPr/>
          <a:lstStyle/>
          <a:p>
            <a:fld id="{5EB43C04-6FA3-453A-9F5D-7F9B61591D06}" type="slidenum">
              <a:rPr lang="en-US" smtClean="0"/>
              <a:t>34</a:t>
            </a:fld>
            <a:endParaRPr lang="en-US"/>
          </a:p>
        </p:txBody>
      </p:sp>
      <p:pic>
        <p:nvPicPr>
          <p:cNvPr id="5" name="Picture 1">
            <a:extLst>
              <a:ext uri="{FF2B5EF4-FFF2-40B4-BE49-F238E27FC236}">
                <a16:creationId xmlns:a16="http://schemas.microsoft.com/office/drawing/2014/main" id="{45AB3BF1-754C-454A-8A33-D99BAD13CD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74673"/>
            <a:ext cx="10515600" cy="345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4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627A9-3F0B-694C-8C6C-02890DC9A38C}"/>
              </a:ext>
            </a:extLst>
          </p:cNvPr>
          <p:cNvSpPr>
            <a:spLocks noGrp="1"/>
          </p:cNvSpPr>
          <p:nvPr>
            <p:ph type="title"/>
          </p:nvPr>
        </p:nvSpPr>
        <p:spPr>
          <a:xfrm>
            <a:off x="572493" y="238539"/>
            <a:ext cx="11018520" cy="1434415"/>
          </a:xfrm>
        </p:spPr>
        <p:txBody>
          <a:bodyPr anchor="b">
            <a:normAutofit/>
          </a:bodyPr>
          <a:lstStyle/>
          <a:p>
            <a:r>
              <a:rPr lang="en-US" sz="5400"/>
              <a:t>Competing through logistics</a:t>
            </a:r>
          </a:p>
        </p:txBody>
      </p:sp>
      <p:sp>
        <p:nvSpPr>
          <p:cNvPr id="5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C6BE52-6449-C746-AB10-D9D3DAB153A9}"/>
              </a:ext>
            </a:extLst>
          </p:cNvPr>
          <p:cNvSpPr>
            <a:spLocks noGrp="1"/>
          </p:cNvSpPr>
          <p:nvPr>
            <p:ph idx="1"/>
          </p:nvPr>
        </p:nvSpPr>
        <p:spPr>
          <a:xfrm>
            <a:off x="572493" y="2071316"/>
            <a:ext cx="6713552" cy="4119172"/>
          </a:xfrm>
        </p:spPr>
        <p:txBody>
          <a:bodyPr anchor="t">
            <a:normAutofit/>
          </a:bodyPr>
          <a:lstStyle/>
          <a:p>
            <a:r>
              <a:rPr lang="en-US" sz="1700" dirty="0"/>
              <a:t>Products = physical product + service</a:t>
            </a:r>
          </a:p>
          <a:p>
            <a:r>
              <a:rPr lang="en-US" sz="1700" dirty="0"/>
              <a:t>Service is heavily influenced by logistics</a:t>
            </a:r>
          </a:p>
          <a:p>
            <a:r>
              <a:rPr lang="en-US" sz="1700" dirty="0"/>
              <a:t>What are the competitive priorities should logistics in the supply chain provide?</a:t>
            </a:r>
          </a:p>
          <a:p>
            <a:pPr lvl="1"/>
            <a:r>
              <a:rPr lang="en-US" sz="1700" dirty="0"/>
              <a:t>meeting end-customer demand through supplying what is needed in the form it is needed, when it is needed, at a competitive cost.</a:t>
            </a:r>
          </a:p>
          <a:p>
            <a:pPr lvl="1"/>
            <a:r>
              <a:rPr lang="en-US" sz="1700" dirty="0"/>
              <a:t>Hard objectives: quality, time, cost</a:t>
            </a:r>
          </a:p>
          <a:p>
            <a:pPr lvl="1"/>
            <a:r>
              <a:rPr lang="en-US" sz="1700" dirty="0"/>
              <a:t>Supportive capabilities:</a:t>
            </a:r>
          </a:p>
          <a:p>
            <a:pPr lvl="2"/>
            <a:r>
              <a:rPr lang="en-US" sz="1700" dirty="0"/>
              <a:t>Controlling variability</a:t>
            </a:r>
          </a:p>
          <a:p>
            <a:pPr lvl="2"/>
            <a:r>
              <a:rPr lang="en-US" sz="1700" dirty="0"/>
              <a:t>Dealing with uncertainty</a:t>
            </a:r>
          </a:p>
          <a:p>
            <a:pPr lvl="2"/>
            <a:r>
              <a:rPr lang="en-US" sz="1700" dirty="0"/>
              <a:t>Sustainability</a:t>
            </a:r>
          </a:p>
          <a:p>
            <a:pPr lvl="1"/>
            <a:r>
              <a:rPr lang="en-US" sz="1700" dirty="0"/>
              <a:t>Soft objective: relates to service aspects, e.g., customer confidence</a:t>
            </a:r>
          </a:p>
          <a:p>
            <a:endParaRPr lang="en-US" sz="1700" dirty="0"/>
          </a:p>
        </p:txBody>
      </p:sp>
      <p:pic>
        <p:nvPicPr>
          <p:cNvPr id="6" name="Picture 5" descr="Cardboard boxes on conveyor belt">
            <a:extLst>
              <a:ext uri="{FF2B5EF4-FFF2-40B4-BE49-F238E27FC236}">
                <a16:creationId xmlns:a16="http://schemas.microsoft.com/office/drawing/2014/main" id="{40F8890F-8321-4E13-819E-9A4BD3CBC6B7}"/>
              </a:ext>
            </a:extLst>
          </p:cNvPr>
          <p:cNvPicPr>
            <a:picLocks noChangeAspect="1"/>
          </p:cNvPicPr>
          <p:nvPr/>
        </p:nvPicPr>
        <p:blipFill rotWithShape="1">
          <a:blip r:embed="rId3"/>
          <a:srcRect l="24694" r="11090" b="2"/>
          <a:stretch/>
        </p:blipFill>
        <p:spPr>
          <a:xfrm>
            <a:off x="7675658" y="2093976"/>
            <a:ext cx="3941064" cy="4096512"/>
          </a:xfrm>
          <a:prstGeom prst="rect">
            <a:avLst/>
          </a:prstGeom>
        </p:spPr>
      </p:pic>
      <p:sp>
        <p:nvSpPr>
          <p:cNvPr id="4" name="Slide Number Placeholder 3">
            <a:extLst>
              <a:ext uri="{FF2B5EF4-FFF2-40B4-BE49-F238E27FC236}">
                <a16:creationId xmlns:a16="http://schemas.microsoft.com/office/drawing/2014/main" id="{61F52C55-086E-1A4F-966F-921E4F2D5DC8}"/>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a:pPr>
                <a:spcAft>
                  <a:spcPts val="600"/>
                </a:spcAft>
              </a:pPr>
              <a:t>35</a:t>
            </a:fld>
            <a:endParaRPr lang="en-US"/>
          </a:p>
        </p:txBody>
      </p:sp>
    </p:spTree>
    <p:extLst>
      <p:ext uri="{BB962C8B-B14F-4D97-AF65-F5344CB8AC3E}">
        <p14:creationId xmlns:p14="http://schemas.microsoft.com/office/powerpoint/2010/main" val="2102501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A72F-ACD5-6D4B-9816-FA7EE75484BC}"/>
              </a:ext>
            </a:extLst>
          </p:cNvPr>
          <p:cNvSpPr>
            <a:spLocks noGrp="1"/>
          </p:cNvSpPr>
          <p:nvPr>
            <p:ph type="title"/>
          </p:nvPr>
        </p:nvSpPr>
        <p:spPr/>
        <p:txBody>
          <a:bodyPr/>
          <a:lstStyle/>
          <a:p>
            <a:r>
              <a:rPr lang="en-US" dirty="0"/>
              <a:t>Hard objectives</a:t>
            </a:r>
          </a:p>
        </p:txBody>
      </p:sp>
      <p:sp>
        <p:nvSpPr>
          <p:cNvPr id="3" name="Content Placeholder 2">
            <a:extLst>
              <a:ext uri="{FF2B5EF4-FFF2-40B4-BE49-F238E27FC236}">
                <a16:creationId xmlns:a16="http://schemas.microsoft.com/office/drawing/2014/main" id="{C6F559EA-78A1-E845-93A2-68B114F099DC}"/>
              </a:ext>
            </a:extLst>
          </p:cNvPr>
          <p:cNvSpPr>
            <a:spLocks noGrp="1"/>
          </p:cNvSpPr>
          <p:nvPr>
            <p:ph idx="1"/>
          </p:nvPr>
        </p:nvSpPr>
        <p:spPr>
          <a:xfrm>
            <a:off x="838200" y="1825625"/>
            <a:ext cx="10515600" cy="914400"/>
          </a:xfrm>
        </p:spPr>
        <p:txBody>
          <a:bodyPr/>
          <a:lstStyle/>
          <a:p>
            <a:r>
              <a:rPr lang="en-US" dirty="0"/>
              <a:t>Quality: defects, incorrect quantities and wrong items delivered are symptoms of quality problems in supply chain processes.</a:t>
            </a:r>
          </a:p>
        </p:txBody>
      </p:sp>
      <p:sp>
        <p:nvSpPr>
          <p:cNvPr id="4" name="Slide Number Placeholder 3">
            <a:extLst>
              <a:ext uri="{FF2B5EF4-FFF2-40B4-BE49-F238E27FC236}">
                <a16:creationId xmlns:a16="http://schemas.microsoft.com/office/drawing/2014/main" id="{F8DC7F7B-386B-9C49-9CCD-CC97C4330F3A}"/>
              </a:ext>
            </a:extLst>
          </p:cNvPr>
          <p:cNvSpPr>
            <a:spLocks noGrp="1"/>
          </p:cNvSpPr>
          <p:nvPr>
            <p:ph type="sldNum" sz="quarter" idx="12"/>
          </p:nvPr>
        </p:nvSpPr>
        <p:spPr/>
        <p:txBody>
          <a:bodyPr/>
          <a:lstStyle/>
          <a:p>
            <a:fld id="{5EB43C04-6FA3-453A-9F5D-7F9B61591D06}" type="slidenum">
              <a:rPr lang="en-US" smtClean="0"/>
              <a:t>36</a:t>
            </a:fld>
            <a:endParaRPr lang="en-US"/>
          </a:p>
        </p:txBody>
      </p:sp>
      <p:pic>
        <p:nvPicPr>
          <p:cNvPr id="6" name="Graphic 5" descr="Factory with solid fill">
            <a:extLst>
              <a:ext uri="{FF2B5EF4-FFF2-40B4-BE49-F238E27FC236}">
                <a16:creationId xmlns:a16="http://schemas.microsoft.com/office/drawing/2014/main" id="{ADE0C4C6-F4D8-3D40-A78D-B4307B7789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8148" y="3225018"/>
            <a:ext cx="914400" cy="914400"/>
          </a:xfrm>
          <a:prstGeom prst="rect">
            <a:avLst/>
          </a:prstGeom>
        </p:spPr>
      </p:pic>
      <p:sp>
        <p:nvSpPr>
          <p:cNvPr id="7" name="TextBox 6">
            <a:extLst>
              <a:ext uri="{FF2B5EF4-FFF2-40B4-BE49-F238E27FC236}">
                <a16:creationId xmlns:a16="http://schemas.microsoft.com/office/drawing/2014/main" id="{BFF097DB-7999-FD4B-A9E1-151FC3A8323D}"/>
              </a:ext>
            </a:extLst>
          </p:cNvPr>
          <p:cNvSpPr txBox="1"/>
          <p:nvPr/>
        </p:nvSpPr>
        <p:spPr>
          <a:xfrm>
            <a:off x="1997612" y="4139418"/>
            <a:ext cx="1575582" cy="369332"/>
          </a:xfrm>
          <a:prstGeom prst="rect">
            <a:avLst/>
          </a:prstGeom>
          <a:noFill/>
        </p:spPr>
        <p:txBody>
          <a:bodyPr wrap="square" rtlCol="0">
            <a:spAutoFit/>
          </a:bodyPr>
          <a:lstStyle/>
          <a:p>
            <a:r>
              <a:rPr lang="en-US" dirty="0"/>
              <a:t>25 per million</a:t>
            </a:r>
          </a:p>
        </p:txBody>
      </p:sp>
      <p:pic>
        <p:nvPicPr>
          <p:cNvPr id="9" name="Graphic 8" descr="Register with solid fill">
            <a:extLst>
              <a:ext uri="{FF2B5EF4-FFF2-40B4-BE49-F238E27FC236}">
                <a16:creationId xmlns:a16="http://schemas.microsoft.com/office/drawing/2014/main" id="{0A678464-DD64-A940-BD9D-AB71E6C05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2297" y="3152948"/>
            <a:ext cx="914400" cy="914400"/>
          </a:xfrm>
          <a:prstGeom prst="rect">
            <a:avLst/>
          </a:prstGeom>
        </p:spPr>
      </p:pic>
      <p:sp>
        <p:nvSpPr>
          <p:cNvPr id="10" name="TextBox 9">
            <a:extLst>
              <a:ext uri="{FF2B5EF4-FFF2-40B4-BE49-F238E27FC236}">
                <a16:creationId xmlns:a16="http://schemas.microsoft.com/office/drawing/2014/main" id="{9F41A55C-A37E-FD4E-8066-A4B5409C2C77}"/>
              </a:ext>
            </a:extLst>
          </p:cNvPr>
          <p:cNvSpPr txBox="1"/>
          <p:nvPr/>
        </p:nvSpPr>
        <p:spPr>
          <a:xfrm>
            <a:off x="6339750" y="4139418"/>
            <a:ext cx="1805351" cy="646331"/>
          </a:xfrm>
          <a:prstGeom prst="rect">
            <a:avLst/>
          </a:prstGeom>
          <a:noFill/>
        </p:spPr>
        <p:txBody>
          <a:bodyPr wrap="square" rtlCol="0">
            <a:spAutoFit/>
          </a:bodyPr>
          <a:lstStyle/>
          <a:p>
            <a:r>
              <a:rPr lang="en-US" dirty="0"/>
              <a:t>10,000 to 20,000 per million</a:t>
            </a:r>
          </a:p>
        </p:txBody>
      </p:sp>
      <p:sp>
        <p:nvSpPr>
          <p:cNvPr id="11" name="Right Arrow 10">
            <a:extLst>
              <a:ext uri="{FF2B5EF4-FFF2-40B4-BE49-F238E27FC236}">
                <a16:creationId xmlns:a16="http://schemas.microsoft.com/office/drawing/2014/main" id="{14665441-5769-E848-B13C-8C1A4B8764CA}"/>
              </a:ext>
            </a:extLst>
          </p:cNvPr>
          <p:cNvSpPr/>
          <p:nvPr/>
        </p:nvSpPr>
        <p:spPr>
          <a:xfrm>
            <a:off x="3861582" y="3682218"/>
            <a:ext cx="2011680" cy="25321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5A23975-AA91-2845-A35F-F44CFABDF24E}"/>
              </a:ext>
            </a:extLst>
          </p:cNvPr>
          <p:cNvSpPr txBox="1"/>
          <p:nvPr/>
        </p:nvSpPr>
        <p:spPr>
          <a:xfrm>
            <a:off x="4006953" y="3185403"/>
            <a:ext cx="1509930" cy="369332"/>
          </a:xfrm>
          <a:prstGeom prst="rect">
            <a:avLst/>
          </a:prstGeom>
          <a:noFill/>
        </p:spPr>
        <p:txBody>
          <a:bodyPr wrap="square" rtlCol="0">
            <a:spAutoFit/>
          </a:bodyPr>
          <a:lstStyle/>
          <a:p>
            <a:r>
              <a:rPr lang="en-US" dirty="0"/>
              <a:t>Supply chain</a:t>
            </a:r>
          </a:p>
        </p:txBody>
      </p:sp>
      <p:sp>
        <p:nvSpPr>
          <p:cNvPr id="13" name="TextBox 12">
            <a:extLst>
              <a:ext uri="{FF2B5EF4-FFF2-40B4-BE49-F238E27FC236}">
                <a16:creationId xmlns:a16="http://schemas.microsoft.com/office/drawing/2014/main" id="{4A680490-86EF-E046-BC66-C34052D515CD}"/>
              </a:ext>
            </a:extLst>
          </p:cNvPr>
          <p:cNvSpPr txBox="1"/>
          <p:nvPr/>
        </p:nvSpPr>
        <p:spPr>
          <a:xfrm>
            <a:off x="3976377" y="4195689"/>
            <a:ext cx="1805351" cy="1200329"/>
          </a:xfrm>
          <a:prstGeom prst="rect">
            <a:avLst/>
          </a:prstGeom>
          <a:noFill/>
        </p:spPr>
        <p:txBody>
          <a:bodyPr wrap="square" rtlCol="0">
            <a:spAutoFit/>
          </a:bodyPr>
          <a:lstStyle/>
          <a:p>
            <a:r>
              <a:rPr lang="en-US" dirty="0"/>
              <a:t>Crush cases when wrapped; sharp knife cut open cases, etc.</a:t>
            </a:r>
          </a:p>
        </p:txBody>
      </p:sp>
      <p:sp>
        <p:nvSpPr>
          <p:cNvPr id="14" name="TextBox 13">
            <a:extLst>
              <a:ext uri="{FF2B5EF4-FFF2-40B4-BE49-F238E27FC236}">
                <a16:creationId xmlns:a16="http://schemas.microsoft.com/office/drawing/2014/main" id="{D742754D-6811-DB4A-9827-A5D63BE8B253}"/>
              </a:ext>
            </a:extLst>
          </p:cNvPr>
          <p:cNvSpPr txBox="1"/>
          <p:nvPr/>
        </p:nvSpPr>
        <p:spPr>
          <a:xfrm>
            <a:off x="8759394" y="3309424"/>
            <a:ext cx="2743200" cy="923330"/>
          </a:xfrm>
          <a:prstGeom prst="rect">
            <a:avLst/>
          </a:prstGeom>
          <a:noFill/>
        </p:spPr>
        <p:txBody>
          <a:bodyPr wrap="square" rtlCol="0">
            <a:spAutoFit/>
          </a:bodyPr>
          <a:lstStyle/>
          <a:p>
            <a:r>
              <a:rPr lang="en-US" dirty="0"/>
              <a:t>End customers see the worst status of the products.</a:t>
            </a:r>
          </a:p>
        </p:txBody>
      </p:sp>
    </p:spTree>
    <p:extLst>
      <p:ext uri="{BB962C8B-B14F-4D97-AF65-F5344CB8AC3E}">
        <p14:creationId xmlns:p14="http://schemas.microsoft.com/office/powerpoint/2010/main" val="900249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52F40-8C94-A84E-BCB0-9F19802FA423}"/>
              </a:ext>
            </a:extLst>
          </p:cNvPr>
          <p:cNvSpPr>
            <a:spLocks noGrp="1"/>
          </p:cNvSpPr>
          <p:nvPr>
            <p:ph type="title"/>
          </p:nvPr>
        </p:nvSpPr>
        <p:spPr>
          <a:xfrm>
            <a:off x="5297762" y="329184"/>
            <a:ext cx="6251110" cy="1783080"/>
          </a:xfrm>
        </p:spPr>
        <p:txBody>
          <a:bodyPr anchor="b">
            <a:normAutofit/>
          </a:bodyPr>
          <a:lstStyle/>
          <a:p>
            <a:r>
              <a:rPr lang="en-US" sz="5400"/>
              <a:t>Quality of service</a:t>
            </a:r>
          </a:p>
        </p:txBody>
      </p:sp>
      <p:pic>
        <p:nvPicPr>
          <p:cNvPr id="6" name="Picture 5" descr="Electronic circuit board">
            <a:extLst>
              <a:ext uri="{FF2B5EF4-FFF2-40B4-BE49-F238E27FC236}">
                <a16:creationId xmlns:a16="http://schemas.microsoft.com/office/drawing/2014/main" id="{9046D663-221D-4D69-BE23-9832EE0683EB}"/>
              </a:ext>
            </a:extLst>
          </p:cNvPr>
          <p:cNvPicPr>
            <a:picLocks noChangeAspect="1"/>
          </p:cNvPicPr>
          <p:nvPr/>
        </p:nvPicPr>
        <p:blipFill rotWithShape="1">
          <a:blip r:embed="rId2"/>
          <a:srcRect l="43250" r="1141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9865B4-709C-5B41-AE6D-0FA856D3E25E}"/>
              </a:ext>
            </a:extLst>
          </p:cNvPr>
          <p:cNvSpPr>
            <a:spLocks noGrp="1"/>
          </p:cNvSpPr>
          <p:nvPr>
            <p:ph idx="1"/>
          </p:nvPr>
        </p:nvSpPr>
        <p:spPr>
          <a:xfrm>
            <a:off x="5297762" y="2706624"/>
            <a:ext cx="6251110" cy="3483864"/>
          </a:xfrm>
        </p:spPr>
        <p:txBody>
          <a:bodyPr>
            <a:normAutofit/>
          </a:bodyPr>
          <a:lstStyle/>
          <a:p>
            <a:r>
              <a:rPr lang="en-US" sz="2200"/>
              <a:t>Sometimes, it is concerned with selecting the right quantity of the right product in the right sequence.</a:t>
            </a:r>
          </a:p>
          <a:p>
            <a:r>
              <a:rPr lang="en-US" sz="2200"/>
              <a:t>Picking accuracy: correct item, correct quantity against tight delivery schedule.</a:t>
            </a:r>
          </a:p>
        </p:txBody>
      </p:sp>
      <p:sp>
        <p:nvSpPr>
          <p:cNvPr id="4" name="Slide Number Placeholder 3">
            <a:extLst>
              <a:ext uri="{FF2B5EF4-FFF2-40B4-BE49-F238E27FC236}">
                <a16:creationId xmlns:a16="http://schemas.microsoft.com/office/drawing/2014/main" id="{21BA29C2-44F0-1B4A-9E61-2E6B05CD3E79}"/>
              </a:ext>
            </a:extLst>
          </p:cNvPr>
          <p:cNvSpPr>
            <a:spLocks noGrp="1"/>
          </p:cNvSpPr>
          <p:nvPr>
            <p:ph type="sldNum" sz="quarter" idx="12"/>
          </p:nvPr>
        </p:nvSpPr>
        <p:spPr>
          <a:xfrm>
            <a:off x="10052978" y="6356350"/>
            <a:ext cx="1300821" cy="365125"/>
          </a:xfrm>
        </p:spPr>
        <p:txBody>
          <a:bodyPr>
            <a:normAutofit/>
          </a:bodyPr>
          <a:lstStyle/>
          <a:p>
            <a:pPr>
              <a:spcAft>
                <a:spcPts val="600"/>
              </a:spcAft>
            </a:pPr>
            <a:fld id="{5EB43C04-6FA3-453A-9F5D-7F9B61591D06}" type="slidenum">
              <a:rPr lang="en-US" smtClean="0"/>
              <a:pPr>
                <a:spcAft>
                  <a:spcPts val="600"/>
                </a:spcAft>
              </a:pPr>
              <a:t>37</a:t>
            </a:fld>
            <a:endParaRPr lang="en-US"/>
          </a:p>
        </p:txBody>
      </p:sp>
    </p:spTree>
    <p:extLst>
      <p:ext uri="{BB962C8B-B14F-4D97-AF65-F5344CB8AC3E}">
        <p14:creationId xmlns:p14="http://schemas.microsoft.com/office/powerpoint/2010/main" val="3954337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B83D-E604-174E-9CDF-DE78968BE598}"/>
              </a:ext>
            </a:extLst>
          </p:cNvPr>
          <p:cNvSpPr>
            <a:spLocks noGrp="1"/>
          </p:cNvSpPr>
          <p:nvPr>
            <p:ph type="title"/>
          </p:nvPr>
        </p:nvSpPr>
        <p:spPr/>
        <p:txBody>
          <a:bodyPr/>
          <a:lstStyle/>
          <a:p>
            <a:r>
              <a:rPr lang="en-US" dirty="0"/>
              <a:t>The time advantage</a:t>
            </a:r>
          </a:p>
        </p:txBody>
      </p:sp>
      <p:sp>
        <p:nvSpPr>
          <p:cNvPr id="3" name="Content Placeholder 2">
            <a:extLst>
              <a:ext uri="{FF2B5EF4-FFF2-40B4-BE49-F238E27FC236}">
                <a16:creationId xmlns:a16="http://schemas.microsoft.com/office/drawing/2014/main" id="{36999606-E551-464D-90C9-0BF2C2C73019}"/>
              </a:ext>
            </a:extLst>
          </p:cNvPr>
          <p:cNvSpPr>
            <a:spLocks noGrp="1"/>
          </p:cNvSpPr>
          <p:nvPr>
            <p:ph idx="1"/>
          </p:nvPr>
        </p:nvSpPr>
        <p:spPr/>
        <p:txBody>
          <a:bodyPr/>
          <a:lstStyle/>
          <a:p>
            <a:r>
              <a:rPr lang="en-US" dirty="0"/>
              <a:t>Time measures how long a customer has to wait in order to receive a given product or service.</a:t>
            </a:r>
          </a:p>
          <a:p>
            <a:r>
              <a:rPr lang="en-US" dirty="0"/>
              <a:t>Time can be used to win orders by companies who have learnt that some customers </a:t>
            </a:r>
            <a:r>
              <a:rPr lang="en-US" dirty="0">
                <a:solidFill>
                  <a:srgbClr val="EC6C44"/>
                </a:solidFill>
              </a:rPr>
              <a:t>do not want to wait </a:t>
            </a:r>
            <a:r>
              <a:rPr lang="en-US" dirty="0"/>
              <a:t>– and are prepared to pay a </a:t>
            </a:r>
            <a:r>
              <a:rPr lang="en-US" dirty="0">
                <a:solidFill>
                  <a:srgbClr val="EC6C44"/>
                </a:solidFill>
              </a:rPr>
              <a:t>premium</a:t>
            </a:r>
            <a:r>
              <a:rPr lang="en-US" dirty="0"/>
              <a:t> to get what they want quickly.</a:t>
            </a:r>
          </a:p>
        </p:txBody>
      </p:sp>
      <p:sp>
        <p:nvSpPr>
          <p:cNvPr id="4" name="Slide Number Placeholder 3">
            <a:extLst>
              <a:ext uri="{FF2B5EF4-FFF2-40B4-BE49-F238E27FC236}">
                <a16:creationId xmlns:a16="http://schemas.microsoft.com/office/drawing/2014/main" id="{BC0229B8-F2B8-7A4C-8EF5-3EE04F4118CC}"/>
              </a:ext>
            </a:extLst>
          </p:cNvPr>
          <p:cNvSpPr>
            <a:spLocks noGrp="1"/>
          </p:cNvSpPr>
          <p:nvPr>
            <p:ph type="sldNum" sz="quarter" idx="12"/>
          </p:nvPr>
        </p:nvSpPr>
        <p:spPr/>
        <p:txBody>
          <a:bodyPr/>
          <a:lstStyle/>
          <a:p>
            <a:fld id="{5EB43C04-6FA3-453A-9F5D-7F9B61591D06}" type="slidenum">
              <a:rPr lang="en-US" smtClean="0"/>
              <a:t>38</a:t>
            </a:fld>
            <a:endParaRPr lang="en-US"/>
          </a:p>
        </p:txBody>
      </p:sp>
    </p:spTree>
    <p:extLst>
      <p:ext uri="{BB962C8B-B14F-4D97-AF65-F5344CB8AC3E}">
        <p14:creationId xmlns:p14="http://schemas.microsoft.com/office/powerpoint/2010/main" val="3593620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4A1-5723-E74B-8986-BC3BF4E5105B}"/>
              </a:ext>
            </a:extLst>
          </p:cNvPr>
          <p:cNvSpPr>
            <a:spLocks noGrp="1"/>
          </p:cNvSpPr>
          <p:nvPr>
            <p:ph type="title"/>
          </p:nvPr>
        </p:nvSpPr>
        <p:spPr/>
        <p:txBody>
          <a:bodyPr/>
          <a:lstStyle/>
          <a:p>
            <a:r>
              <a:rPr lang="en-US" dirty="0"/>
              <a:t>Vision Express</a:t>
            </a:r>
          </a:p>
        </p:txBody>
      </p:sp>
      <p:sp>
        <p:nvSpPr>
          <p:cNvPr id="3" name="Content Placeholder 2">
            <a:extLst>
              <a:ext uri="{FF2B5EF4-FFF2-40B4-BE49-F238E27FC236}">
                <a16:creationId xmlns:a16="http://schemas.microsoft.com/office/drawing/2014/main" id="{ACA0B3DE-56A8-8B4C-8E8B-F71F09AED964}"/>
              </a:ext>
            </a:extLst>
          </p:cNvPr>
          <p:cNvSpPr>
            <a:spLocks noGrp="1"/>
          </p:cNvSpPr>
          <p:nvPr>
            <p:ph idx="1"/>
          </p:nvPr>
        </p:nvSpPr>
        <p:spPr>
          <a:xfrm>
            <a:off x="838200" y="1825625"/>
            <a:ext cx="10515600" cy="4307889"/>
          </a:xfrm>
        </p:spPr>
        <p:txBody>
          <a:bodyPr>
            <a:normAutofit/>
          </a:bodyPr>
          <a:lstStyle/>
          <a:p>
            <a:r>
              <a:rPr lang="en-US" dirty="0"/>
              <a:t>Offers prescription spectacles in about one hour.</a:t>
            </a:r>
          </a:p>
          <a:p>
            <a:r>
              <a:rPr lang="en-US" dirty="0"/>
              <a:t>Staff are given incentives to maintain a 95 per cent service level against the one-hour target.</a:t>
            </a:r>
          </a:p>
          <a:p>
            <a:r>
              <a:rPr lang="en-US" dirty="0"/>
              <a:t>Other opticians send customer orders to a central factory, where it takes 10 days to produce the spectacles. Then the factory send the spectacles to the store.</a:t>
            </a:r>
          </a:p>
        </p:txBody>
      </p:sp>
      <p:sp>
        <p:nvSpPr>
          <p:cNvPr id="4" name="Slide Number Placeholder 3">
            <a:extLst>
              <a:ext uri="{FF2B5EF4-FFF2-40B4-BE49-F238E27FC236}">
                <a16:creationId xmlns:a16="http://schemas.microsoft.com/office/drawing/2014/main" id="{3A62B2A3-47BB-C641-844A-47FD9024B351}"/>
              </a:ext>
            </a:extLst>
          </p:cNvPr>
          <p:cNvSpPr>
            <a:spLocks noGrp="1"/>
          </p:cNvSpPr>
          <p:nvPr>
            <p:ph type="sldNum" sz="quarter" idx="12"/>
          </p:nvPr>
        </p:nvSpPr>
        <p:spPr/>
        <p:txBody>
          <a:bodyPr/>
          <a:lstStyle/>
          <a:p>
            <a:fld id="{5EB43C04-6FA3-453A-9F5D-7F9B61591D06}" type="slidenum">
              <a:rPr lang="en-US" smtClean="0"/>
              <a:t>39</a:t>
            </a:fld>
            <a:endParaRPr lang="en-US"/>
          </a:p>
        </p:txBody>
      </p:sp>
    </p:spTree>
    <p:extLst>
      <p:ext uri="{BB962C8B-B14F-4D97-AF65-F5344CB8AC3E}">
        <p14:creationId xmlns:p14="http://schemas.microsoft.com/office/powerpoint/2010/main" val="355496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course</a:t>
            </a:r>
          </a:p>
        </p:txBody>
      </p:sp>
      <p:sp>
        <p:nvSpPr>
          <p:cNvPr id="4" name="Slide Number Placeholder 3"/>
          <p:cNvSpPr>
            <a:spLocks noGrp="1"/>
          </p:cNvSpPr>
          <p:nvPr>
            <p:ph type="sldNum" sz="quarter" idx="12"/>
          </p:nvPr>
        </p:nvSpPr>
        <p:spPr/>
        <p:txBody>
          <a:bodyPr/>
          <a:lstStyle/>
          <a:p>
            <a:fld id="{5EB43C04-6FA3-453A-9F5D-7F9B61591D06}" type="slidenum">
              <a:rPr lang="en-US" smtClean="0"/>
              <a:t>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0534016"/>
              </p:ext>
            </p:extLst>
          </p:nvPr>
        </p:nvGraphicFramePr>
        <p:xfrm>
          <a:off x="4505326" y="1847853"/>
          <a:ext cx="3262456" cy="4374273"/>
        </p:xfrm>
        <a:graphic>
          <a:graphicData uri="http://schemas.openxmlformats.org/drawingml/2006/table">
            <a:tbl>
              <a:tblPr firstRow="1" firstCol="1" bandRow="1">
                <a:tableStyleId>{72833802-FEF1-4C79-8D5D-14CF1EAF98D9}</a:tableStyleId>
              </a:tblPr>
              <a:tblGrid>
                <a:gridCol w="3262456">
                  <a:extLst>
                    <a:ext uri="{9D8B030D-6E8A-4147-A177-3AD203B41FA5}">
                      <a16:colId xmlns:a16="http://schemas.microsoft.com/office/drawing/2014/main" val="3022623550"/>
                    </a:ext>
                  </a:extLst>
                </a:gridCol>
              </a:tblGrid>
              <a:tr h="393891">
                <a:tc>
                  <a:txBody>
                    <a:bodyPr/>
                    <a:lstStyle/>
                    <a:p>
                      <a:pPr marL="0" marR="0" algn="just">
                        <a:lnSpc>
                          <a:spcPct val="125000"/>
                        </a:lnSpc>
                        <a:spcBef>
                          <a:spcPts val="0"/>
                        </a:spcBef>
                        <a:spcAft>
                          <a:spcPts val="0"/>
                        </a:spcAft>
                      </a:pPr>
                      <a:r>
                        <a:rPr lang="en-US" sz="1600" kern="100" dirty="0">
                          <a:solidFill>
                            <a:srgbClr val="EC6C44"/>
                          </a:solidFill>
                          <a:effectLst/>
                          <a:uFill>
                            <a:solidFill>
                              <a:srgbClr val="000000"/>
                            </a:solidFill>
                          </a:uFill>
                        </a:rPr>
                        <a:t>Course content</a:t>
                      </a:r>
                      <a:endParaRPr lang="en-US" sz="1600" kern="100" dirty="0">
                        <a:solidFill>
                          <a:srgbClr val="EC6C44"/>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oFill/>
                  </a:tcPr>
                </a:tc>
                <a:extLst>
                  <a:ext uri="{0D108BD9-81ED-4DB2-BD59-A6C34878D82A}">
                    <a16:rowId xmlns:a16="http://schemas.microsoft.com/office/drawing/2014/main" val="3365536354"/>
                  </a:ext>
                </a:extLst>
              </a:tr>
              <a:tr h="393891">
                <a:tc>
                  <a:txBody>
                    <a:bodyPr/>
                    <a:lstStyle/>
                    <a:p>
                      <a:pPr marL="0" marR="0" algn="just">
                        <a:lnSpc>
                          <a:spcPct val="125000"/>
                        </a:lnSpc>
                        <a:spcBef>
                          <a:spcPts val="0"/>
                        </a:spcBef>
                        <a:spcAft>
                          <a:spcPts val="0"/>
                        </a:spcAft>
                      </a:pPr>
                      <a:r>
                        <a:rPr lang="en-US" sz="1600" kern="100" dirty="0">
                          <a:effectLst/>
                          <a:uFill>
                            <a:solidFill>
                              <a:srgbClr val="000000"/>
                            </a:solidFill>
                          </a:uFill>
                        </a:rPr>
                        <a:t>Logistics and the supply chain</a:t>
                      </a:r>
                      <a:endParaRPr lang="en-US" sz="1600" kern="100"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B w="12700" cap="flat" cmpd="sng" algn="ctr">
                      <a:noFill/>
                      <a:prstDash val="solid"/>
                      <a:round/>
                      <a:headEnd type="none" w="med" len="med"/>
                      <a:tailEnd type="none" w="med" len="med"/>
                    </a:lnB>
                  </a:tcPr>
                </a:tc>
                <a:extLst>
                  <a:ext uri="{0D108BD9-81ED-4DB2-BD59-A6C34878D82A}">
                    <a16:rowId xmlns:a16="http://schemas.microsoft.com/office/drawing/2014/main" val="2597636703"/>
                  </a:ext>
                </a:extLst>
              </a:tr>
              <a:tr h="393891">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Putting the end-customer first</a:t>
                      </a: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8559353"/>
                  </a:ext>
                </a:extLst>
              </a:tr>
              <a:tr h="393891">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Value and logistics costs</a:t>
                      </a: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59161849"/>
                  </a:ext>
                </a:extLst>
              </a:tr>
              <a:tr h="393891">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Managing logistics internationally</a:t>
                      </a: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77384434"/>
                  </a:ext>
                </a:extLst>
              </a:tr>
              <a:tr h="393891">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Managing the lead-time frontier</a:t>
                      </a: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90471657"/>
                  </a:ext>
                </a:extLst>
              </a:tr>
              <a:tr h="393891">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Supply chain planning and control</a:t>
                      </a: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96913702"/>
                  </a:ext>
                </a:extLst>
              </a:tr>
              <a:tr h="435363">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Lean thinking and agile supply chains</a:t>
                      </a: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20548345"/>
                  </a:ext>
                </a:extLst>
              </a:tr>
              <a:tr h="393891">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Integrating the supply chain</a:t>
                      </a:r>
                    </a:p>
                  </a:txBody>
                  <a:tcPr marL="68580" marR="68580" marT="0" marB="0">
                    <a:lnT w="12700" cap="flat" cmpd="sng" algn="ctr">
                      <a:noFill/>
                      <a:prstDash val="solid"/>
                      <a:round/>
                      <a:headEnd type="none" w="med" len="med"/>
                      <a:tailEnd type="none" w="med" len="med"/>
                    </a:lnT>
                    <a:lnB w="6350" cap="flat" cmpd="sng" algn="ctr">
                      <a:noFill/>
                      <a:prstDash val="solid"/>
                      <a:miter lim="800000"/>
                    </a:lnB>
                  </a:tcPr>
                </a:tc>
                <a:extLst>
                  <a:ext uri="{0D108BD9-81ED-4DB2-BD59-A6C34878D82A}">
                    <a16:rowId xmlns:a16="http://schemas.microsoft.com/office/drawing/2014/main" val="3759658566"/>
                  </a:ext>
                </a:extLst>
              </a:tr>
              <a:tr h="393891">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Sourcing and procurement</a:t>
                      </a:r>
                    </a:p>
                  </a:txBody>
                  <a:tcPr marL="68580" marR="68580" marT="0" marB="0">
                    <a:lnT w="12700" cap="flat" cmpd="sng" algn="ctr">
                      <a:noFill/>
                      <a:prstDash val="solid"/>
                      <a:round/>
                      <a:headEnd type="none" w="med" len="med"/>
                      <a:tailEnd type="none" w="med" len="med"/>
                    </a:lnT>
                    <a:lnB w="6350" cap="flat" cmpd="sng" algn="ctr">
                      <a:noFill/>
                      <a:prstDash val="solid"/>
                      <a:miter lim="800000"/>
                    </a:lnB>
                  </a:tcPr>
                </a:tc>
                <a:extLst>
                  <a:ext uri="{0D108BD9-81ED-4DB2-BD59-A6C34878D82A}">
                    <a16:rowId xmlns:a16="http://schemas.microsoft.com/office/drawing/2014/main" val="2410143137"/>
                  </a:ext>
                </a:extLst>
              </a:tr>
              <a:tr h="393891">
                <a:tc>
                  <a:txBody>
                    <a:bodyPr/>
                    <a:lstStyle/>
                    <a:p>
                      <a:pPr marL="0" marR="0" algn="just" defTabSz="914400" rtl="0" eaLnBrk="1" latinLnBrk="0" hangingPunct="1">
                        <a:lnSpc>
                          <a:spcPct val="125000"/>
                        </a:lnSpc>
                        <a:spcBef>
                          <a:spcPts val="0"/>
                        </a:spcBef>
                        <a:spcAft>
                          <a:spcPts val="0"/>
                        </a:spcAft>
                      </a:pPr>
                      <a:r>
                        <a:rPr lang="en-US" sz="1600" b="1" kern="100" dirty="0">
                          <a:solidFill>
                            <a:schemeClr val="tx1"/>
                          </a:solidFill>
                          <a:effectLst/>
                          <a:uFill>
                            <a:solidFill>
                              <a:srgbClr val="000000"/>
                            </a:solidFill>
                          </a:uFill>
                          <a:latin typeface="+mn-lt"/>
                          <a:ea typeface="+mn-ea"/>
                          <a:cs typeface="+mn-cs"/>
                        </a:rPr>
                        <a:t>Challenges and opportunities</a:t>
                      </a:r>
                    </a:p>
                  </a:txBody>
                  <a:tcPr marL="68580" marR="68580" marT="0" marB="0">
                    <a:lnT w="12700" cap="flat" cmpd="sng" algn="ctr">
                      <a:noFill/>
                      <a:prstDash val="solid"/>
                      <a:round/>
                      <a:headEnd type="none" w="med" len="med"/>
                      <a:tailEnd type="none" w="med" len="med"/>
                    </a:lnT>
                  </a:tcPr>
                </a:tc>
                <a:extLst>
                  <a:ext uri="{0D108BD9-81ED-4DB2-BD59-A6C34878D82A}">
                    <a16:rowId xmlns:a16="http://schemas.microsoft.com/office/drawing/2014/main" val="311181343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73192805"/>
              </p:ext>
            </p:extLst>
          </p:nvPr>
        </p:nvGraphicFramePr>
        <p:xfrm>
          <a:off x="7913545" y="1848429"/>
          <a:ext cx="3262456" cy="2389455"/>
        </p:xfrm>
        <a:graphic>
          <a:graphicData uri="http://schemas.openxmlformats.org/drawingml/2006/table">
            <a:tbl>
              <a:tblPr firstRow="1" firstCol="1" bandRow="1">
                <a:tableStyleId>{72833802-FEF1-4C79-8D5D-14CF1EAF98D9}</a:tableStyleId>
              </a:tblPr>
              <a:tblGrid>
                <a:gridCol w="3262456">
                  <a:extLst>
                    <a:ext uri="{9D8B030D-6E8A-4147-A177-3AD203B41FA5}">
                      <a16:colId xmlns:a16="http://schemas.microsoft.com/office/drawing/2014/main" val="3022623550"/>
                    </a:ext>
                  </a:extLst>
                </a:gridCol>
              </a:tblGrid>
              <a:tr h="477891">
                <a:tc>
                  <a:txBody>
                    <a:bodyPr/>
                    <a:lstStyle/>
                    <a:p>
                      <a:pPr marL="0" marR="0" algn="just">
                        <a:lnSpc>
                          <a:spcPct val="125000"/>
                        </a:lnSpc>
                        <a:spcBef>
                          <a:spcPts val="0"/>
                        </a:spcBef>
                        <a:spcAft>
                          <a:spcPts val="0"/>
                        </a:spcAft>
                      </a:pPr>
                      <a:r>
                        <a:rPr lang="en-US" sz="1600" kern="100" dirty="0">
                          <a:solidFill>
                            <a:srgbClr val="EC6C44"/>
                          </a:solidFill>
                          <a:effectLst/>
                          <a:uFill>
                            <a:solidFill>
                              <a:srgbClr val="000000"/>
                            </a:solidFill>
                          </a:uFill>
                        </a:rPr>
                        <a:t>Grading</a:t>
                      </a:r>
                      <a:endParaRPr lang="en-US" sz="1600" kern="100" dirty="0">
                        <a:solidFill>
                          <a:srgbClr val="EC6C44"/>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oFill/>
                  </a:tcPr>
                </a:tc>
                <a:extLst>
                  <a:ext uri="{0D108BD9-81ED-4DB2-BD59-A6C34878D82A}">
                    <a16:rowId xmlns:a16="http://schemas.microsoft.com/office/drawing/2014/main" val="3365536354"/>
                  </a:ext>
                </a:extLst>
              </a:tr>
              <a:tr h="477891">
                <a:tc>
                  <a:txBody>
                    <a:bodyPr/>
                    <a:lstStyle/>
                    <a:p>
                      <a:pPr marL="0" marR="0" algn="just">
                        <a:lnSpc>
                          <a:spcPct val="125000"/>
                        </a:lnSpc>
                        <a:spcBef>
                          <a:spcPts val="0"/>
                        </a:spcBef>
                        <a:spcAft>
                          <a:spcPts val="0"/>
                        </a:spcAft>
                      </a:pPr>
                      <a:r>
                        <a:rPr lang="en-US" sz="1600" kern="100" dirty="0">
                          <a:effectLst/>
                          <a:uFill>
                            <a:solidFill>
                              <a:srgbClr val="000000"/>
                            </a:solidFill>
                          </a:uFill>
                        </a:rPr>
                        <a:t>Attendance (10%)</a:t>
                      </a:r>
                      <a:endParaRPr lang="en-US" sz="1600" kern="100"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B w="12700" cap="flat" cmpd="sng" algn="ctr">
                      <a:noFill/>
                      <a:prstDash val="solid"/>
                      <a:round/>
                      <a:headEnd type="none" w="med" len="med"/>
                      <a:tailEnd type="none" w="med" len="med"/>
                    </a:lnB>
                  </a:tcPr>
                </a:tc>
                <a:extLst>
                  <a:ext uri="{0D108BD9-81ED-4DB2-BD59-A6C34878D82A}">
                    <a16:rowId xmlns:a16="http://schemas.microsoft.com/office/drawing/2014/main" val="2597636703"/>
                  </a:ext>
                </a:extLst>
              </a:tr>
              <a:tr h="477891">
                <a:tc>
                  <a:txBody>
                    <a:bodyPr/>
                    <a:lstStyle/>
                    <a:p>
                      <a:pPr marL="0" marR="0" algn="just">
                        <a:lnSpc>
                          <a:spcPct val="125000"/>
                        </a:lnSpc>
                        <a:spcBef>
                          <a:spcPts val="0"/>
                        </a:spcBef>
                        <a:spcAft>
                          <a:spcPts val="0"/>
                        </a:spcAft>
                      </a:pPr>
                      <a:r>
                        <a:rPr lang="en-US" sz="1600" kern="100" dirty="0">
                          <a:effectLst/>
                          <a:uFill>
                            <a:solidFill>
                              <a:srgbClr val="000000"/>
                            </a:solidFill>
                          </a:uFill>
                        </a:rPr>
                        <a:t>Participation or discussion (10%)</a:t>
                      </a:r>
                      <a:endParaRPr lang="en-US" sz="1600" kern="100"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8559353"/>
                  </a:ext>
                </a:extLst>
              </a:tr>
              <a:tr h="477891">
                <a:tc>
                  <a:txBody>
                    <a:bodyPr/>
                    <a:lstStyle/>
                    <a:p>
                      <a:pPr marL="0" marR="0" algn="just">
                        <a:lnSpc>
                          <a:spcPct val="125000"/>
                        </a:lnSpc>
                        <a:spcBef>
                          <a:spcPts val="0"/>
                        </a:spcBef>
                        <a:spcAft>
                          <a:spcPts val="0"/>
                        </a:spcAft>
                      </a:pPr>
                      <a:r>
                        <a:rPr lang="en-US" sz="1600" kern="100" dirty="0">
                          <a:effectLst/>
                          <a:uFill>
                            <a:solidFill>
                              <a:srgbClr val="000000"/>
                            </a:solidFill>
                          </a:uFill>
                        </a:rPr>
                        <a:t>Assignment (30%)</a:t>
                      </a:r>
                      <a:endParaRPr lang="en-US" sz="1600" kern="100"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59161849"/>
                  </a:ext>
                </a:extLst>
              </a:tr>
              <a:tr h="477891">
                <a:tc>
                  <a:txBody>
                    <a:bodyPr/>
                    <a:lstStyle/>
                    <a:p>
                      <a:pPr marL="0" marR="0" algn="just">
                        <a:lnSpc>
                          <a:spcPct val="125000"/>
                        </a:lnSpc>
                        <a:spcBef>
                          <a:spcPts val="0"/>
                        </a:spcBef>
                        <a:spcAft>
                          <a:spcPts val="0"/>
                        </a:spcAft>
                      </a:pPr>
                      <a:r>
                        <a:rPr lang="en-US" sz="1600" kern="100" dirty="0">
                          <a:effectLst/>
                          <a:uFill>
                            <a:solidFill>
                              <a:srgbClr val="000000"/>
                            </a:solidFill>
                          </a:uFill>
                        </a:rPr>
                        <a:t>Examination (50%)</a:t>
                      </a:r>
                      <a:endParaRPr lang="en-US" sz="1600" kern="100"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T w="12700" cap="flat" cmpd="sng" algn="ctr">
                      <a:noFill/>
                      <a:prstDash val="solid"/>
                      <a:round/>
                      <a:headEnd type="none" w="med" len="med"/>
                      <a:tailEnd type="none" w="med" len="med"/>
                    </a:lnT>
                  </a:tcPr>
                </a:tc>
                <a:extLst>
                  <a:ext uri="{0D108BD9-81ED-4DB2-BD59-A6C34878D82A}">
                    <a16:rowId xmlns:a16="http://schemas.microsoft.com/office/drawing/2014/main" val="1377384434"/>
                  </a:ext>
                </a:extLst>
              </a:tr>
            </a:tbl>
          </a:graphicData>
        </a:graphic>
      </p:graphicFrame>
      <p:pic>
        <p:nvPicPr>
          <p:cNvPr id="10" name="Picture 9">
            <a:extLst>
              <a:ext uri="{FF2B5EF4-FFF2-40B4-BE49-F238E27FC236}">
                <a16:creationId xmlns:a16="http://schemas.microsoft.com/office/drawing/2014/main" id="{146D5653-2E9E-1A46-B450-F2BD0C066005}"/>
              </a:ext>
            </a:extLst>
          </p:cNvPr>
          <p:cNvPicPr>
            <a:picLocks noChangeAspect="1"/>
          </p:cNvPicPr>
          <p:nvPr/>
        </p:nvPicPr>
        <p:blipFill>
          <a:blip r:embed="rId2"/>
          <a:stretch>
            <a:fillRect/>
          </a:stretch>
        </p:blipFill>
        <p:spPr>
          <a:xfrm>
            <a:off x="919308" y="1899593"/>
            <a:ext cx="3228462" cy="42034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6064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9E6F8-5892-2E4A-B9B8-9BACC9855038}"/>
              </a:ext>
            </a:extLst>
          </p:cNvPr>
          <p:cNvSpPr>
            <a:spLocks noGrp="1"/>
          </p:cNvSpPr>
          <p:nvPr>
            <p:ph type="title"/>
          </p:nvPr>
        </p:nvSpPr>
        <p:spPr>
          <a:xfrm>
            <a:off x="841248" y="548640"/>
            <a:ext cx="3600860" cy="5431536"/>
          </a:xfrm>
        </p:spPr>
        <p:txBody>
          <a:bodyPr>
            <a:normAutofit/>
          </a:bodyPr>
          <a:lstStyle/>
          <a:p>
            <a:r>
              <a:rPr lang="en-US" sz="5400"/>
              <a:t>The time advantage</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15BD08-D5FF-C744-A469-5DEFF3EBC9C4}"/>
              </a:ext>
            </a:extLst>
          </p:cNvPr>
          <p:cNvSpPr>
            <a:spLocks noGrp="1"/>
          </p:cNvSpPr>
          <p:nvPr>
            <p:ph idx="1"/>
          </p:nvPr>
        </p:nvSpPr>
        <p:spPr>
          <a:xfrm>
            <a:off x="5126418" y="552091"/>
            <a:ext cx="6224335" cy="5431536"/>
          </a:xfrm>
        </p:spPr>
        <p:txBody>
          <a:bodyPr anchor="ctr">
            <a:normAutofit/>
          </a:bodyPr>
          <a:lstStyle/>
          <a:p>
            <a:r>
              <a:rPr lang="en-US" sz="2200"/>
              <a:t>The time advantage is described variously as speed or responsiveness in practice.</a:t>
            </a:r>
          </a:p>
          <a:p>
            <a:r>
              <a:rPr lang="en-US" sz="2200"/>
              <a:t>Other benefits:</a:t>
            </a:r>
          </a:p>
          <a:p>
            <a:pPr lvl="1"/>
            <a:r>
              <a:rPr lang="en-US" sz="2200"/>
              <a:t>Reduce the risk of obsolete or over-aged stock</a:t>
            </a:r>
          </a:p>
          <a:p>
            <a:pPr lvl="1"/>
            <a:r>
              <a:rPr lang="en-US" sz="2200"/>
              <a:t>Improve the freshness of the end product.</a:t>
            </a:r>
          </a:p>
          <a:p>
            <a:pPr lvl="1"/>
            <a:endParaRPr lang="en-US" sz="2200"/>
          </a:p>
        </p:txBody>
      </p:sp>
      <p:sp>
        <p:nvSpPr>
          <p:cNvPr id="4" name="Slide Number Placeholder 3">
            <a:extLst>
              <a:ext uri="{FF2B5EF4-FFF2-40B4-BE49-F238E27FC236}">
                <a16:creationId xmlns:a16="http://schemas.microsoft.com/office/drawing/2014/main" id="{4D770289-3714-AB4C-B2AD-D59D97B66634}"/>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mtClean="0"/>
              <a:pPr>
                <a:spcAft>
                  <a:spcPts val="600"/>
                </a:spcAft>
              </a:pPr>
              <a:t>40</a:t>
            </a:fld>
            <a:endParaRPr lang="en-US"/>
          </a:p>
        </p:txBody>
      </p:sp>
    </p:spTree>
    <p:extLst>
      <p:ext uri="{BB962C8B-B14F-4D97-AF65-F5344CB8AC3E}">
        <p14:creationId xmlns:p14="http://schemas.microsoft.com/office/powerpoint/2010/main" val="419725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76A8-15C8-AF47-9070-CF00E0A7926A}"/>
              </a:ext>
            </a:extLst>
          </p:cNvPr>
          <p:cNvSpPr>
            <a:spLocks noGrp="1"/>
          </p:cNvSpPr>
          <p:nvPr>
            <p:ph type="title"/>
          </p:nvPr>
        </p:nvSpPr>
        <p:spPr/>
        <p:txBody>
          <a:bodyPr/>
          <a:lstStyle/>
          <a:p>
            <a:r>
              <a:rPr lang="en-US" dirty="0"/>
              <a:t>The cost advantage</a:t>
            </a:r>
          </a:p>
        </p:txBody>
      </p:sp>
      <p:sp>
        <p:nvSpPr>
          <p:cNvPr id="3" name="Content Placeholder 2">
            <a:extLst>
              <a:ext uri="{FF2B5EF4-FFF2-40B4-BE49-F238E27FC236}">
                <a16:creationId xmlns:a16="http://schemas.microsoft.com/office/drawing/2014/main" id="{A4626D12-932E-FC49-901B-F64717B8A1F3}"/>
              </a:ext>
            </a:extLst>
          </p:cNvPr>
          <p:cNvSpPr>
            <a:spLocks noGrp="1"/>
          </p:cNvSpPr>
          <p:nvPr>
            <p:ph idx="1"/>
          </p:nvPr>
        </p:nvSpPr>
        <p:spPr/>
        <p:txBody>
          <a:bodyPr/>
          <a:lstStyle/>
          <a:p>
            <a:r>
              <a:rPr lang="en-US" dirty="0"/>
              <a:t>Examples:</a:t>
            </a:r>
          </a:p>
          <a:p>
            <a:pPr lvl="1"/>
            <a:r>
              <a:rPr lang="en-US" dirty="0"/>
              <a:t>Own-brand supermarket: reduce the cost of advertising and cut cost from product specification</a:t>
            </a:r>
          </a:p>
          <a:p>
            <a:pPr lvl="1"/>
            <a:r>
              <a:rPr lang="en-US" dirty="0"/>
              <a:t>Automotive component suppliers and assemblers: set annual price reduction target for the inbound supply chains; Toyota announced demands for a 30 per cent reduction in prices on many components by the time that new models were launched in 2013.</a:t>
            </a:r>
          </a:p>
          <a:p>
            <a:r>
              <a:rPr lang="en-US" dirty="0"/>
              <a:t>Reduced cost is a collaborative effect by several partners in the supply chain. So, Toyota uses more common parts to help achieve the goal.</a:t>
            </a:r>
          </a:p>
        </p:txBody>
      </p:sp>
      <p:sp>
        <p:nvSpPr>
          <p:cNvPr id="4" name="Slide Number Placeholder 3">
            <a:extLst>
              <a:ext uri="{FF2B5EF4-FFF2-40B4-BE49-F238E27FC236}">
                <a16:creationId xmlns:a16="http://schemas.microsoft.com/office/drawing/2014/main" id="{2467F35E-8415-1644-B27E-AFC10BF18357}"/>
              </a:ext>
            </a:extLst>
          </p:cNvPr>
          <p:cNvSpPr>
            <a:spLocks noGrp="1"/>
          </p:cNvSpPr>
          <p:nvPr>
            <p:ph type="sldNum" sz="quarter" idx="12"/>
          </p:nvPr>
        </p:nvSpPr>
        <p:spPr/>
        <p:txBody>
          <a:bodyPr/>
          <a:lstStyle/>
          <a:p>
            <a:fld id="{5EB43C04-6FA3-453A-9F5D-7F9B61591D06}" type="slidenum">
              <a:rPr lang="en-US" smtClean="0"/>
              <a:t>41</a:t>
            </a:fld>
            <a:endParaRPr lang="en-US"/>
          </a:p>
        </p:txBody>
      </p:sp>
    </p:spTree>
    <p:extLst>
      <p:ext uri="{BB962C8B-B14F-4D97-AF65-F5344CB8AC3E}">
        <p14:creationId xmlns:p14="http://schemas.microsoft.com/office/powerpoint/2010/main" val="2633736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27A9-3F0B-694C-8C6C-02890DC9A38C}"/>
              </a:ext>
            </a:extLst>
          </p:cNvPr>
          <p:cNvSpPr>
            <a:spLocks noGrp="1"/>
          </p:cNvSpPr>
          <p:nvPr>
            <p:ph type="title"/>
          </p:nvPr>
        </p:nvSpPr>
        <p:spPr>
          <a:xfrm>
            <a:off x="572493" y="238539"/>
            <a:ext cx="11018520" cy="1434415"/>
          </a:xfrm>
        </p:spPr>
        <p:txBody>
          <a:bodyPr anchor="b">
            <a:normAutofit/>
          </a:bodyPr>
          <a:lstStyle/>
          <a:p>
            <a:r>
              <a:rPr lang="en-US" sz="5400"/>
              <a:t>Competing through logistics</a:t>
            </a:r>
          </a:p>
        </p:txBody>
      </p:sp>
      <p:sp>
        <p:nvSpPr>
          <p:cNvPr id="3" name="Content Placeholder 2">
            <a:extLst>
              <a:ext uri="{FF2B5EF4-FFF2-40B4-BE49-F238E27FC236}">
                <a16:creationId xmlns:a16="http://schemas.microsoft.com/office/drawing/2014/main" id="{A5C6BE52-6449-C746-AB10-D9D3DAB153A9}"/>
              </a:ext>
            </a:extLst>
          </p:cNvPr>
          <p:cNvSpPr>
            <a:spLocks noGrp="1"/>
          </p:cNvSpPr>
          <p:nvPr>
            <p:ph idx="1"/>
          </p:nvPr>
        </p:nvSpPr>
        <p:spPr>
          <a:xfrm>
            <a:off x="572493" y="2071316"/>
            <a:ext cx="6713552" cy="4119172"/>
          </a:xfrm>
        </p:spPr>
        <p:txBody>
          <a:bodyPr anchor="t">
            <a:normAutofit/>
          </a:bodyPr>
          <a:lstStyle/>
          <a:p>
            <a:r>
              <a:rPr lang="en-US" sz="1700" dirty="0"/>
              <a:t>Products = physical product + service</a:t>
            </a:r>
          </a:p>
          <a:p>
            <a:r>
              <a:rPr lang="en-US" sz="1700" dirty="0"/>
              <a:t>Service is heavily influenced by logistics</a:t>
            </a:r>
          </a:p>
          <a:p>
            <a:r>
              <a:rPr lang="en-US" sz="1700" dirty="0"/>
              <a:t>What are the competitive priorities should logistics in the supply chain provide?</a:t>
            </a:r>
          </a:p>
          <a:p>
            <a:pPr lvl="1"/>
            <a:r>
              <a:rPr lang="en-US" sz="1700" dirty="0"/>
              <a:t>meeting end-customer demand through supplying what is needed in the form it is needed, when it is needed, at a competitive cost.</a:t>
            </a:r>
          </a:p>
          <a:p>
            <a:pPr lvl="1"/>
            <a:r>
              <a:rPr lang="en-US" sz="1700" dirty="0">
                <a:solidFill>
                  <a:schemeClr val="tx1"/>
                </a:solidFill>
              </a:rPr>
              <a:t>Hard objectives: quality, time, cost</a:t>
            </a:r>
          </a:p>
          <a:p>
            <a:pPr lvl="1"/>
            <a:r>
              <a:rPr lang="en-US" sz="1700" dirty="0">
                <a:solidFill>
                  <a:srgbClr val="EC6C44"/>
                </a:solidFill>
              </a:rPr>
              <a:t>Supportive capabilities:</a:t>
            </a:r>
          </a:p>
          <a:p>
            <a:pPr lvl="2"/>
            <a:r>
              <a:rPr lang="en-US" sz="1700" dirty="0"/>
              <a:t>Controlling variability</a:t>
            </a:r>
          </a:p>
          <a:p>
            <a:pPr lvl="2"/>
            <a:r>
              <a:rPr lang="en-US" sz="1700" dirty="0"/>
              <a:t>Dealing with uncertainty</a:t>
            </a:r>
          </a:p>
          <a:p>
            <a:pPr lvl="2"/>
            <a:r>
              <a:rPr lang="en-US" sz="1700" dirty="0"/>
              <a:t>Sustainability</a:t>
            </a:r>
          </a:p>
          <a:p>
            <a:pPr lvl="1"/>
            <a:r>
              <a:rPr lang="en-US" sz="1700" dirty="0"/>
              <a:t>Soft objective: relates to service aspects, e.g., customer confidence</a:t>
            </a:r>
          </a:p>
          <a:p>
            <a:endParaRPr lang="en-US" sz="1700" dirty="0"/>
          </a:p>
        </p:txBody>
      </p:sp>
      <p:pic>
        <p:nvPicPr>
          <p:cNvPr id="6" name="Picture 5" descr="Cardboard boxes on conveyor belt">
            <a:extLst>
              <a:ext uri="{FF2B5EF4-FFF2-40B4-BE49-F238E27FC236}">
                <a16:creationId xmlns:a16="http://schemas.microsoft.com/office/drawing/2014/main" id="{40F8890F-8321-4E13-819E-9A4BD3CBC6B7}"/>
              </a:ext>
            </a:extLst>
          </p:cNvPr>
          <p:cNvPicPr>
            <a:picLocks noChangeAspect="1"/>
          </p:cNvPicPr>
          <p:nvPr/>
        </p:nvPicPr>
        <p:blipFill rotWithShape="1">
          <a:blip r:embed="rId3"/>
          <a:srcRect l="24694" r="11090" b="2"/>
          <a:stretch/>
        </p:blipFill>
        <p:spPr>
          <a:xfrm>
            <a:off x="7675658" y="2093976"/>
            <a:ext cx="3941064" cy="4096512"/>
          </a:xfrm>
          <a:prstGeom prst="rect">
            <a:avLst/>
          </a:prstGeom>
        </p:spPr>
      </p:pic>
      <p:sp>
        <p:nvSpPr>
          <p:cNvPr id="4" name="Slide Number Placeholder 3">
            <a:extLst>
              <a:ext uri="{FF2B5EF4-FFF2-40B4-BE49-F238E27FC236}">
                <a16:creationId xmlns:a16="http://schemas.microsoft.com/office/drawing/2014/main" id="{61F52C55-086E-1A4F-966F-921E4F2D5DC8}"/>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a:pPr>
                <a:spcAft>
                  <a:spcPts val="600"/>
                </a:spcAft>
              </a:pPr>
              <a:t>42</a:t>
            </a:fld>
            <a:endParaRPr lang="en-US"/>
          </a:p>
        </p:txBody>
      </p:sp>
    </p:spTree>
    <p:extLst>
      <p:ext uri="{BB962C8B-B14F-4D97-AF65-F5344CB8AC3E}">
        <p14:creationId xmlns:p14="http://schemas.microsoft.com/office/powerpoint/2010/main" val="2891055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60B0-E683-EF49-B96C-31333A4C9BB7}"/>
              </a:ext>
            </a:extLst>
          </p:cNvPr>
          <p:cNvSpPr>
            <a:spLocks noGrp="1"/>
          </p:cNvSpPr>
          <p:nvPr>
            <p:ph type="title"/>
          </p:nvPr>
        </p:nvSpPr>
        <p:spPr/>
        <p:txBody>
          <a:bodyPr/>
          <a:lstStyle/>
          <a:p>
            <a:r>
              <a:rPr lang="en-US" dirty="0"/>
              <a:t>Supportive capabilities</a:t>
            </a:r>
          </a:p>
        </p:txBody>
      </p:sp>
      <p:sp>
        <p:nvSpPr>
          <p:cNvPr id="3" name="Content Placeholder 2">
            <a:extLst>
              <a:ext uri="{FF2B5EF4-FFF2-40B4-BE49-F238E27FC236}">
                <a16:creationId xmlns:a16="http://schemas.microsoft.com/office/drawing/2014/main" id="{6F281D7A-31CF-AF4C-BCED-FAA413902793}"/>
              </a:ext>
            </a:extLst>
          </p:cNvPr>
          <p:cNvSpPr>
            <a:spLocks noGrp="1"/>
          </p:cNvSpPr>
          <p:nvPr>
            <p:ph idx="1"/>
          </p:nvPr>
        </p:nvSpPr>
        <p:spPr/>
        <p:txBody>
          <a:bodyPr/>
          <a:lstStyle/>
          <a:p>
            <a:r>
              <a:rPr lang="en-US" dirty="0"/>
              <a:t>Variability refers to real and identifiable differences within a population, such as the differences in time each patient at an optician has to wait for his or her eyes to be tested. </a:t>
            </a:r>
          </a:p>
          <a:p>
            <a:r>
              <a:rPr lang="en-US" dirty="0"/>
              <a:t>Uncertainty refers to our lack of knowledge: in logistics terms, uncertainty results in us having to deal with changes that are either not known in advance or cannot be forecast with accuracy.</a:t>
            </a:r>
          </a:p>
          <a:p>
            <a:r>
              <a:rPr lang="en-US" dirty="0"/>
              <a:t>Sustainability addresses the improvement of environ-mental, social and economic values in the design of logistics systems.</a:t>
            </a:r>
          </a:p>
          <a:p>
            <a:endParaRPr lang="en-US" dirty="0"/>
          </a:p>
        </p:txBody>
      </p:sp>
      <p:sp>
        <p:nvSpPr>
          <p:cNvPr id="4" name="Slide Number Placeholder 3">
            <a:extLst>
              <a:ext uri="{FF2B5EF4-FFF2-40B4-BE49-F238E27FC236}">
                <a16:creationId xmlns:a16="http://schemas.microsoft.com/office/drawing/2014/main" id="{F4C196E1-8904-5E4D-9F02-975E26975F8F}"/>
              </a:ext>
            </a:extLst>
          </p:cNvPr>
          <p:cNvSpPr>
            <a:spLocks noGrp="1"/>
          </p:cNvSpPr>
          <p:nvPr>
            <p:ph type="sldNum" sz="quarter" idx="12"/>
          </p:nvPr>
        </p:nvSpPr>
        <p:spPr/>
        <p:txBody>
          <a:bodyPr/>
          <a:lstStyle/>
          <a:p>
            <a:fld id="{5EB43C04-6FA3-453A-9F5D-7F9B61591D06}" type="slidenum">
              <a:rPr lang="en-US" smtClean="0"/>
              <a:t>43</a:t>
            </a:fld>
            <a:endParaRPr lang="en-US"/>
          </a:p>
        </p:txBody>
      </p:sp>
    </p:spTree>
    <p:extLst>
      <p:ext uri="{BB962C8B-B14F-4D97-AF65-F5344CB8AC3E}">
        <p14:creationId xmlns:p14="http://schemas.microsoft.com/office/powerpoint/2010/main" val="2773630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9008-4AD9-6F4F-9489-5643955B48E0}"/>
              </a:ext>
            </a:extLst>
          </p:cNvPr>
          <p:cNvSpPr>
            <a:spLocks noGrp="1"/>
          </p:cNvSpPr>
          <p:nvPr>
            <p:ph type="title"/>
          </p:nvPr>
        </p:nvSpPr>
        <p:spPr/>
        <p:txBody>
          <a:bodyPr>
            <a:normAutofit/>
          </a:bodyPr>
          <a:lstStyle/>
          <a:p>
            <a:r>
              <a:rPr lang="en-US" dirty="0"/>
              <a:t>Controlling variability: the dependability advantage</a:t>
            </a:r>
          </a:p>
        </p:txBody>
      </p:sp>
      <p:sp>
        <p:nvSpPr>
          <p:cNvPr id="3" name="Content Placeholder 2">
            <a:extLst>
              <a:ext uri="{FF2B5EF4-FFF2-40B4-BE49-F238E27FC236}">
                <a16:creationId xmlns:a16="http://schemas.microsoft.com/office/drawing/2014/main" id="{033DAB92-64E7-6C42-AC09-FA39D8A77DCD}"/>
              </a:ext>
            </a:extLst>
          </p:cNvPr>
          <p:cNvSpPr>
            <a:spLocks noGrp="1"/>
          </p:cNvSpPr>
          <p:nvPr>
            <p:ph idx="1"/>
          </p:nvPr>
        </p:nvSpPr>
        <p:spPr/>
        <p:txBody>
          <a:bodyPr/>
          <a:lstStyle/>
          <a:p>
            <a:r>
              <a:rPr lang="en-US" dirty="0"/>
              <a:t>Delivery dependability measures how successful the firm has been in meeting those promises such as one hour delivery.</a:t>
            </a:r>
          </a:p>
          <a:p>
            <a:r>
              <a:rPr lang="en-US" dirty="0"/>
              <a:t>UK’s Royal Mail quality of service target: </a:t>
            </a:r>
          </a:p>
          <a:p>
            <a:pPr lvl="1"/>
            <a:r>
              <a:rPr lang="en-US" dirty="0"/>
              <a:t>first-class: 93% arrive the next working day</a:t>
            </a:r>
          </a:p>
          <a:p>
            <a:pPr lvl="1"/>
            <a:r>
              <a:rPr lang="en-US" dirty="0"/>
              <a:t>They missed the target in 2018 due to challenging industrial relations environment, severe weather, reduced staffing levels due to flu outbreak.</a:t>
            </a:r>
          </a:p>
          <a:p>
            <a:pPr lvl="1"/>
            <a:endParaRPr lang="en-US" dirty="0"/>
          </a:p>
          <a:p>
            <a:pPr marL="0" indent="0">
              <a:buNone/>
            </a:pPr>
            <a:r>
              <a:rPr lang="en-US" dirty="0"/>
              <a:t>It is important to measure dependability in the same ‘end to end’ way that speed is measured.</a:t>
            </a:r>
          </a:p>
        </p:txBody>
      </p:sp>
      <p:sp>
        <p:nvSpPr>
          <p:cNvPr id="4" name="Slide Number Placeholder 3">
            <a:extLst>
              <a:ext uri="{FF2B5EF4-FFF2-40B4-BE49-F238E27FC236}">
                <a16:creationId xmlns:a16="http://schemas.microsoft.com/office/drawing/2014/main" id="{D0C210D6-9CE6-7F49-858F-CCEE3653FF3B}"/>
              </a:ext>
            </a:extLst>
          </p:cNvPr>
          <p:cNvSpPr>
            <a:spLocks noGrp="1"/>
          </p:cNvSpPr>
          <p:nvPr>
            <p:ph type="sldNum" sz="quarter" idx="12"/>
          </p:nvPr>
        </p:nvSpPr>
        <p:spPr/>
        <p:txBody>
          <a:bodyPr/>
          <a:lstStyle/>
          <a:p>
            <a:fld id="{5EB43C04-6FA3-453A-9F5D-7F9B61591D06}" type="slidenum">
              <a:rPr lang="en-US" smtClean="0"/>
              <a:t>44</a:t>
            </a:fld>
            <a:endParaRPr lang="en-US"/>
          </a:p>
        </p:txBody>
      </p:sp>
    </p:spTree>
    <p:extLst>
      <p:ext uri="{BB962C8B-B14F-4D97-AF65-F5344CB8AC3E}">
        <p14:creationId xmlns:p14="http://schemas.microsoft.com/office/powerpoint/2010/main" val="3279476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8F31-1FE8-8743-819E-D37683A0CBFD}"/>
              </a:ext>
            </a:extLst>
          </p:cNvPr>
          <p:cNvSpPr>
            <a:spLocks noGrp="1"/>
          </p:cNvSpPr>
          <p:nvPr>
            <p:ph type="title"/>
          </p:nvPr>
        </p:nvSpPr>
        <p:spPr/>
        <p:txBody>
          <a:bodyPr/>
          <a:lstStyle/>
          <a:p>
            <a:r>
              <a:rPr lang="en-US" dirty="0"/>
              <a:t>Measuring dependability</a:t>
            </a:r>
          </a:p>
        </p:txBody>
      </p:sp>
      <p:sp>
        <p:nvSpPr>
          <p:cNvPr id="3" name="Content Placeholder 2">
            <a:extLst>
              <a:ext uri="{FF2B5EF4-FFF2-40B4-BE49-F238E27FC236}">
                <a16:creationId xmlns:a16="http://schemas.microsoft.com/office/drawing/2014/main" id="{9C374E68-3B44-7446-A047-86FAFAF56422}"/>
              </a:ext>
            </a:extLst>
          </p:cNvPr>
          <p:cNvSpPr>
            <a:spLocks noGrp="1"/>
          </p:cNvSpPr>
          <p:nvPr>
            <p:ph idx="1"/>
          </p:nvPr>
        </p:nvSpPr>
        <p:spPr/>
        <p:txBody>
          <a:bodyPr/>
          <a:lstStyle/>
          <a:p>
            <a:r>
              <a:rPr lang="en-US" dirty="0"/>
              <a:t>In manufacturing firms, dependability is used to monitor a supplier’s performance in such terms as:</a:t>
            </a:r>
          </a:p>
          <a:p>
            <a:pPr lvl="1"/>
            <a:r>
              <a:rPr lang="en-US" dirty="0"/>
              <a:t>on time (percentage of orders delivered on time and the variability against target); </a:t>
            </a:r>
          </a:p>
          <a:p>
            <a:pPr lvl="1"/>
            <a:r>
              <a:rPr lang="en-US" dirty="0"/>
              <a:t>in full (percentage of orders delivered complete and the variability against target); </a:t>
            </a:r>
          </a:p>
          <a:p>
            <a:pPr lvl="1"/>
            <a:r>
              <a:rPr lang="en-US" dirty="0"/>
              <a:t>on quality (percentage of defects and the variability against target).</a:t>
            </a:r>
          </a:p>
          <a:p>
            <a:r>
              <a:rPr lang="en-US" dirty="0"/>
              <a:t>So, logistics is concerned </a:t>
            </a:r>
            <a:r>
              <a:rPr lang="en-US" dirty="0">
                <a:solidFill>
                  <a:srgbClr val="EC6C44"/>
                </a:solidFill>
              </a:rPr>
              <a:t>not just with the average</a:t>
            </a:r>
            <a:r>
              <a:rPr lang="en-US" dirty="0"/>
              <a:t> percentage of orders delivered on time but also with the </a:t>
            </a:r>
            <a:r>
              <a:rPr lang="en-US" dirty="0">
                <a:solidFill>
                  <a:srgbClr val="EC6C44"/>
                </a:solidFill>
              </a:rPr>
              <a:t>variability</a:t>
            </a:r>
          </a:p>
        </p:txBody>
      </p:sp>
      <p:sp>
        <p:nvSpPr>
          <p:cNvPr id="4" name="Slide Number Placeholder 3">
            <a:extLst>
              <a:ext uri="{FF2B5EF4-FFF2-40B4-BE49-F238E27FC236}">
                <a16:creationId xmlns:a16="http://schemas.microsoft.com/office/drawing/2014/main" id="{1B6D6DE5-B6B8-3947-9485-DB207EF912C3}"/>
              </a:ext>
            </a:extLst>
          </p:cNvPr>
          <p:cNvSpPr>
            <a:spLocks noGrp="1"/>
          </p:cNvSpPr>
          <p:nvPr>
            <p:ph type="sldNum" sz="quarter" idx="12"/>
          </p:nvPr>
        </p:nvSpPr>
        <p:spPr/>
        <p:txBody>
          <a:bodyPr/>
          <a:lstStyle/>
          <a:p>
            <a:fld id="{5EB43C04-6FA3-453A-9F5D-7F9B61591D06}" type="slidenum">
              <a:rPr lang="en-US" smtClean="0"/>
              <a:t>45</a:t>
            </a:fld>
            <a:endParaRPr lang="en-US"/>
          </a:p>
        </p:txBody>
      </p:sp>
    </p:spTree>
    <p:extLst>
      <p:ext uri="{BB962C8B-B14F-4D97-AF65-F5344CB8AC3E}">
        <p14:creationId xmlns:p14="http://schemas.microsoft.com/office/powerpoint/2010/main" val="2773095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1EC0-00D7-CC4A-B271-67B6E6DA4A53}"/>
              </a:ext>
            </a:extLst>
          </p:cNvPr>
          <p:cNvSpPr>
            <a:spLocks noGrp="1"/>
          </p:cNvSpPr>
          <p:nvPr>
            <p:ph type="title"/>
          </p:nvPr>
        </p:nvSpPr>
        <p:spPr/>
        <p:txBody>
          <a:bodyPr/>
          <a:lstStyle/>
          <a:p>
            <a:r>
              <a:rPr lang="en-US" dirty="0"/>
              <a:t>Measuring schedule variability</a:t>
            </a:r>
          </a:p>
        </p:txBody>
      </p:sp>
      <p:sp>
        <p:nvSpPr>
          <p:cNvPr id="3" name="Content Placeholder 2">
            <a:extLst>
              <a:ext uri="{FF2B5EF4-FFF2-40B4-BE49-F238E27FC236}">
                <a16:creationId xmlns:a16="http://schemas.microsoft.com/office/drawing/2014/main" id="{440670E6-D3FF-E544-B11A-8509D17A8171}"/>
              </a:ext>
            </a:extLst>
          </p:cNvPr>
          <p:cNvSpPr>
            <a:spLocks noGrp="1"/>
          </p:cNvSpPr>
          <p:nvPr>
            <p:ph idx="1"/>
          </p:nvPr>
        </p:nvSpPr>
        <p:spPr/>
        <p:txBody>
          <a:bodyPr/>
          <a:lstStyle/>
          <a:p>
            <a:r>
              <a:rPr lang="en-US" dirty="0"/>
              <a:t>A vehicle assembler issues delivery schedules to specify how many parts of each type are </a:t>
            </a:r>
            <a:r>
              <a:rPr lang="en-US" dirty="0">
                <a:solidFill>
                  <a:srgbClr val="EC6C44"/>
                </a:solidFill>
              </a:rPr>
              <a:t>required</a:t>
            </a:r>
            <a:r>
              <a:rPr lang="en-US" dirty="0"/>
              <a:t> each day for the following month.</a:t>
            </a:r>
          </a:p>
          <a:p>
            <a:r>
              <a:rPr lang="en-US" dirty="0"/>
              <a:t>And each day a ‘call-off’ quantity is issued, which specifies how many the vehicle assembler actually wants.</a:t>
            </a:r>
          </a:p>
          <a:p>
            <a:r>
              <a:rPr lang="en-US" dirty="0"/>
              <a:t>The total scheduled quantities and the total call-off quantities are the same but what is the problem?</a:t>
            </a:r>
          </a:p>
          <a:p>
            <a:r>
              <a:rPr lang="en-US" dirty="0"/>
              <a:t>The problem is that the supplier has to cope with the </a:t>
            </a:r>
            <a:r>
              <a:rPr lang="en-US" dirty="0">
                <a:solidFill>
                  <a:srgbClr val="EC6C44"/>
                </a:solidFill>
              </a:rPr>
              <a:t>variability of call-off quantities</a:t>
            </a:r>
            <a:r>
              <a:rPr lang="en-US" dirty="0"/>
              <a:t> that create huge problems for the supplier’s process.</a:t>
            </a:r>
          </a:p>
        </p:txBody>
      </p:sp>
      <p:sp>
        <p:nvSpPr>
          <p:cNvPr id="4" name="Slide Number Placeholder 3">
            <a:extLst>
              <a:ext uri="{FF2B5EF4-FFF2-40B4-BE49-F238E27FC236}">
                <a16:creationId xmlns:a16="http://schemas.microsoft.com/office/drawing/2014/main" id="{0BE32851-C87A-624A-B438-387FF7CAECA5}"/>
              </a:ext>
            </a:extLst>
          </p:cNvPr>
          <p:cNvSpPr>
            <a:spLocks noGrp="1"/>
          </p:cNvSpPr>
          <p:nvPr>
            <p:ph type="sldNum" sz="quarter" idx="12"/>
          </p:nvPr>
        </p:nvSpPr>
        <p:spPr/>
        <p:txBody>
          <a:bodyPr/>
          <a:lstStyle/>
          <a:p>
            <a:fld id="{5EB43C04-6FA3-453A-9F5D-7F9B61591D06}" type="slidenum">
              <a:rPr lang="en-US" smtClean="0"/>
              <a:t>46</a:t>
            </a:fld>
            <a:endParaRPr lang="en-US"/>
          </a:p>
        </p:txBody>
      </p:sp>
    </p:spTree>
    <p:extLst>
      <p:ext uri="{BB962C8B-B14F-4D97-AF65-F5344CB8AC3E}">
        <p14:creationId xmlns:p14="http://schemas.microsoft.com/office/powerpoint/2010/main" val="128169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21EC0-00D7-CC4A-B271-67B6E6DA4A53}"/>
              </a:ext>
            </a:extLst>
          </p:cNvPr>
          <p:cNvSpPr>
            <a:spLocks noGrp="1"/>
          </p:cNvSpPr>
          <p:nvPr>
            <p:ph type="title"/>
          </p:nvPr>
        </p:nvSpPr>
        <p:spPr>
          <a:xfrm>
            <a:off x="841248" y="548640"/>
            <a:ext cx="3600860" cy="5431536"/>
          </a:xfrm>
        </p:spPr>
        <p:txBody>
          <a:bodyPr>
            <a:normAutofit/>
          </a:bodyPr>
          <a:lstStyle/>
          <a:p>
            <a:r>
              <a:rPr lang="en-US" sz="5400"/>
              <a:t>Measuring schedule variability</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0670E6-D3FF-E544-B11A-8509D17A8171}"/>
              </a:ext>
            </a:extLst>
          </p:cNvPr>
          <p:cNvSpPr>
            <a:spLocks noGrp="1"/>
          </p:cNvSpPr>
          <p:nvPr>
            <p:ph idx="1"/>
          </p:nvPr>
        </p:nvSpPr>
        <p:spPr>
          <a:xfrm>
            <a:off x="5126418" y="552091"/>
            <a:ext cx="6224335" cy="5431536"/>
          </a:xfrm>
        </p:spPr>
        <p:txBody>
          <a:bodyPr anchor="ctr">
            <a:normAutofit/>
          </a:bodyPr>
          <a:lstStyle/>
          <a:p>
            <a:r>
              <a:rPr lang="en-US" sz="2200"/>
              <a:t>S = Scheduled demand</a:t>
            </a:r>
          </a:p>
          <a:p>
            <a:r>
              <a:rPr lang="en-US" sz="2200"/>
              <a:t>A = Actual call-off quantity</a:t>
            </a:r>
          </a:p>
          <a:p>
            <a:r>
              <a:rPr lang="en-US" sz="2200"/>
              <a:t>The difference between schedule and actual is given by D = S – A</a:t>
            </a:r>
          </a:p>
          <a:p>
            <a:r>
              <a:rPr lang="en-US" sz="2200"/>
              <a:t>Two scenarios:</a:t>
            </a:r>
          </a:p>
          <a:p>
            <a:pPr lvl="1"/>
            <a:r>
              <a:rPr lang="en-US" sz="2200"/>
              <a:t>S &gt; A, so the supplier will over-produce the part and end up with excess stock; or</a:t>
            </a:r>
          </a:p>
          <a:p>
            <a:pPr lvl="1"/>
            <a:r>
              <a:rPr lang="en-US" sz="2200"/>
              <a:t>S &lt; A, so there is a shortfall (S - A) of parts from the supplier, unless the supplier holds a stock of the parts, in which case it is an opportunity to reduce them.</a:t>
            </a:r>
          </a:p>
          <a:p>
            <a:pPr lvl="1"/>
            <a:endParaRPr lang="en-US" sz="2200"/>
          </a:p>
        </p:txBody>
      </p:sp>
      <p:sp>
        <p:nvSpPr>
          <p:cNvPr id="4" name="Slide Number Placeholder 3">
            <a:extLst>
              <a:ext uri="{FF2B5EF4-FFF2-40B4-BE49-F238E27FC236}">
                <a16:creationId xmlns:a16="http://schemas.microsoft.com/office/drawing/2014/main" id="{0BE32851-C87A-624A-B438-387FF7CAECA5}"/>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mtClean="0"/>
              <a:pPr>
                <a:spcAft>
                  <a:spcPts val="600"/>
                </a:spcAft>
              </a:pPr>
              <a:t>47</a:t>
            </a:fld>
            <a:endParaRPr lang="en-US"/>
          </a:p>
        </p:txBody>
      </p:sp>
    </p:spTree>
    <p:extLst>
      <p:ext uri="{BB962C8B-B14F-4D97-AF65-F5344CB8AC3E}">
        <p14:creationId xmlns:p14="http://schemas.microsoft.com/office/powerpoint/2010/main" val="656969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021EC0-00D7-CC4A-B271-67B6E6DA4A53}"/>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Measuring schedule variability - </a:t>
            </a:r>
            <a:r>
              <a:rPr lang="en-US" sz="3600" dirty="0" err="1">
                <a:solidFill>
                  <a:schemeClr val="tx1"/>
                </a:solidFill>
                <a:latin typeface="+mj-lt"/>
                <a:cs typeface="+mj-cs"/>
              </a:rPr>
              <a:t>W</a:t>
            </a:r>
            <a:r>
              <a:rPr lang="en-US" sz="3600" kern="1200" dirty="0" err="1">
                <a:solidFill>
                  <a:schemeClr val="tx1"/>
                </a:solidFill>
                <a:latin typeface="+mj-lt"/>
                <a:ea typeface="+mj-ea"/>
                <a:cs typeface="+mj-cs"/>
              </a:rPr>
              <a:t>estCo</a:t>
            </a:r>
            <a:endParaRPr lang="en-US" sz="3600" kern="1200" dirty="0">
              <a:solidFill>
                <a:schemeClr val="tx1"/>
              </a:solidFill>
              <a:latin typeface="+mj-lt"/>
              <a:ea typeface="+mj-ea"/>
              <a:cs typeface="+mj-cs"/>
            </a:endParaRPr>
          </a:p>
        </p:txBody>
      </p:sp>
      <p:pic>
        <p:nvPicPr>
          <p:cNvPr id="5" name="Picture 1">
            <a:extLst>
              <a:ext uri="{FF2B5EF4-FFF2-40B4-BE49-F238E27FC236}">
                <a16:creationId xmlns:a16="http://schemas.microsoft.com/office/drawing/2014/main" id="{F1EB1278-33E5-3D4F-8CA3-15FF3E112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4887" y="2354239"/>
            <a:ext cx="8922225" cy="39480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0BE32851-C87A-624A-B438-387FF7CAECA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B43C04-6FA3-453A-9F5D-7F9B61591D06}" type="slidenum">
              <a:rPr lang="en-US" sz="1000"/>
              <a:pPr>
                <a:spcAft>
                  <a:spcPts val="600"/>
                </a:spcAft>
              </a:pPr>
              <a:t>48</a:t>
            </a:fld>
            <a:endParaRPr lang="en-US" sz="1000"/>
          </a:p>
        </p:txBody>
      </p:sp>
    </p:spTree>
    <p:extLst>
      <p:ext uri="{BB962C8B-B14F-4D97-AF65-F5344CB8AC3E}">
        <p14:creationId xmlns:p14="http://schemas.microsoft.com/office/powerpoint/2010/main" val="153937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021EC0-00D7-CC4A-B271-67B6E6DA4A53}"/>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Measuring schedule variability - </a:t>
            </a:r>
            <a:r>
              <a:rPr lang="en-US" sz="3600" dirty="0" err="1">
                <a:solidFill>
                  <a:schemeClr val="tx1"/>
                </a:solidFill>
                <a:latin typeface="+mj-lt"/>
                <a:cs typeface="+mj-cs"/>
              </a:rPr>
              <a:t>EastCo</a:t>
            </a:r>
            <a:endParaRPr lang="en-US" sz="36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0BE32851-C87A-624A-B438-387FF7CAECA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B43C04-6FA3-453A-9F5D-7F9B61591D06}" type="slidenum">
              <a:rPr lang="en-US" sz="1000"/>
              <a:pPr>
                <a:spcAft>
                  <a:spcPts val="600"/>
                </a:spcAft>
              </a:pPr>
              <a:t>49</a:t>
            </a:fld>
            <a:endParaRPr lang="en-US" sz="1000"/>
          </a:p>
        </p:txBody>
      </p:sp>
      <p:pic>
        <p:nvPicPr>
          <p:cNvPr id="9" name="Picture 2">
            <a:extLst>
              <a:ext uri="{FF2B5EF4-FFF2-40B4-BE49-F238E27FC236}">
                <a16:creationId xmlns:a16="http://schemas.microsoft.com/office/drawing/2014/main" id="{E83A60BD-73DA-7B4A-AD3B-B43BEA09F4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900" y="1988344"/>
            <a:ext cx="92202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63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policy</a:t>
            </a:r>
          </a:p>
        </p:txBody>
      </p:sp>
      <p:sp>
        <p:nvSpPr>
          <p:cNvPr id="3" name="Content Placeholder 2"/>
          <p:cNvSpPr>
            <a:spLocks noGrp="1"/>
          </p:cNvSpPr>
          <p:nvPr>
            <p:ph idx="1"/>
          </p:nvPr>
        </p:nvSpPr>
        <p:spPr/>
        <p:txBody>
          <a:bodyPr>
            <a:normAutofit/>
          </a:bodyPr>
          <a:lstStyle/>
          <a:p>
            <a:r>
              <a:rPr lang="en-US" dirty="0"/>
              <a:t>Attendance</a:t>
            </a:r>
          </a:p>
          <a:p>
            <a:pPr lvl="1"/>
            <a:r>
              <a:rPr lang="en-US" dirty="0"/>
              <a:t>You can be excused for one missed class without approval</a:t>
            </a:r>
          </a:p>
          <a:p>
            <a:r>
              <a:rPr lang="en-US" dirty="0"/>
              <a:t>Assignment submission:</a:t>
            </a:r>
          </a:p>
          <a:p>
            <a:pPr lvl="1"/>
            <a:r>
              <a:rPr lang="en-US" dirty="0"/>
              <a:t>1. Submissions later than 24 hours after the deadline are not accepted.</a:t>
            </a:r>
          </a:p>
          <a:p>
            <a:pPr lvl="1"/>
            <a:r>
              <a:rPr lang="en-US" dirty="0"/>
              <a:t>2. Each late submission within 12 hours after the deadline is penalized by 20 points.</a:t>
            </a:r>
          </a:p>
          <a:p>
            <a:pPr lvl="1"/>
            <a:r>
              <a:rPr lang="en-US" dirty="0"/>
              <a:t>3. Each late submission within 24 hours after the deadline is penalized by 50 points.</a:t>
            </a:r>
          </a:p>
          <a:p>
            <a:pPr lvl="1"/>
            <a:r>
              <a:rPr lang="en-US" dirty="0"/>
              <a:t>4. One late submission within 24 hours after the deadline is excused per student without penalty.</a:t>
            </a:r>
          </a:p>
          <a:p>
            <a:endParaRPr lang="en-US" dirty="0"/>
          </a:p>
        </p:txBody>
      </p:sp>
      <p:sp>
        <p:nvSpPr>
          <p:cNvPr id="4" name="Slide Number Placeholder 3"/>
          <p:cNvSpPr>
            <a:spLocks noGrp="1"/>
          </p:cNvSpPr>
          <p:nvPr>
            <p:ph type="sldNum" sz="quarter" idx="12"/>
          </p:nvPr>
        </p:nvSpPr>
        <p:spPr/>
        <p:txBody>
          <a:bodyPr/>
          <a:lstStyle/>
          <a:p>
            <a:fld id="{5EB43C04-6FA3-453A-9F5D-7F9B61591D06}" type="slidenum">
              <a:rPr lang="en-US" smtClean="0"/>
              <a:t>5</a:t>
            </a:fld>
            <a:endParaRPr lang="en-US"/>
          </a:p>
        </p:txBody>
      </p:sp>
    </p:spTree>
    <p:extLst>
      <p:ext uri="{BB962C8B-B14F-4D97-AF65-F5344CB8AC3E}">
        <p14:creationId xmlns:p14="http://schemas.microsoft.com/office/powerpoint/2010/main" val="2812285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5F925-503E-7148-81F2-3853DFF5BC6F}"/>
              </a:ext>
            </a:extLst>
          </p:cNvPr>
          <p:cNvSpPr>
            <a:spLocks noGrp="1"/>
          </p:cNvSpPr>
          <p:nvPr>
            <p:ph type="title"/>
          </p:nvPr>
        </p:nvSpPr>
        <p:spPr>
          <a:xfrm>
            <a:off x="838200" y="365125"/>
            <a:ext cx="10515600" cy="1325563"/>
          </a:xfrm>
        </p:spPr>
        <p:txBody>
          <a:bodyPr>
            <a:normAutofit/>
          </a:bodyPr>
          <a:lstStyle/>
          <a:p>
            <a:r>
              <a:rPr lang="en-US" sz="5400"/>
              <a:t>Questions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3FC84E-E532-1C47-ABF2-152677A9DCE4}"/>
              </a:ext>
            </a:extLst>
          </p:cNvPr>
          <p:cNvSpPr>
            <a:spLocks noGrp="1"/>
          </p:cNvSpPr>
          <p:nvPr>
            <p:ph idx="1"/>
          </p:nvPr>
        </p:nvSpPr>
        <p:spPr>
          <a:xfrm>
            <a:off x="838200" y="1929384"/>
            <a:ext cx="10515600" cy="4251960"/>
          </a:xfrm>
        </p:spPr>
        <p:txBody>
          <a:bodyPr>
            <a:normAutofit/>
          </a:bodyPr>
          <a:lstStyle/>
          <a:p>
            <a:r>
              <a:rPr lang="en-US" sz="2000" dirty="0"/>
              <a:t>What are the logistics implications for </a:t>
            </a:r>
            <a:r>
              <a:rPr lang="en-US" sz="2000" dirty="0" err="1"/>
              <a:t>PressCo</a:t>
            </a:r>
            <a:r>
              <a:rPr lang="en-US" sz="2000" dirty="0"/>
              <a:t> to ensure high delivery reliability to customers </a:t>
            </a:r>
            <a:r>
              <a:rPr lang="en-US" sz="2000" dirty="0" err="1"/>
              <a:t>WestCo</a:t>
            </a:r>
            <a:r>
              <a:rPr lang="en-US" sz="2000" dirty="0"/>
              <a:t> and </a:t>
            </a:r>
            <a:r>
              <a:rPr lang="en-US" sz="2000" dirty="0" err="1"/>
              <a:t>EastCo</a:t>
            </a:r>
            <a:r>
              <a:rPr lang="en-US" sz="2000" dirty="0"/>
              <a:t>?</a:t>
            </a:r>
          </a:p>
          <a:p>
            <a:pPr lvl="1"/>
            <a:r>
              <a:rPr lang="en-US" sz="2000" dirty="0"/>
              <a:t>The supplier should hold much higher inventories for </a:t>
            </a:r>
            <a:r>
              <a:rPr lang="en-US" sz="2000" dirty="0" err="1"/>
              <a:t>WestCo</a:t>
            </a:r>
            <a:r>
              <a:rPr lang="en-US" sz="2000" dirty="0"/>
              <a:t>. Stock levels for </a:t>
            </a:r>
            <a:r>
              <a:rPr lang="en-US" sz="2000" dirty="0" err="1"/>
              <a:t>EastCo</a:t>
            </a:r>
            <a:r>
              <a:rPr lang="en-US" sz="2000" dirty="0"/>
              <a:t> can be managed using the stable schedule</a:t>
            </a:r>
          </a:p>
          <a:p>
            <a:r>
              <a:rPr lang="en-US" sz="2000" dirty="0"/>
              <a:t>What steps will the supplier need to take in order to satisfy call-off orders from </a:t>
            </a:r>
            <a:r>
              <a:rPr lang="en-US" sz="2000" dirty="0" err="1"/>
              <a:t>WestCo</a:t>
            </a:r>
            <a:r>
              <a:rPr lang="en-US" sz="2000" dirty="0"/>
              <a:t>?</a:t>
            </a:r>
          </a:p>
          <a:p>
            <a:pPr lvl="1"/>
            <a:r>
              <a:rPr lang="en-US" sz="2000" dirty="0"/>
              <a:t>Set up a separate stock room for </a:t>
            </a:r>
            <a:r>
              <a:rPr lang="en-US" sz="2000" dirty="0" err="1"/>
              <a:t>WestCo</a:t>
            </a:r>
            <a:r>
              <a:rPr lang="en-US" sz="2000" dirty="0"/>
              <a:t> and separate the production facilities for </a:t>
            </a:r>
            <a:r>
              <a:rPr lang="en-US" sz="2000" dirty="0" err="1"/>
              <a:t>WestCo</a:t>
            </a:r>
            <a:r>
              <a:rPr lang="en-US" sz="2000" dirty="0"/>
              <a:t> and </a:t>
            </a:r>
            <a:r>
              <a:rPr lang="en-US" sz="2000" dirty="0" err="1"/>
              <a:t>EastCo</a:t>
            </a:r>
            <a:r>
              <a:rPr lang="en-US" sz="2000" dirty="0"/>
              <a:t>. Otherwise, the inefficiency of supplying </a:t>
            </a:r>
            <a:r>
              <a:rPr lang="en-US" sz="2000" dirty="0" err="1"/>
              <a:t>WestCo</a:t>
            </a:r>
            <a:r>
              <a:rPr lang="en-US" sz="2000" dirty="0"/>
              <a:t> will hobble the streamlined production for </a:t>
            </a:r>
            <a:r>
              <a:rPr lang="en-US" sz="2000" dirty="0" err="1"/>
              <a:t>EastCo</a:t>
            </a:r>
            <a:r>
              <a:rPr lang="en-US" sz="2000" dirty="0"/>
              <a:t>.</a:t>
            </a:r>
          </a:p>
          <a:p>
            <a:r>
              <a:rPr lang="en-US" sz="2000" dirty="0"/>
              <a:t>If separate parts of the </a:t>
            </a:r>
            <a:r>
              <a:rPr lang="en-US" sz="2000" dirty="0" err="1"/>
              <a:t>PressCo</a:t>
            </a:r>
            <a:r>
              <a:rPr lang="en-US" sz="2000" dirty="0"/>
              <a:t> factory were dedicated to production for </a:t>
            </a:r>
            <a:r>
              <a:rPr lang="en-US" sz="2000" dirty="0" err="1"/>
              <a:t>WestCo</a:t>
            </a:r>
            <a:r>
              <a:rPr lang="en-US" sz="2000" dirty="0"/>
              <a:t> and for </a:t>
            </a:r>
            <a:r>
              <a:rPr lang="en-US" sz="2000" dirty="0" err="1"/>
              <a:t>EastCo</a:t>
            </a:r>
            <a:r>
              <a:rPr lang="en-US" sz="2000" dirty="0"/>
              <a:t>, which would be the more efficient in terms of </a:t>
            </a:r>
            <a:r>
              <a:rPr lang="en-US" sz="2000" dirty="0" err="1"/>
              <a:t>labour</a:t>
            </a:r>
            <a:r>
              <a:rPr lang="en-US" sz="2000" dirty="0"/>
              <a:t> costs and inventory holding?</a:t>
            </a:r>
          </a:p>
          <a:p>
            <a:pPr lvl="1"/>
            <a:r>
              <a:rPr lang="en-US" sz="2000" dirty="0" err="1"/>
              <a:t>EastCo</a:t>
            </a:r>
            <a:endParaRPr lang="en-US" sz="2000" dirty="0"/>
          </a:p>
        </p:txBody>
      </p:sp>
      <p:sp>
        <p:nvSpPr>
          <p:cNvPr id="4" name="Slide Number Placeholder 3">
            <a:extLst>
              <a:ext uri="{FF2B5EF4-FFF2-40B4-BE49-F238E27FC236}">
                <a16:creationId xmlns:a16="http://schemas.microsoft.com/office/drawing/2014/main" id="{8D38086F-407B-AB4C-A9EF-011AD2F71ECA}"/>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mtClean="0"/>
              <a:pPr>
                <a:spcAft>
                  <a:spcPts val="600"/>
                </a:spcAft>
              </a:pPr>
              <a:t>50</a:t>
            </a:fld>
            <a:endParaRPr lang="en-US"/>
          </a:p>
        </p:txBody>
      </p:sp>
    </p:spTree>
    <p:extLst>
      <p:ext uri="{BB962C8B-B14F-4D97-AF65-F5344CB8AC3E}">
        <p14:creationId xmlns:p14="http://schemas.microsoft.com/office/powerpoint/2010/main" val="129810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D408-BD80-044A-BA52-72DF54935EE3}"/>
              </a:ext>
            </a:extLst>
          </p:cNvPr>
          <p:cNvSpPr>
            <a:spLocks noGrp="1"/>
          </p:cNvSpPr>
          <p:nvPr>
            <p:ph type="title"/>
          </p:nvPr>
        </p:nvSpPr>
        <p:spPr/>
        <p:txBody>
          <a:bodyPr/>
          <a:lstStyle/>
          <a:p>
            <a:r>
              <a:rPr lang="en-US" dirty="0"/>
              <a:t>Dealing with uncertainty</a:t>
            </a:r>
          </a:p>
        </p:txBody>
      </p:sp>
      <p:sp>
        <p:nvSpPr>
          <p:cNvPr id="3" name="Content Placeholder 2">
            <a:extLst>
              <a:ext uri="{FF2B5EF4-FFF2-40B4-BE49-F238E27FC236}">
                <a16:creationId xmlns:a16="http://schemas.microsoft.com/office/drawing/2014/main" id="{1613F780-8975-EF40-8010-7816E10FFB86}"/>
              </a:ext>
            </a:extLst>
          </p:cNvPr>
          <p:cNvSpPr>
            <a:spLocks noGrp="1"/>
          </p:cNvSpPr>
          <p:nvPr>
            <p:ph idx="1"/>
          </p:nvPr>
        </p:nvSpPr>
        <p:spPr/>
        <p:txBody>
          <a:bodyPr>
            <a:normAutofit fontScale="92500" lnSpcReduction="20000"/>
          </a:bodyPr>
          <a:lstStyle/>
          <a:p>
            <a:r>
              <a:rPr lang="en-US" dirty="0"/>
              <a:t>P&amp;G’s supply chain keeping babies dry</a:t>
            </a:r>
          </a:p>
          <a:p>
            <a:r>
              <a:rPr lang="en-US" dirty="0"/>
              <a:t>In 2012 the company </a:t>
            </a:r>
            <a:r>
              <a:rPr lang="en-US" dirty="0" err="1"/>
              <a:t>realised</a:t>
            </a:r>
            <a:r>
              <a:rPr lang="en-US" dirty="0"/>
              <a:t> $84 billion in sales and 25 of its brands generated $1 billion or more revenue.</a:t>
            </a:r>
          </a:p>
          <a:p>
            <a:r>
              <a:rPr lang="en-US" dirty="0"/>
              <a:t>In order to </a:t>
            </a:r>
            <a:r>
              <a:rPr lang="en-US" dirty="0" err="1"/>
              <a:t>realise</a:t>
            </a:r>
            <a:r>
              <a:rPr lang="en-US" dirty="0"/>
              <a:t> this revenue, the company procures inputs worth over $51 billion from over 75,000 suppliers, operates 140 plants around the world and over 250 shipping locations, and transports products a total distance of over 1.5 billion </a:t>
            </a:r>
            <a:r>
              <a:rPr lang="en-US" dirty="0" err="1"/>
              <a:t>kilometres</a:t>
            </a:r>
            <a:r>
              <a:rPr lang="en-US" dirty="0"/>
              <a:t> per year to reach 4.6 billion consumers daily. </a:t>
            </a:r>
          </a:p>
          <a:p>
            <a:r>
              <a:rPr lang="en-US" dirty="0"/>
              <a:t>In the last week of September 2012, an explosion at a Japanese chemical plant threatened to cause a global nappy shortage.</a:t>
            </a:r>
          </a:p>
          <a:p>
            <a:r>
              <a:rPr lang="en-US" dirty="0"/>
              <a:t>The plant makes 20% of the share of the world’s superabsorbent polymers.</a:t>
            </a:r>
          </a:p>
        </p:txBody>
      </p:sp>
      <p:sp>
        <p:nvSpPr>
          <p:cNvPr id="4" name="Slide Number Placeholder 3">
            <a:extLst>
              <a:ext uri="{FF2B5EF4-FFF2-40B4-BE49-F238E27FC236}">
                <a16:creationId xmlns:a16="http://schemas.microsoft.com/office/drawing/2014/main" id="{3B35A9C4-9DA6-7846-988F-E1FCA977AA25}"/>
              </a:ext>
            </a:extLst>
          </p:cNvPr>
          <p:cNvSpPr>
            <a:spLocks noGrp="1"/>
          </p:cNvSpPr>
          <p:nvPr>
            <p:ph type="sldNum" sz="quarter" idx="12"/>
          </p:nvPr>
        </p:nvSpPr>
        <p:spPr/>
        <p:txBody>
          <a:bodyPr/>
          <a:lstStyle/>
          <a:p>
            <a:fld id="{5EB43C04-6FA3-453A-9F5D-7F9B61591D06}" type="slidenum">
              <a:rPr lang="en-US" smtClean="0"/>
              <a:t>51</a:t>
            </a:fld>
            <a:endParaRPr lang="en-US"/>
          </a:p>
        </p:txBody>
      </p:sp>
    </p:spTree>
    <p:extLst>
      <p:ext uri="{BB962C8B-B14F-4D97-AF65-F5344CB8AC3E}">
        <p14:creationId xmlns:p14="http://schemas.microsoft.com/office/powerpoint/2010/main" val="1519682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2CD1-5813-6E41-8840-88191FA422A2}"/>
              </a:ext>
            </a:extLst>
          </p:cNvPr>
          <p:cNvSpPr>
            <a:spLocks noGrp="1"/>
          </p:cNvSpPr>
          <p:nvPr>
            <p:ph type="title"/>
          </p:nvPr>
        </p:nvSpPr>
        <p:spPr/>
        <p:txBody>
          <a:bodyPr/>
          <a:lstStyle/>
          <a:p>
            <a:r>
              <a:rPr lang="en-US" dirty="0"/>
              <a:t>Dealing with uncertainty</a:t>
            </a:r>
          </a:p>
        </p:txBody>
      </p:sp>
      <p:sp>
        <p:nvSpPr>
          <p:cNvPr id="3" name="Content Placeholder 2">
            <a:extLst>
              <a:ext uri="{FF2B5EF4-FFF2-40B4-BE49-F238E27FC236}">
                <a16:creationId xmlns:a16="http://schemas.microsoft.com/office/drawing/2014/main" id="{747BBDA5-2D55-C64A-A24F-617EA61D80A3}"/>
              </a:ext>
            </a:extLst>
          </p:cNvPr>
          <p:cNvSpPr>
            <a:spLocks noGrp="1"/>
          </p:cNvSpPr>
          <p:nvPr>
            <p:ph idx="1"/>
          </p:nvPr>
        </p:nvSpPr>
        <p:spPr/>
        <p:txBody>
          <a:bodyPr>
            <a:normAutofit lnSpcReduction="10000"/>
          </a:bodyPr>
          <a:lstStyle/>
          <a:p>
            <a:r>
              <a:rPr lang="en-US" dirty="0"/>
              <a:t>As an emergency response, a Nippon Shokubai plant in the USA, which previously had been shut down, was restarted with P&amp;G assistance and shipments were rerouted. Adjustments were required to the sup-ply chain plan, including the delay of some new product introductions.</a:t>
            </a:r>
          </a:p>
          <a:p>
            <a:r>
              <a:rPr lang="en-US" dirty="0"/>
              <a:t>But, in the end, zero shipments to customers were missed and no nappy scarcity was experienced at the retail level, whilst relationships between P&amp;G and Nippon Shokubai improved and strengthened.</a:t>
            </a:r>
          </a:p>
          <a:p>
            <a:r>
              <a:rPr lang="en-US" dirty="0"/>
              <a:t>What are the key lessons from this case for dealing effectively with disruptions to the supply chain?</a:t>
            </a:r>
          </a:p>
          <a:p>
            <a:endParaRPr lang="en-US" dirty="0"/>
          </a:p>
        </p:txBody>
      </p:sp>
      <p:sp>
        <p:nvSpPr>
          <p:cNvPr id="4" name="Slide Number Placeholder 3">
            <a:extLst>
              <a:ext uri="{FF2B5EF4-FFF2-40B4-BE49-F238E27FC236}">
                <a16:creationId xmlns:a16="http://schemas.microsoft.com/office/drawing/2014/main" id="{4AD2B124-4147-5F47-B0CF-7FC7AC3CBAF7}"/>
              </a:ext>
            </a:extLst>
          </p:cNvPr>
          <p:cNvSpPr>
            <a:spLocks noGrp="1"/>
          </p:cNvSpPr>
          <p:nvPr>
            <p:ph type="sldNum" sz="quarter" idx="12"/>
          </p:nvPr>
        </p:nvSpPr>
        <p:spPr/>
        <p:txBody>
          <a:bodyPr/>
          <a:lstStyle/>
          <a:p>
            <a:fld id="{5EB43C04-6FA3-453A-9F5D-7F9B61591D06}" type="slidenum">
              <a:rPr lang="en-US" smtClean="0"/>
              <a:t>52</a:t>
            </a:fld>
            <a:endParaRPr lang="en-US"/>
          </a:p>
        </p:txBody>
      </p:sp>
    </p:spTree>
    <p:extLst>
      <p:ext uri="{BB962C8B-B14F-4D97-AF65-F5344CB8AC3E}">
        <p14:creationId xmlns:p14="http://schemas.microsoft.com/office/powerpoint/2010/main" val="3715097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E634-BC66-F646-839E-9F58D116822A}"/>
              </a:ext>
            </a:extLst>
          </p:cNvPr>
          <p:cNvSpPr>
            <a:spLocks noGrp="1"/>
          </p:cNvSpPr>
          <p:nvPr>
            <p:ph type="title"/>
          </p:nvPr>
        </p:nvSpPr>
        <p:spPr/>
        <p:txBody>
          <a:bodyPr/>
          <a:lstStyle/>
          <a:p>
            <a:r>
              <a:rPr lang="en-US" dirty="0"/>
              <a:t>Lessons from the P&amp;G’s response</a:t>
            </a:r>
          </a:p>
        </p:txBody>
      </p:sp>
      <p:sp>
        <p:nvSpPr>
          <p:cNvPr id="3" name="Content Placeholder 2">
            <a:extLst>
              <a:ext uri="{FF2B5EF4-FFF2-40B4-BE49-F238E27FC236}">
                <a16:creationId xmlns:a16="http://schemas.microsoft.com/office/drawing/2014/main" id="{0928CCE1-F542-A54D-B091-FDD632A57B80}"/>
              </a:ext>
            </a:extLst>
          </p:cNvPr>
          <p:cNvSpPr>
            <a:spLocks noGrp="1"/>
          </p:cNvSpPr>
          <p:nvPr>
            <p:ph idx="1"/>
          </p:nvPr>
        </p:nvSpPr>
        <p:spPr/>
        <p:txBody>
          <a:bodyPr/>
          <a:lstStyle/>
          <a:p>
            <a:r>
              <a:rPr lang="en-US" dirty="0"/>
              <a:t>The event is unanticipated but the consequence is catastrophic. Therefore, we should establish the contingency plans for unanticipated yet critical supply disruptions.</a:t>
            </a:r>
          </a:p>
          <a:p>
            <a:r>
              <a:rPr lang="en-US" dirty="0"/>
              <a:t>Speed of the response is important</a:t>
            </a:r>
          </a:p>
          <a:p>
            <a:r>
              <a:rPr lang="en-US" dirty="0"/>
              <a:t>Involve suppliers from the outset.</a:t>
            </a:r>
          </a:p>
          <a:p>
            <a:r>
              <a:rPr lang="en-US" dirty="0"/>
              <a:t>Re-plan the supply chain to be resistant to the disruption.</a:t>
            </a:r>
          </a:p>
        </p:txBody>
      </p:sp>
      <p:sp>
        <p:nvSpPr>
          <p:cNvPr id="4" name="Slide Number Placeholder 3">
            <a:extLst>
              <a:ext uri="{FF2B5EF4-FFF2-40B4-BE49-F238E27FC236}">
                <a16:creationId xmlns:a16="http://schemas.microsoft.com/office/drawing/2014/main" id="{5B80B81D-5305-274A-81C8-96548F157333}"/>
              </a:ext>
            </a:extLst>
          </p:cNvPr>
          <p:cNvSpPr>
            <a:spLocks noGrp="1"/>
          </p:cNvSpPr>
          <p:nvPr>
            <p:ph type="sldNum" sz="quarter" idx="12"/>
          </p:nvPr>
        </p:nvSpPr>
        <p:spPr/>
        <p:txBody>
          <a:bodyPr/>
          <a:lstStyle/>
          <a:p>
            <a:fld id="{5EB43C04-6FA3-453A-9F5D-7F9B61591D06}" type="slidenum">
              <a:rPr lang="en-US" smtClean="0"/>
              <a:t>53</a:t>
            </a:fld>
            <a:endParaRPr lang="en-US"/>
          </a:p>
        </p:txBody>
      </p:sp>
    </p:spTree>
    <p:extLst>
      <p:ext uri="{BB962C8B-B14F-4D97-AF65-F5344CB8AC3E}">
        <p14:creationId xmlns:p14="http://schemas.microsoft.com/office/powerpoint/2010/main" val="1188507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30B865-4DB1-42F0-A6C5-C59E2319E86B}"/>
              </a:ext>
            </a:extLst>
          </p:cNvPr>
          <p:cNvPicPr>
            <a:picLocks noChangeAspect="1"/>
          </p:cNvPicPr>
          <p:nvPr/>
        </p:nvPicPr>
        <p:blipFill rotWithShape="1">
          <a:blip r:embed="rId2">
            <a:duotone>
              <a:schemeClr val="bg2">
                <a:shade val="45000"/>
                <a:satMod val="135000"/>
              </a:schemeClr>
              <a:prstClr val="white"/>
            </a:duotone>
          </a:blip>
          <a:srcRect t="6010" b="678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36B66-FA84-A24A-9EAB-D54E6CCFB2AB}"/>
              </a:ext>
            </a:extLst>
          </p:cNvPr>
          <p:cNvSpPr>
            <a:spLocks noGrp="1"/>
          </p:cNvSpPr>
          <p:nvPr>
            <p:ph type="title"/>
          </p:nvPr>
        </p:nvSpPr>
        <p:spPr>
          <a:xfrm>
            <a:off x="838200" y="365125"/>
            <a:ext cx="10515600" cy="1325563"/>
          </a:xfrm>
        </p:spPr>
        <p:txBody>
          <a:bodyPr>
            <a:normAutofit/>
          </a:bodyPr>
          <a:lstStyle/>
          <a:p>
            <a:r>
              <a:rPr lang="en-US" dirty="0"/>
              <a:t>Flexibility</a:t>
            </a:r>
          </a:p>
        </p:txBody>
      </p:sp>
      <p:sp>
        <p:nvSpPr>
          <p:cNvPr id="4" name="Slide Number Placeholder 3">
            <a:extLst>
              <a:ext uri="{FF2B5EF4-FFF2-40B4-BE49-F238E27FC236}">
                <a16:creationId xmlns:a16="http://schemas.microsoft.com/office/drawing/2014/main" id="{4A142623-ABDA-4D44-8310-57385225A60D}"/>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mtClean="0"/>
              <a:pPr>
                <a:spcAft>
                  <a:spcPts val="600"/>
                </a:spcAft>
              </a:pPr>
              <a:t>54</a:t>
            </a:fld>
            <a:endParaRPr lang="en-US"/>
          </a:p>
        </p:txBody>
      </p:sp>
      <p:graphicFrame>
        <p:nvGraphicFramePr>
          <p:cNvPr id="6" name="Content Placeholder 2">
            <a:extLst>
              <a:ext uri="{FF2B5EF4-FFF2-40B4-BE49-F238E27FC236}">
                <a16:creationId xmlns:a16="http://schemas.microsoft.com/office/drawing/2014/main" id="{3AD98BFF-636C-4C2F-B4D8-2C6D65910373}"/>
              </a:ext>
            </a:extLst>
          </p:cNvPr>
          <p:cNvGraphicFramePr>
            <a:graphicFrameLocks noGrp="1"/>
          </p:cNvGraphicFramePr>
          <p:nvPr>
            <p:ph idx="1"/>
            <p:extLst>
              <p:ext uri="{D42A27DB-BD31-4B8C-83A1-F6EECF244321}">
                <p14:modId xmlns:p14="http://schemas.microsoft.com/office/powerpoint/2010/main" val="18518365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94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4942-58B4-2443-AD83-87648FDEE9DD}"/>
              </a:ext>
            </a:extLst>
          </p:cNvPr>
          <p:cNvSpPr>
            <a:spLocks noGrp="1"/>
          </p:cNvSpPr>
          <p:nvPr>
            <p:ph type="title"/>
          </p:nvPr>
        </p:nvSpPr>
        <p:spPr/>
        <p:txBody>
          <a:bodyPr/>
          <a:lstStyle/>
          <a:p>
            <a:r>
              <a:rPr lang="en-US" dirty="0"/>
              <a:t>The sustainable advantage</a:t>
            </a:r>
          </a:p>
        </p:txBody>
      </p:sp>
      <p:graphicFrame>
        <p:nvGraphicFramePr>
          <p:cNvPr id="5" name="Content Placeholder 4">
            <a:extLst>
              <a:ext uri="{FF2B5EF4-FFF2-40B4-BE49-F238E27FC236}">
                <a16:creationId xmlns:a16="http://schemas.microsoft.com/office/drawing/2014/main" id="{26261323-21F9-B644-A7A6-8EA3AB7689D2}"/>
              </a:ext>
            </a:extLst>
          </p:cNvPr>
          <p:cNvGraphicFramePr>
            <a:graphicFrameLocks noGrp="1"/>
          </p:cNvGraphicFramePr>
          <p:nvPr>
            <p:ph idx="1"/>
            <p:extLst>
              <p:ext uri="{D42A27DB-BD31-4B8C-83A1-F6EECF244321}">
                <p14:modId xmlns:p14="http://schemas.microsoft.com/office/powerpoint/2010/main" val="39768919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B33C44E-D733-1E45-B554-9E97CDC88694}"/>
              </a:ext>
            </a:extLst>
          </p:cNvPr>
          <p:cNvSpPr>
            <a:spLocks noGrp="1"/>
          </p:cNvSpPr>
          <p:nvPr>
            <p:ph type="sldNum" sz="quarter" idx="12"/>
          </p:nvPr>
        </p:nvSpPr>
        <p:spPr/>
        <p:txBody>
          <a:bodyPr/>
          <a:lstStyle/>
          <a:p>
            <a:fld id="{5EB43C04-6FA3-453A-9F5D-7F9B61591D06}" type="slidenum">
              <a:rPr lang="en-US" smtClean="0"/>
              <a:t>55</a:t>
            </a:fld>
            <a:endParaRPr lang="en-US"/>
          </a:p>
        </p:txBody>
      </p:sp>
    </p:spTree>
    <p:extLst>
      <p:ext uri="{BB962C8B-B14F-4D97-AF65-F5344CB8AC3E}">
        <p14:creationId xmlns:p14="http://schemas.microsoft.com/office/powerpoint/2010/main" val="3611731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314-31EE-224D-AD35-4C3A9C8F7ACB}"/>
              </a:ext>
            </a:extLst>
          </p:cNvPr>
          <p:cNvSpPr>
            <a:spLocks noGrp="1"/>
          </p:cNvSpPr>
          <p:nvPr>
            <p:ph type="title"/>
          </p:nvPr>
        </p:nvSpPr>
        <p:spPr/>
        <p:txBody>
          <a:bodyPr/>
          <a:lstStyle/>
          <a:p>
            <a:r>
              <a:rPr lang="en-US" dirty="0"/>
              <a:t>Plan A at Marker &amp; Spencer</a:t>
            </a:r>
          </a:p>
        </p:txBody>
      </p:sp>
      <p:sp>
        <p:nvSpPr>
          <p:cNvPr id="3" name="Content Placeholder 2">
            <a:extLst>
              <a:ext uri="{FF2B5EF4-FFF2-40B4-BE49-F238E27FC236}">
                <a16:creationId xmlns:a16="http://schemas.microsoft.com/office/drawing/2014/main" id="{B6B61C60-1CB2-E44D-85FE-D73F61B637A5}"/>
              </a:ext>
            </a:extLst>
          </p:cNvPr>
          <p:cNvSpPr>
            <a:spLocks noGrp="1"/>
          </p:cNvSpPr>
          <p:nvPr>
            <p:ph idx="1"/>
          </p:nvPr>
        </p:nvSpPr>
        <p:spPr/>
        <p:txBody>
          <a:bodyPr>
            <a:normAutofit fontScale="92500"/>
          </a:bodyPr>
          <a:lstStyle/>
          <a:p>
            <a:r>
              <a:rPr lang="en-US" dirty="0"/>
              <a:t>Plan A set out 100 commitments – goals to be achieved by 2012 – covering climate change, raw materials, waste, health and fair partnership. A total of €300 million was set aside to fund the plan over the five years, and 14 staff applied to its delivery.</a:t>
            </a:r>
          </a:p>
          <a:p>
            <a:r>
              <a:rPr lang="en-US" dirty="0"/>
              <a:t>Noted in particular for its comprehensive approach and willingness to use the company’s influence with customers, suppliers, investors and politicians, the plan has been praised as an example of best practice, win-</a:t>
            </a:r>
            <a:r>
              <a:rPr lang="en-US" dirty="0" err="1"/>
              <a:t>ning</a:t>
            </a:r>
            <a:r>
              <a:rPr lang="en-US" dirty="0"/>
              <a:t> many independent awards. </a:t>
            </a:r>
          </a:p>
          <a:p>
            <a:r>
              <a:rPr lang="en-US" b="1" dirty="0"/>
              <a:t>We’re doing this because it’s what you want us to do. It’s also the right thing to do. We’re calling it Plan A because we believe it’s now the only way to do business.</a:t>
            </a:r>
          </a:p>
        </p:txBody>
      </p:sp>
      <p:sp>
        <p:nvSpPr>
          <p:cNvPr id="4" name="Slide Number Placeholder 3">
            <a:extLst>
              <a:ext uri="{FF2B5EF4-FFF2-40B4-BE49-F238E27FC236}">
                <a16:creationId xmlns:a16="http://schemas.microsoft.com/office/drawing/2014/main" id="{55FCBDD4-0CF3-564D-9CD1-5F1BFB4B8FB6}"/>
              </a:ext>
            </a:extLst>
          </p:cNvPr>
          <p:cNvSpPr>
            <a:spLocks noGrp="1"/>
          </p:cNvSpPr>
          <p:nvPr>
            <p:ph type="sldNum" sz="quarter" idx="12"/>
          </p:nvPr>
        </p:nvSpPr>
        <p:spPr/>
        <p:txBody>
          <a:bodyPr/>
          <a:lstStyle/>
          <a:p>
            <a:fld id="{5EB43C04-6FA3-453A-9F5D-7F9B61591D06}" type="slidenum">
              <a:rPr lang="en-US" smtClean="0"/>
              <a:t>56</a:t>
            </a:fld>
            <a:endParaRPr lang="en-US"/>
          </a:p>
        </p:txBody>
      </p:sp>
    </p:spTree>
    <p:extLst>
      <p:ext uri="{BB962C8B-B14F-4D97-AF65-F5344CB8AC3E}">
        <p14:creationId xmlns:p14="http://schemas.microsoft.com/office/powerpoint/2010/main" val="3850584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7BFA-D042-844D-98C1-8BA4C9B9AEEF}"/>
              </a:ext>
            </a:extLst>
          </p:cNvPr>
          <p:cNvSpPr>
            <a:spLocks noGrp="1"/>
          </p:cNvSpPr>
          <p:nvPr>
            <p:ph type="title"/>
          </p:nvPr>
        </p:nvSpPr>
        <p:spPr/>
        <p:txBody>
          <a:bodyPr/>
          <a:lstStyle/>
          <a:p>
            <a:r>
              <a:rPr lang="en-US" dirty="0"/>
              <a:t>7 Plan A pillars</a:t>
            </a:r>
          </a:p>
        </p:txBody>
      </p:sp>
      <p:sp>
        <p:nvSpPr>
          <p:cNvPr id="3" name="Content Placeholder 2">
            <a:extLst>
              <a:ext uri="{FF2B5EF4-FFF2-40B4-BE49-F238E27FC236}">
                <a16:creationId xmlns:a16="http://schemas.microsoft.com/office/drawing/2014/main" id="{AAF285CE-65BA-D546-8F42-22C97CCF4DD6}"/>
              </a:ext>
            </a:extLst>
          </p:cNvPr>
          <p:cNvSpPr>
            <a:spLocks noGrp="1"/>
          </p:cNvSpPr>
          <p:nvPr>
            <p:ph idx="1"/>
          </p:nvPr>
        </p:nvSpPr>
        <p:spPr/>
        <p:txBody>
          <a:bodyPr>
            <a:normAutofit fontScale="92500" lnSpcReduction="10000"/>
          </a:bodyPr>
          <a:lstStyle/>
          <a:p>
            <a:r>
              <a:rPr lang="en-US" dirty="0"/>
              <a:t>Involve our customers in Plan A: e.g. Breakthrough Breast Cancer. </a:t>
            </a:r>
          </a:p>
          <a:p>
            <a:r>
              <a:rPr lang="en-US" dirty="0"/>
              <a:t>Make Plan A how we do business: e.g. free energy monitors, free home insulation. </a:t>
            </a:r>
          </a:p>
          <a:p>
            <a:r>
              <a:rPr lang="en-US" dirty="0"/>
              <a:t>Climate change: e.g. carbon labelling and energy-efficient electrical products.</a:t>
            </a:r>
          </a:p>
          <a:p>
            <a:r>
              <a:rPr lang="en-US" dirty="0"/>
              <a:t>Waste: e.g. recycle, reuse and reduce packaging materials. </a:t>
            </a:r>
          </a:p>
          <a:p>
            <a:r>
              <a:rPr lang="en-US" dirty="0"/>
              <a:t>Natural resources: e.g. reduced water usage and sustainably farmed fish. </a:t>
            </a:r>
          </a:p>
          <a:p>
            <a:r>
              <a:rPr lang="en-US" dirty="0"/>
              <a:t>Fair partner: e.g. supplier ethical assessments. </a:t>
            </a:r>
          </a:p>
          <a:p>
            <a:r>
              <a:rPr lang="en-US" dirty="0"/>
              <a:t>Health and wellbeing: e.g. reduced salt, natural </a:t>
            </a:r>
            <a:r>
              <a:rPr lang="en-US" dirty="0" err="1"/>
              <a:t>colours</a:t>
            </a:r>
            <a:r>
              <a:rPr lang="en-US" dirty="0"/>
              <a:t> and nutritional labelling.</a:t>
            </a:r>
          </a:p>
          <a:p>
            <a:endParaRPr lang="en-US" dirty="0"/>
          </a:p>
        </p:txBody>
      </p:sp>
      <p:sp>
        <p:nvSpPr>
          <p:cNvPr id="4" name="Slide Number Placeholder 3">
            <a:extLst>
              <a:ext uri="{FF2B5EF4-FFF2-40B4-BE49-F238E27FC236}">
                <a16:creationId xmlns:a16="http://schemas.microsoft.com/office/drawing/2014/main" id="{4D235B3A-F6D6-3941-95E9-6E7D0B17C653}"/>
              </a:ext>
            </a:extLst>
          </p:cNvPr>
          <p:cNvSpPr>
            <a:spLocks noGrp="1"/>
          </p:cNvSpPr>
          <p:nvPr>
            <p:ph type="sldNum" sz="quarter" idx="12"/>
          </p:nvPr>
        </p:nvSpPr>
        <p:spPr/>
        <p:txBody>
          <a:bodyPr/>
          <a:lstStyle/>
          <a:p>
            <a:fld id="{5EB43C04-6FA3-453A-9F5D-7F9B61591D06}" type="slidenum">
              <a:rPr lang="en-US" smtClean="0"/>
              <a:t>57</a:t>
            </a:fld>
            <a:endParaRPr lang="en-US"/>
          </a:p>
        </p:txBody>
      </p:sp>
    </p:spTree>
    <p:extLst>
      <p:ext uri="{BB962C8B-B14F-4D97-AF65-F5344CB8AC3E}">
        <p14:creationId xmlns:p14="http://schemas.microsoft.com/office/powerpoint/2010/main" val="392226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3D61-08DB-5446-98A9-50697B2EFF86}"/>
              </a:ext>
            </a:extLst>
          </p:cNvPr>
          <p:cNvSpPr>
            <a:spLocks noGrp="1"/>
          </p:cNvSpPr>
          <p:nvPr>
            <p:ph type="title"/>
          </p:nvPr>
        </p:nvSpPr>
        <p:spPr/>
        <p:txBody>
          <a:bodyPr/>
          <a:lstStyle/>
          <a:p>
            <a:r>
              <a:rPr lang="en-US" dirty="0"/>
              <a:t>How does Plan A work</a:t>
            </a:r>
          </a:p>
        </p:txBody>
      </p:sp>
      <p:sp>
        <p:nvSpPr>
          <p:cNvPr id="3" name="Content Placeholder 2">
            <a:extLst>
              <a:ext uri="{FF2B5EF4-FFF2-40B4-BE49-F238E27FC236}">
                <a16:creationId xmlns:a16="http://schemas.microsoft.com/office/drawing/2014/main" id="{9C75A05F-2B62-FA44-AC39-D9EEE89061BD}"/>
              </a:ext>
            </a:extLst>
          </p:cNvPr>
          <p:cNvSpPr>
            <a:spLocks noGrp="1"/>
          </p:cNvSpPr>
          <p:nvPr>
            <p:ph idx="1"/>
          </p:nvPr>
        </p:nvSpPr>
        <p:spPr/>
        <p:txBody>
          <a:bodyPr/>
          <a:lstStyle/>
          <a:p>
            <a:r>
              <a:rPr lang="en-US" dirty="0"/>
              <a:t>So how has M&amp;S made sure Plan A ‘really works’? Feedback tells the company that</a:t>
            </a:r>
          </a:p>
          <a:p>
            <a:r>
              <a:rPr lang="en-US" dirty="0"/>
              <a:t>customers discern and value the Plan A difference between M&amp;S and other retailers, and this translates into increased foot traffic and a wider customer base.</a:t>
            </a:r>
          </a:p>
        </p:txBody>
      </p:sp>
      <p:sp>
        <p:nvSpPr>
          <p:cNvPr id="4" name="Slide Number Placeholder 3">
            <a:extLst>
              <a:ext uri="{FF2B5EF4-FFF2-40B4-BE49-F238E27FC236}">
                <a16:creationId xmlns:a16="http://schemas.microsoft.com/office/drawing/2014/main" id="{E64AD049-5911-A946-A2C2-0BAA70459EE9}"/>
              </a:ext>
            </a:extLst>
          </p:cNvPr>
          <p:cNvSpPr>
            <a:spLocks noGrp="1"/>
          </p:cNvSpPr>
          <p:nvPr>
            <p:ph type="sldNum" sz="quarter" idx="12"/>
          </p:nvPr>
        </p:nvSpPr>
        <p:spPr/>
        <p:txBody>
          <a:bodyPr/>
          <a:lstStyle/>
          <a:p>
            <a:fld id="{5EB43C04-6FA3-453A-9F5D-7F9B61591D06}" type="slidenum">
              <a:rPr lang="en-US" smtClean="0"/>
              <a:t>58</a:t>
            </a:fld>
            <a:endParaRPr lang="en-US"/>
          </a:p>
        </p:txBody>
      </p:sp>
    </p:spTree>
    <p:extLst>
      <p:ext uri="{BB962C8B-B14F-4D97-AF65-F5344CB8AC3E}">
        <p14:creationId xmlns:p14="http://schemas.microsoft.com/office/powerpoint/2010/main" val="395121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Ch01 Logistics and the supply chain</a:t>
            </a:r>
          </a:p>
        </p:txBody>
      </p:sp>
      <p:sp>
        <p:nvSpPr>
          <p:cNvPr id="3" name="Subtitle 2"/>
          <p:cNvSpPr>
            <a:spLocks noGrp="1"/>
          </p:cNvSpPr>
          <p:nvPr>
            <p:ph type="subTitle" idx="1"/>
          </p:nvPr>
        </p:nvSpPr>
        <p:spPr>
          <a:xfrm>
            <a:off x="2041235" y="4340947"/>
            <a:ext cx="5966691" cy="1655762"/>
          </a:xfrm>
        </p:spPr>
        <p:txBody>
          <a:bodyPr>
            <a:normAutofit fontScale="92500" lnSpcReduction="20000"/>
          </a:bodyPr>
          <a:lstStyle/>
          <a:p>
            <a:pPr algn="l"/>
            <a:r>
              <a:rPr lang="en-US" dirty="0" err="1"/>
              <a:t>Kaidi</a:t>
            </a:r>
            <a:r>
              <a:rPr lang="en-US" dirty="0"/>
              <a:t> Wang</a:t>
            </a:r>
          </a:p>
          <a:p>
            <a:pPr algn="l"/>
            <a:r>
              <a:rPr lang="en-US" dirty="0">
                <a:hlinkClick r:id="rId2"/>
              </a:rPr>
              <a:t>kdwang@must.edu.mo</a:t>
            </a:r>
            <a:endParaRPr lang="en-US" dirty="0"/>
          </a:p>
          <a:p>
            <a:pPr algn="l"/>
            <a:r>
              <a:rPr lang="en-US" dirty="0"/>
              <a:t>Office: O913</a:t>
            </a:r>
          </a:p>
          <a:p>
            <a:pPr algn="l"/>
            <a:r>
              <a:rPr lang="en-US" dirty="0"/>
              <a:t>Office hour: 14:00 – 15:00 on Mon., Tue., Wed., Thu.</a:t>
            </a:r>
          </a:p>
        </p:txBody>
      </p:sp>
      <p:sp>
        <p:nvSpPr>
          <p:cNvPr id="4" name="Slide Number Placeholder 3"/>
          <p:cNvSpPr>
            <a:spLocks noGrp="1"/>
          </p:cNvSpPr>
          <p:nvPr>
            <p:ph type="sldNum" sz="quarter" idx="12"/>
          </p:nvPr>
        </p:nvSpPr>
        <p:spPr/>
        <p:txBody>
          <a:bodyPr/>
          <a:lstStyle/>
          <a:p>
            <a:fld id="{5EB43C04-6FA3-453A-9F5D-7F9B61591D06}" type="slidenum">
              <a:rPr lang="en-US" smtClean="0"/>
              <a:t>6</a:t>
            </a:fld>
            <a:endParaRPr lang="en-US"/>
          </a:p>
        </p:txBody>
      </p:sp>
    </p:spTree>
    <p:extLst>
      <p:ext uri="{BB962C8B-B14F-4D97-AF65-F5344CB8AC3E}">
        <p14:creationId xmlns:p14="http://schemas.microsoft.com/office/powerpoint/2010/main" val="402587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8A2A-2560-D646-AA7A-98C958E5E27C}"/>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8E09D3D3-7F5D-0A48-9102-4E5BCC0BC8FE}"/>
              </a:ext>
            </a:extLst>
          </p:cNvPr>
          <p:cNvSpPr>
            <a:spLocks noGrp="1"/>
          </p:cNvSpPr>
          <p:nvPr>
            <p:ph idx="1"/>
          </p:nvPr>
        </p:nvSpPr>
        <p:spPr/>
        <p:txBody>
          <a:bodyPr/>
          <a:lstStyle/>
          <a:p>
            <a:pPr marL="514350" indent="-514350">
              <a:buFont typeface="+mj-lt"/>
              <a:buAutoNum type="arabicPeriod"/>
            </a:pPr>
            <a:r>
              <a:rPr lang="en-US" dirty="0"/>
              <a:t>Logistics and the supply chain: definitions, structure, tiering. </a:t>
            </a:r>
          </a:p>
          <a:p>
            <a:pPr marL="514350" indent="-514350">
              <a:buFont typeface="+mj-lt"/>
              <a:buAutoNum type="arabicPeriod"/>
            </a:pPr>
            <a:r>
              <a:rPr lang="en-US" dirty="0"/>
              <a:t>Material flow and information flow: the supply chain and the demand chain.</a:t>
            </a:r>
          </a:p>
          <a:p>
            <a:pPr marL="514350" indent="-514350">
              <a:buFont typeface="+mj-lt"/>
              <a:buAutoNum type="arabicPeriod"/>
            </a:pPr>
            <a:r>
              <a:rPr lang="en-US" dirty="0"/>
              <a:t>Competing through logistics: competitive criteria in the marketplace.</a:t>
            </a:r>
          </a:p>
          <a:p>
            <a:pPr marL="514350" indent="-514350">
              <a:buFont typeface="+mj-lt"/>
              <a:buAutoNum type="arabicPeriod"/>
            </a:pPr>
            <a:r>
              <a:rPr lang="en-US" dirty="0"/>
              <a:t>Logistics strategies: aligning capabilities across the supply chain.</a:t>
            </a:r>
          </a:p>
        </p:txBody>
      </p:sp>
      <p:sp>
        <p:nvSpPr>
          <p:cNvPr id="4" name="Slide Number Placeholder 3">
            <a:extLst>
              <a:ext uri="{FF2B5EF4-FFF2-40B4-BE49-F238E27FC236}">
                <a16:creationId xmlns:a16="http://schemas.microsoft.com/office/drawing/2014/main" id="{82796818-7827-4644-82F4-7734C1484186}"/>
              </a:ext>
            </a:extLst>
          </p:cNvPr>
          <p:cNvSpPr>
            <a:spLocks noGrp="1"/>
          </p:cNvSpPr>
          <p:nvPr>
            <p:ph type="sldNum" sz="quarter" idx="12"/>
          </p:nvPr>
        </p:nvSpPr>
        <p:spPr/>
        <p:txBody>
          <a:bodyPr/>
          <a:lstStyle/>
          <a:p>
            <a:fld id="{5EB43C04-6FA3-453A-9F5D-7F9B61591D06}" type="slidenum">
              <a:rPr lang="en-US" smtClean="0"/>
              <a:t>7</a:t>
            </a:fld>
            <a:endParaRPr lang="en-US"/>
          </a:p>
        </p:txBody>
      </p:sp>
    </p:spTree>
    <p:extLst>
      <p:ext uri="{BB962C8B-B14F-4D97-AF65-F5344CB8AC3E}">
        <p14:creationId xmlns:p14="http://schemas.microsoft.com/office/powerpoint/2010/main" val="67049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0A9C4-CD86-F140-ABC3-F631A32BE530}"/>
              </a:ext>
            </a:extLst>
          </p:cNvPr>
          <p:cNvSpPr>
            <a:spLocks noGrp="1"/>
          </p:cNvSpPr>
          <p:nvPr>
            <p:ph type="title"/>
          </p:nvPr>
        </p:nvSpPr>
        <p:spPr>
          <a:xfrm>
            <a:off x="841248" y="548640"/>
            <a:ext cx="3600860" cy="5431536"/>
          </a:xfrm>
        </p:spPr>
        <p:txBody>
          <a:bodyPr>
            <a:normAutofit/>
          </a:bodyPr>
          <a:lstStyle/>
          <a:p>
            <a:r>
              <a:rPr lang="en-US" sz="5400"/>
              <a:t>Tesco PLC</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FF1261-7C25-0F4C-95D4-2B5AD853754D}"/>
              </a:ext>
            </a:extLst>
          </p:cNvPr>
          <p:cNvSpPr>
            <a:spLocks noGrp="1"/>
          </p:cNvSpPr>
          <p:nvPr>
            <p:ph idx="1"/>
          </p:nvPr>
        </p:nvSpPr>
        <p:spPr>
          <a:xfrm>
            <a:off x="5126418" y="552091"/>
            <a:ext cx="6224335" cy="5431536"/>
          </a:xfrm>
        </p:spPr>
        <p:txBody>
          <a:bodyPr anchor="ctr">
            <a:normAutofit/>
          </a:bodyPr>
          <a:lstStyle/>
          <a:p>
            <a:r>
              <a:rPr lang="en-US" sz="2200" dirty="0"/>
              <a:t>The largest food retailer in UK</a:t>
            </a:r>
          </a:p>
          <a:p>
            <a:r>
              <a:rPr lang="en-US" sz="2200" dirty="0"/>
              <a:t>Between 2010 to 2013, the number of stores in the UK rose from 2300 to 3146.</a:t>
            </a:r>
          </a:p>
          <a:p>
            <a:r>
              <a:rPr lang="en-US" sz="2200" dirty="0"/>
              <a:t>Since 2013, the rate of increase in the number of stores has slowed.</a:t>
            </a:r>
          </a:p>
          <a:p>
            <a:r>
              <a:rPr lang="en-US" sz="2200" dirty="0"/>
              <a:t>Tesco UK operates an online store, where the full range of the products are available.</a:t>
            </a:r>
          </a:p>
          <a:p>
            <a:r>
              <a:rPr lang="en-US" sz="2200" dirty="0"/>
              <a:t>The online stores offer delivery and pickup service.</a:t>
            </a:r>
          </a:p>
        </p:txBody>
      </p:sp>
      <p:sp>
        <p:nvSpPr>
          <p:cNvPr id="4" name="Slide Number Placeholder 3">
            <a:extLst>
              <a:ext uri="{FF2B5EF4-FFF2-40B4-BE49-F238E27FC236}">
                <a16:creationId xmlns:a16="http://schemas.microsoft.com/office/drawing/2014/main" id="{81E43A40-4D1C-8D42-B24B-2EB59FD47808}"/>
              </a:ext>
            </a:extLst>
          </p:cNvPr>
          <p:cNvSpPr>
            <a:spLocks noGrp="1"/>
          </p:cNvSpPr>
          <p:nvPr>
            <p:ph type="sldNum" sz="quarter" idx="12"/>
          </p:nvPr>
        </p:nvSpPr>
        <p:spPr>
          <a:xfrm>
            <a:off x="8610600" y="6356350"/>
            <a:ext cx="2743200" cy="365125"/>
          </a:xfrm>
        </p:spPr>
        <p:txBody>
          <a:bodyPr>
            <a:normAutofit/>
          </a:bodyPr>
          <a:lstStyle/>
          <a:p>
            <a:pPr>
              <a:spcAft>
                <a:spcPts val="600"/>
              </a:spcAft>
            </a:pPr>
            <a:fld id="{5EB43C04-6FA3-453A-9F5D-7F9B61591D06}" type="slidenum">
              <a:rPr lang="en-US" smtClean="0"/>
              <a:pPr>
                <a:spcAft>
                  <a:spcPts val="600"/>
                </a:spcAft>
              </a:pPr>
              <a:t>8</a:t>
            </a:fld>
            <a:endParaRPr lang="en-US"/>
          </a:p>
        </p:txBody>
      </p:sp>
    </p:spTree>
    <p:extLst>
      <p:ext uri="{BB962C8B-B14F-4D97-AF65-F5344CB8AC3E}">
        <p14:creationId xmlns:p14="http://schemas.microsoft.com/office/powerpoint/2010/main" val="224289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7E4D-9897-534E-89B3-47055FDD3F66}"/>
              </a:ext>
            </a:extLst>
          </p:cNvPr>
          <p:cNvSpPr>
            <a:spLocks noGrp="1"/>
          </p:cNvSpPr>
          <p:nvPr>
            <p:ph type="title"/>
          </p:nvPr>
        </p:nvSpPr>
        <p:spPr/>
        <p:txBody>
          <a:bodyPr/>
          <a:lstStyle/>
          <a:p>
            <a:r>
              <a:rPr lang="en-US" dirty="0"/>
              <a:t>Tesco PLC (cont.)</a:t>
            </a:r>
          </a:p>
        </p:txBody>
      </p:sp>
      <p:pic>
        <p:nvPicPr>
          <p:cNvPr id="6" name="Content Placeholder 5" descr="Store with solid fill">
            <a:extLst>
              <a:ext uri="{FF2B5EF4-FFF2-40B4-BE49-F238E27FC236}">
                <a16:creationId xmlns:a16="http://schemas.microsoft.com/office/drawing/2014/main" id="{B11DE9DD-9B1F-3C45-BC3B-3C2B791244F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1569" y="4671462"/>
            <a:ext cx="914400" cy="914400"/>
          </a:xfrm>
        </p:spPr>
      </p:pic>
      <p:sp>
        <p:nvSpPr>
          <p:cNvPr id="4" name="Slide Number Placeholder 3">
            <a:extLst>
              <a:ext uri="{FF2B5EF4-FFF2-40B4-BE49-F238E27FC236}">
                <a16:creationId xmlns:a16="http://schemas.microsoft.com/office/drawing/2014/main" id="{E0CCAA9A-DF82-264E-A4E1-72BF79234527}"/>
              </a:ext>
            </a:extLst>
          </p:cNvPr>
          <p:cNvSpPr>
            <a:spLocks noGrp="1"/>
          </p:cNvSpPr>
          <p:nvPr>
            <p:ph type="sldNum" sz="quarter" idx="12"/>
          </p:nvPr>
        </p:nvSpPr>
        <p:spPr/>
        <p:txBody>
          <a:bodyPr/>
          <a:lstStyle/>
          <a:p>
            <a:fld id="{5EB43C04-6FA3-453A-9F5D-7F9B61591D06}" type="slidenum">
              <a:rPr lang="en-US" smtClean="0"/>
              <a:t>9</a:t>
            </a:fld>
            <a:endParaRPr lang="en-US"/>
          </a:p>
        </p:txBody>
      </p:sp>
      <p:pic>
        <p:nvPicPr>
          <p:cNvPr id="7" name="Content Placeholder 5" descr="Store with solid fill">
            <a:extLst>
              <a:ext uri="{FF2B5EF4-FFF2-40B4-BE49-F238E27FC236}">
                <a16:creationId xmlns:a16="http://schemas.microsoft.com/office/drawing/2014/main" id="{60A05A1F-55CD-AC43-BC9E-EC882C5103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0925" y="2217341"/>
            <a:ext cx="914400" cy="914400"/>
          </a:xfrm>
          <a:prstGeom prst="rect">
            <a:avLst/>
          </a:prstGeom>
        </p:spPr>
      </p:pic>
      <p:pic>
        <p:nvPicPr>
          <p:cNvPr id="8" name="Content Placeholder 5" descr="Store with solid fill">
            <a:extLst>
              <a:ext uri="{FF2B5EF4-FFF2-40B4-BE49-F238E27FC236}">
                <a16:creationId xmlns:a16="http://schemas.microsoft.com/office/drawing/2014/main" id="{5BEB2D81-6665-0841-BCDD-FAFB1D9B20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21236" y="3291681"/>
            <a:ext cx="914400" cy="914400"/>
          </a:xfrm>
          <a:prstGeom prst="rect">
            <a:avLst/>
          </a:prstGeom>
        </p:spPr>
      </p:pic>
      <p:pic>
        <p:nvPicPr>
          <p:cNvPr id="9" name="Content Placeholder 5" descr="Store with solid fill">
            <a:extLst>
              <a:ext uri="{FF2B5EF4-FFF2-40B4-BE49-F238E27FC236}">
                <a16:creationId xmlns:a16="http://schemas.microsoft.com/office/drawing/2014/main" id="{1D9C2EA8-EF41-C54D-B7C4-B3AB1592E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7938" y="4917708"/>
            <a:ext cx="914400" cy="914400"/>
          </a:xfrm>
          <a:prstGeom prst="rect">
            <a:avLst/>
          </a:prstGeom>
        </p:spPr>
      </p:pic>
      <p:pic>
        <p:nvPicPr>
          <p:cNvPr id="11" name="Graphic 10" descr="Home with solid fill">
            <a:extLst>
              <a:ext uri="{FF2B5EF4-FFF2-40B4-BE49-F238E27FC236}">
                <a16:creationId xmlns:a16="http://schemas.microsoft.com/office/drawing/2014/main" id="{B1D98FE5-3C50-714E-81EA-9A6F5F27E4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9159" y="2971800"/>
            <a:ext cx="914400" cy="914400"/>
          </a:xfrm>
          <a:prstGeom prst="rect">
            <a:avLst/>
          </a:prstGeom>
        </p:spPr>
      </p:pic>
      <p:pic>
        <p:nvPicPr>
          <p:cNvPr id="13" name="Graphic 12" descr="Touch Screen with solid fill">
            <a:extLst>
              <a:ext uri="{FF2B5EF4-FFF2-40B4-BE49-F238E27FC236}">
                <a16:creationId xmlns:a16="http://schemas.microsoft.com/office/drawing/2014/main" id="{F185B322-CE57-6B4C-81C3-DED26F58BD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1301" y="3131741"/>
            <a:ext cx="914400" cy="914400"/>
          </a:xfrm>
          <a:prstGeom prst="rect">
            <a:avLst/>
          </a:prstGeom>
        </p:spPr>
      </p:pic>
      <p:cxnSp>
        <p:nvCxnSpPr>
          <p:cNvPr id="15" name="Straight Arrow Connector 14">
            <a:extLst>
              <a:ext uri="{FF2B5EF4-FFF2-40B4-BE49-F238E27FC236}">
                <a16:creationId xmlns:a16="http://schemas.microsoft.com/office/drawing/2014/main" id="{F035B298-8AAB-0C4A-A138-D497E5FB50FA}"/>
              </a:ext>
            </a:extLst>
          </p:cNvPr>
          <p:cNvCxnSpPr>
            <a:cxnSpLocks/>
            <a:stCxn id="58" idx="3"/>
            <a:endCxn id="7" idx="1"/>
          </p:cNvCxnSpPr>
          <p:nvPr/>
        </p:nvCxnSpPr>
        <p:spPr>
          <a:xfrm flipV="1">
            <a:off x="2793291" y="2674541"/>
            <a:ext cx="1317634" cy="91440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98B69380-7AB9-7A47-9BD6-7EDFA5DFB961}"/>
              </a:ext>
            </a:extLst>
          </p:cNvPr>
          <p:cNvCxnSpPr>
            <a:cxnSpLocks/>
            <a:stCxn id="58" idx="3"/>
            <a:endCxn id="8" idx="1"/>
          </p:cNvCxnSpPr>
          <p:nvPr/>
        </p:nvCxnSpPr>
        <p:spPr>
          <a:xfrm>
            <a:off x="2793291" y="3588941"/>
            <a:ext cx="1827945" cy="15994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CC5B46A2-F7A2-2B4A-8FB6-FDD5E5DD13A7}"/>
              </a:ext>
            </a:extLst>
          </p:cNvPr>
          <p:cNvCxnSpPr>
            <a:cxnSpLocks/>
            <a:stCxn id="58" idx="3"/>
            <a:endCxn id="6" idx="1"/>
          </p:cNvCxnSpPr>
          <p:nvPr/>
        </p:nvCxnSpPr>
        <p:spPr>
          <a:xfrm>
            <a:off x="2793291" y="3588941"/>
            <a:ext cx="2728278" cy="153972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E25F094E-7E33-EC49-BC89-B611884B6143}"/>
              </a:ext>
            </a:extLst>
          </p:cNvPr>
          <p:cNvCxnSpPr>
            <a:cxnSpLocks/>
            <a:stCxn id="58" idx="3"/>
            <a:endCxn id="9" idx="1"/>
          </p:cNvCxnSpPr>
          <p:nvPr/>
        </p:nvCxnSpPr>
        <p:spPr>
          <a:xfrm>
            <a:off x="2793291" y="3588941"/>
            <a:ext cx="934647" cy="1785967"/>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0F5E4467-EFD2-F14C-8500-A8987736C2F7}"/>
              </a:ext>
            </a:extLst>
          </p:cNvPr>
          <p:cNvCxnSpPr>
            <a:cxnSpLocks/>
            <a:stCxn id="8" idx="3"/>
            <a:endCxn id="11" idx="1"/>
          </p:cNvCxnSpPr>
          <p:nvPr/>
        </p:nvCxnSpPr>
        <p:spPr>
          <a:xfrm flipV="1">
            <a:off x="5535636" y="3429000"/>
            <a:ext cx="1453523" cy="31988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431240BB-2718-9D4C-8BEF-2A0857946B0B}"/>
              </a:ext>
            </a:extLst>
          </p:cNvPr>
          <p:cNvCxnSpPr>
            <a:cxnSpLocks/>
            <a:stCxn id="7" idx="3"/>
            <a:endCxn id="11" idx="1"/>
          </p:cNvCxnSpPr>
          <p:nvPr/>
        </p:nvCxnSpPr>
        <p:spPr>
          <a:xfrm>
            <a:off x="5025325" y="2674541"/>
            <a:ext cx="1963834" cy="75445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B4D9C9A1-3E53-2E4C-9541-51D0FF54B32A}"/>
              </a:ext>
            </a:extLst>
          </p:cNvPr>
          <p:cNvCxnSpPr>
            <a:cxnSpLocks/>
            <a:stCxn id="6" idx="3"/>
            <a:endCxn id="11" idx="1"/>
          </p:cNvCxnSpPr>
          <p:nvPr/>
        </p:nvCxnSpPr>
        <p:spPr>
          <a:xfrm flipV="1">
            <a:off x="6435969" y="3429000"/>
            <a:ext cx="553190" cy="169966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7E1FF25F-B954-9842-9673-F65B4140BF6B}"/>
              </a:ext>
            </a:extLst>
          </p:cNvPr>
          <p:cNvCxnSpPr>
            <a:cxnSpLocks/>
            <a:stCxn id="9" idx="3"/>
            <a:endCxn id="11" idx="1"/>
          </p:cNvCxnSpPr>
          <p:nvPr/>
        </p:nvCxnSpPr>
        <p:spPr>
          <a:xfrm flipV="1">
            <a:off x="4642338" y="3429000"/>
            <a:ext cx="2346821" cy="194590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pic>
        <p:nvPicPr>
          <p:cNvPr id="58" name="Graphic 57" descr="Monitor with solid fill">
            <a:extLst>
              <a:ext uri="{FF2B5EF4-FFF2-40B4-BE49-F238E27FC236}">
                <a16:creationId xmlns:a16="http://schemas.microsoft.com/office/drawing/2014/main" id="{7ABE5A1A-B25A-1C46-9D5F-B21260B333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78891" y="3131741"/>
            <a:ext cx="914400" cy="914400"/>
          </a:xfrm>
          <a:prstGeom prst="rect">
            <a:avLst/>
          </a:prstGeom>
        </p:spPr>
      </p:pic>
      <p:cxnSp>
        <p:nvCxnSpPr>
          <p:cNvPr id="66" name="Straight Arrow Connector 65">
            <a:extLst>
              <a:ext uri="{FF2B5EF4-FFF2-40B4-BE49-F238E27FC236}">
                <a16:creationId xmlns:a16="http://schemas.microsoft.com/office/drawing/2014/main" id="{DB81B35F-7110-1E44-A656-DFA65FE7B6AA}"/>
              </a:ext>
            </a:extLst>
          </p:cNvPr>
          <p:cNvCxnSpPr>
            <a:cxnSpLocks/>
            <a:stCxn id="13" idx="3"/>
            <a:endCxn id="58" idx="1"/>
          </p:cNvCxnSpPr>
          <p:nvPr/>
        </p:nvCxnSpPr>
        <p:spPr>
          <a:xfrm>
            <a:off x="1325701" y="3588941"/>
            <a:ext cx="55319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78" name="TextBox 77">
            <a:extLst>
              <a:ext uri="{FF2B5EF4-FFF2-40B4-BE49-F238E27FC236}">
                <a16:creationId xmlns:a16="http://schemas.microsoft.com/office/drawing/2014/main" id="{8D283E70-C3C5-6E46-828B-A12C365BD766}"/>
              </a:ext>
            </a:extLst>
          </p:cNvPr>
          <p:cNvSpPr txBox="1"/>
          <p:nvPr/>
        </p:nvSpPr>
        <p:spPr>
          <a:xfrm>
            <a:off x="3260614" y="6123543"/>
            <a:ext cx="3179298" cy="369332"/>
          </a:xfrm>
          <a:prstGeom prst="rect">
            <a:avLst/>
          </a:prstGeom>
          <a:noFill/>
        </p:spPr>
        <p:txBody>
          <a:bodyPr wrap="square" rtlCol="0">
            <a:spAutoFit/>
          </a:bodyPr>
          <a:lstStyle/>
          <a:p>
            <a:r>
              <a:rPr lang="en-US" dirty="0"/>
              <a:t>Pick up items from public stores</a:t>
            </a:r>
          </a:p>
        </p:txBody>
      </p:sp>
    </p:spTree>
    <p:extLst>
      <p:ext uri="{BB962C8B-B14F-4D97-AF65-F5344CB8AC3E}">
        <p14:creationId xmlns:p14="http://schemas.microsoft.com/office/powerpoint/2010/main" val="385442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3291</Words>
  <Application>Microsoft Macintosh PowerPoint</Application>
  <PresentationFormat>Widescreen</PresentationFormat>
  <Paragraphs>342</Paragraphs>
  <Slides>58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Supply chain management</vt:lpstr>
      <vt:lpstr>About me</vt:lpstr>
      <vt:lpstr>PowerPoint Presentation</vt:lpstr>
      <vt:lpstr>About the course</vt:lpstr>
      <vt:lpstr>Course policy</vt:lpstr>
      <vt:lpstr>Ch01 Logistics and the supply chain</vt:lpstr>
      <vt:lpstr>Issues</vt:lpstr>
      <vt:lpstr>Tesco PLC</vt:lpstr>
      <vt:lpstr>Tesco PLC (cont.)</vt:lpstr>
      <vt:lpstr>Tesco PLC (cont.)</vt:lpstr>
      <vt:lpstr>Tesco PLC (cont.)</vt:lpstr>
      <vt:lpstr>Tesco PLC (cont.)</vt:lpstr>
      <vt:lpstr>Tesco – economies of scale</vt:lpstr>
      <vt:lpstr>Tesco PLC – initial improvement</vt:lpstr>
      <vt:lpstr>Tesco PLC – initial improvement</vt:lpstr>
      <vt:lpstr>Tesco PLC – further improvement</vt:lpstr>
      <vt:lpstr>Tesco PLC – further improvement (cont.)</vt:lpstr>
      <vt:lpstr>Competing through logistics</vt:lpstr>
      <vt:lpstr>Challenges to Tesco</vt:lpstr>
      <vt:lpstr>Define logistics</vt:lpstr>
      <vt:lpstr>Define supply chain management</vt:lpstr>
      <vt:lpstr>Define supply chain management</vt:lpstr>
      <vt:lpstr>From cow to customers</vt:lpstr>
      <vt:lpstr>Two concerns after products are sold</vt:lpstr>
      <vt:lpstr>Supply chain network</vt:lpstr>
      <vt:lpstr>Supply chain management</vt:lpstr>
      <vt:lpstr>Flow</vt:lpstr>
      <vt:lpstr>Confectionery network</vt:lpstr>
      <vt:lpstr>Material flow</vt:lpstr>
      <vt:lpstr>Xerox</vt:lpstr>
      <vt:lpstr>Xerox - Inventory profile</vt:lpstr>
      <vt:lpstr>Xerox – Just in time (JIT)</vt:lpstr>
      <vt:lpstr>Question</vt:lpstr>
      <vt:lpstr>Integrating demand and supply chains</vt:lpstr>
      <vt:lpstr>Competing through logistics</vt:lpstr>
      <vt:lpstr>Hard objectives</vt:lpstr>
      <vt:lpstr>Quality of service</vt:lpstr>
      <vt:lpstr>The time advantage</vt:lpstr>
      <vt:lpstr>Vision Express</vt:lpstr>
      <vt:lpstr>The time advantage</vt:lpstr>
      <vt:lpstr>The cost advantage</vt:lpstr>
      <vt:lpstr>Competing through logistics</vt:lpstr>
      <vt:lpstr>Supportive capabilities</vt:lpstr>
      <vt:lpstr>Controlling variability: the dependability advantage</vt:lpstr>
      <vt:lpstr>Measuring dependability</vt:lpstr>
      <vt:lpstr>Measuring schedule variability</vt:lpstr>
      <vt:lpstr>Measuring schedule variability</vt:lpstr>
      <vt:lpstr>Measuring schedule variability - WestCo</vt:lpstr>
      <vt:lpstr>Measuring schedule variability - EastCo</vt:lpstr>
      <vt:lpstr>Questions</vt:lpstr>
      <vt:lpstr>Dealing with uncertainty</vt:lpstr>
      <vt:lpstr>Dealing with uncertainty</vt:lpstr>
      <vt:lpstr>Lessons from the P&amp;G’s response</vt:lpstr>
      <vt:lpstr>Flexibility</vt:lpstr>
      <vt:lpstr>The sustainable advantage</vt:lpstr>
      <vt:lpstr>Plan A at Marker &amp; Spencer</vt:lpstr>
      <vt:lpstr>7 Plan A pillars</vt:lpstr>
      <vt:lpstr>How does Plan A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Wang, Kaidi</dc:creator>
  <cp:lastModifiedBy>Wang, Kaidi</cp:lastModifiedBy>
  <cp:revision>13</cp:revision>
  <dcterms:created xsi:type="dcterms:W3CDTF">2021-09-05T16:11:26Z</dcterms:created>
  <dcterms:modified xsi:type="dcterms:W3CDTF">2021-09-05T16:33:36Z</dcterms:modified>
</cp:coreProperties>
</file>