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2" r:id="rId1"/>
  </p:sldMasterIdLst>
  <p:notesMasterIdLst>
    <p:notesMasterId r:id="rId7"/>
  </p:notesMasterIdLst>
  <p:handoutMasterIdLst>
    <p:handoutMasterId r:id="rId8"/>
  </p:handoutMasterIdLst>
  <p:sldIdLst>
    <p:sldId id="452" r:id="rId2"/>
    <p:sldId id="438" r:id="rId3"/>
    <p:sldId id="439" r:id="rId4"/>
    <p:sldId id="437" r:id="rId5"/>
    <p:sldId id="453" r:id="rId6"/>
  </p:sldIdLst>
  <p:sldSz cx="9144000" cy="6858000" type="screen4x3"/>
  <p:notesSz cx="7077075" cy="9383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it Steiner" initials="bs" lastIdx="10" clrIdx="0"/>
  <p:cmAuthor id="1" name="Joe O'Hehir" initials="J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D9D9D9"/>
    <a:srgbClr val="CFCFCF"/>
    <a:srgbClr val="7D9AAA"/>
    <a:srgbClr val="5F5F5F"/>
    <a:srgbClr val="BFBFBF"/>
    <a:srgbClr val="D2492A"/>
    <a:srgbClr val="D95C3F"/>
    <a:srgbClr val="8A8A8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1" autoAdjust="0"/>
    <p:restoredTop sz="93720" autoAdjust="0"/>
  </p:normalViewPr>
  <p:slideViewPr>
    <p:cSldViewPr snapToGrid="0">
      <p:cViewPr varScale="1">
        <p:scale>
          <a:sx n="75" d="100"/>
          <a:sy n="75" d="100"/>
        </p:scale>
        <p:origin x="-1260" y="-102"/>
      </p:cViewPr>
      <p:guideLst>
        <p:guide orient="horz" pos="4201"/>
        <p:guide orient="horz" pos="1397"/>
        <p:guide orient="horz" pos="221"/>
        <p:guide orient="horz" pos="777"/>
        <p:guide orient="horz" pos="2422"/>
        <p:guide orient="horz" pos="952"/>
        <p:guide orient="horz" pos="1156"/>
        <p:guide orient="horz" pos="1037"/>
        <p:guide pos="2881"/>
        <p:guide pos="5530"/>
        <p:guide pos="229"/>
        <p:guide pos="379"/>
        <p:guide pos="5379"/>
      </p:guideLst>
    </p:cSldViewPr>
  </p:slideViewPr>
  <p:outlineViewPr>
    <p:cViewPr>
      <p:scale>
        <a:sx n="33" d="100"/>
        <a:sy n="33" d="100"/>
      </p:scale>
      <p:origin x="0" y="4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28"/>
    </p:cViewPr>
  </p:sorterViewPr>
  <p:notesViewPr>
    <p:cSldViewPr snapToGrid="0">
      <p:cViewPr varScale="1">
        <p:scale>
          <a:sx n="50" d="100"/>
          <a:sy n="50" d="100"/>
        </p:scale>
        <p:origin x="-3096" y="-90"/>
      </p:cViewPr>
      <p:guideLst>
        <p:guide orient="horz" pos="295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12E74-12D1-4DAC-B56B-DA20CDB04F06}" type="datetimeFigureOut">
              <a:rPr lang="en-US" smtClean="0">
                <a:latin typeface="Georgia" pitchFamily="18" charset="0"/>
              </a:rPr>
              <a:pPr/>
              <a:t>2/20/2013</a:t>
            </a:fld>
            <a:endParaRPr lang="en-US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eorg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7C4C-B6D5-4611-9022-BDBB59614D52}" type="slidenum">
              <a:rPr lang="en-US" smtClean="0">
                <a:latin typeface="Georgia" pitchFamily="18" charset="0"/>
              </a:rPr>
              <a:pPr/>
              <a:t>‹#›</a:t>
            </a:fld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7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92650" cy="351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7700"/>
            <a:ext cx="518795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915400"/>
            <a:ext cx="30670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54" tIns="47028" rIns="94054" bIns="47028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20000"/>
              </a:spcBef>
              <a:defRPr sz="1200">
                <a:latin typeface="Georgia" pitchFamily="18" charset="0"/>
              </a:defRPr>
            </a:lvl1pPr>
          </a:lstStyle>
          <a:p>
            <a:pPr>
              <a:defRPr/>
            </a:pPr>
            <a:fld id="{9ADD79E8-1C46-41DD-9AB1-80C13743B7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33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DD79E8-1C46-41DD-9AB1-80C13743B77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1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704850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BF98D-4CD4-46D1-865A-2058C54ACE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4" y="1389063"/>
            <a:ext cx="7772400" cy="1851255"/>
          </a:xfrm>
        </p:spPr>
        <p:txBody>
          <a:bodyPr anchor="b" anchorCtr="0">
            <a:noAutofit/>
          </a:bodyPr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714" y="3526977"/>
            <a:ext cx="7753350" cy="193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7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16925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646238"/>
            <a:ext cx="8416924" cy="4246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37925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3538" y="1646238"/>
            <a:ext cx="8420099" cy="2365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250" y="2217737"/>
            <a:ext cx="8191500" cy="3952875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2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6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646238"/>
            <a:ext cx="4133850" cy="45243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648199" y="1646238"/>
            <a:ext cx="4133088" cy="45243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646238"/>
            <a:ext cx="4135438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46238"/>
            <a:ext cx="4137025" cy="35982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1005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62744" y="2217737"/>
            <a:ext cx="413385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6612" y="2217737"/>
            <a:ext cx="413385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FBFBF"/>
                </a:solidFill>
              </a:rPr>
              <a:t>Confidential: For Coverity and Partner use only. Copyright Coverity, Inc., 2011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>
                <a:solidFill>
                  <a:srgbClr val="5F5F5F"/>
                </a:solidFill>
              </a:rPr>
              <a:pPr/>
              <a:t>‹#›</a:t>
            </a:fld>
            <a:endParaRPr lang="en-US" sz="4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0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Da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5" y="2217738"/>
            <a:ext cx="7607046" cy="16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16925" cy="9128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1" y="1233488"/>
            <a:ext cx="8416924" cy="4659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38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3538" y="1233488"/>
            <a:ext cx="8420099" cy="3714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1950" y="1824038"/>
            <a:ext cx="8439150" cy="4068763"/>
          </a:xfrm>
          <a:prstGeom prst="rect">
            <a:avLst/>
          </a:prstGeom>
        </p:spPr>
        <p:txBody>
          <a:bodyPr/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1pPr>
            <a:lvl2pPr marL="520700" indent="-23971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3pPr>
            <a:lvl4pPr marL="1027113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 marL="1252538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>
                <a:solidFill>
                  <a:schemeClr val="accent3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16169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138" y="3584575"/>
            <a:ext cx="7953376" cy="1094275"/>
          </a:xfrm>
        </p:spPr>
        <p:txBody>
          <a:bodyPr anchor="b" anchorCtr="0">
            <a:normAutofit/>
          </a:bodyPr>
          <a:lstStyle>
            <a:lvl1pPr algn="ctr">
              <a:defRPr sz="36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38" y="4937759"/>
            <a:ext cx="7953376" cy="8328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0843" y="4783015"/>
            <a:ext cx="7976382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Confidential: For Coverity and Partner use only. Copyright Coverity, Inc.,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487719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233488"/>
            <a:ext cx="4133850" cy="4659313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233488"/>
            <a:ext cx="4133850" cy="4659313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>
                <a:schemeClr val="accent3"/>
              </a:buClr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50732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1233488"/>
            <a:ext cx="4135438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3488"/>
            <a:ext cx="4137025" cy="63604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62744" y="1965325"/>
            <a:ext cx="413385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6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6612" y="1965325"/>
            <a:ext cx="4133850" cy="4068764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  <a:lvl2pPr marL="519113" indent="-236538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74612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600">
                <a:solidFill>
                  <a:schemeClr val="accent3">
                    <a:lumMod val="75000"/>
                  </a:schemeClr>
                </a:solidFill>
              </a:defRPr>
            </a:lvl3pPr>
            <a:lvl4pPr marL="971550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4pPr>
            <a:lvl5pPr marL="1196975" indent="-169863" algn="l">
              <a:spcAft>
                <a:spcPts val="800"/>
              </a:spcAft>
              <a:buClrTx/>
              <a:buSzPct val="110000"/>
              <a:buFont typeface="Arial" pitchFamily="34" charset="0"/>
              <a:buChar char="•"/>
              <a:defRPr sz="1400">
                <a:solidFill>
                  <a:schemeClr val="accent3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95701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61950" y="320674"/>
            <a:ext cx="8408988" cy="8794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62000" y="6470892"/>
            <a:ext cx="6665742" cy="274320"/>
          </a:xfrm>
        </p:spPr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04801" y="6470893"/>
            <a:ext cx="381000" cy="274320"/>
          </a:xfrm>
        </p:spPr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12357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tp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53023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0" y="3017520"/>
            <a:ext cx="7680960" cy="827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Aft>
                <a:spcPts val="600"/>
              </a:spcAft>
              <a:buClrTx/>
              <a:buSzPct val="110000"/>
              <a:buFont typeface="Arial" pitchFamily="34" charset="0"/>
              <a:buNone/>
              <a:defRPr sz="2400">
                <a:solidFill>
                  <a:schemeClr val="accent1"/>
                </a:solidFill>
              </a:defRPr>
            </a:lvl1pPr>
            <a:lvl2pPr marL="520700" indent="-239713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4000">
                <a:solidFill>
                  <a:schemeClr val="accent2"/>
                </a:solidFill>
              </a:defRPr>
            </a:lvl2pPr>
            <a:lvl3pPr marL="746125" indent="-225425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3600">
                <a:solidFill>
                  <a:schemeClr val="accent2"/>
                </a:solidFill>
              </a:defRPr>
            </a:lvl3pPr>
            <a:lvl4pPr marL="1027113" indent="-225425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3200">
                <a:solidFill>
                  <a:schemeClr val="accent2"/>
                </a:solidFill>
              </a:defRPr>
            </a:lvl4pPr>
            <a:lvl5pPr marL="1252538" indent="-169863" algn="l">
              <a:spcAft>
                <a:spcPts val="600"/>
              </a:spcAft>
              <a:buSzPct val="75000"/>
              <a:buFontTx/>
              <a:buBlip>
                <a:blip r:embed="rId3"/>
              </a:buBlip>
              <a:defRPr sz="2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34290" y="2106897"/>
            <a:ext cx="7680960" cy="8025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A5026-64AA-407E-8688-275C3094669A}" type="slidenum">
              <a:rPr lang="en-US" smtClean="0"/>
              <a:pPr/>
              <a:t>‹#›</a:t>
            </a:fld>
            <a:endParaRPr lang="en-US" sz="400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98415" y="5127400"/>
            <a:ext cx="8408988" cy="154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3">
                    <a:lumMod val="75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13800" dirty="0" smtClean="0">
                <a:solidFill>
                  <a:srgbClr val="D1D1D1"/>
                </a:solidFill>
                <a:latin typeface="+mn-lt"/>
                <a:cs typeface="Arial" pitchFamily="34" charset="0"/>
              </a:rPr>
              <a:t>demo</a:t>
            </a:r>
            <a:endParaRPr lang="en-US" sz="6600" dirty="0">
              <a:solidFill>
                <a:srgbClr val="D1D1D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9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949" y="320674"/>
            <a:ext cx="8416925" cy="9128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24" y="6452052"/>
            <a:ext cx="1274445" cy="274320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04801" y="6470893"/>
            <a:ext cx="381000" cy="274320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accent3"/>
                </a:solidFill>
              </a:defRPr>
            </a:lvl1pPr>
          </a:lstStyle>
          <a:p>
            <a:fld id="{F16A5026-64AA-407E-8688-275C3094669A}" type="slidenum">
              <a:rPr lang="en-US" smtClean="0"/>
              <a:pPr/>
              <a:t>‹#›</a:t>
            </a:fld>
            <a:endParaRPr lang="en-US" sz="2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470892"/>
            <a:ext cx="6215743" cy="274320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Confidential: For Coverity and Partner use only. Copyright Coverity, Inc., 2011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63538" y="1233488"/>
            <a:ext cx="8415337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9" r:id="rId2"/>
    <p:sldLayoutId id="2147483765" r:id="rId3"/>
    <p:sldLayoutId id="2147483767" r:id="rId4"/>
    <p:sldLayoutId id="2147483759" r:id="rId5"/>
    <p:sldLayoutId id="2147483768" r:id="rId6"/>
    <p:sldLayoutId id="2147483761" r:id="rId7"/>
    <p:sldLayoutId id="2147483811" r:id="rId8"/>
    <p:sldLayoutId id="2147483769" r:id="rId9"/>
    <p:sldLayoutId id="2147483819" r:id="rId10"/>
    <p:sldLayoutId id="2147483815" r:id="rId11"/>
    <p:sldLayoutId id="2147483817" r:id="rId12"/>
    <p:sldLayoutId id="2147483818" r:id="rId13"/>
    <p:sldLayoutId id="2147483821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Georgia" pitchFamily="18" charset="0"/>
          <a:ea typeface="+mj-ea"/>
          <a:cs typeface="Times New Roman" pitchFamily="18" charset="0"/>
        </a:defRPr>
      </a:lvl1pPr>
    </p:titleStyle>
    <p:bodyStyle>
      <a:lvl1pPr marL="282575" indent="-282575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24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1pPr>
      <a:lvl2pPr marL="631825" indent="-284163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tabLst/>
        <a:defRPr sz="18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3pPr>
      <a:lvl4pPr marL="11969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defRPr sz="16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4pPr>
      <a:lvl5pPr marL="1490663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800"/>
        </a:spcAft>
        <a:buSzPct val="110000"/>
        <a:buFont typeface="Arial" pitchFamily="34" charset="0"/>
        <a:buChar char="•"/>
        <a:tabLst/>
        <a:defRPr sz="1400" kern="1200">
          <a:solidFill>
            <a:schemeClr val="accent3">
              <a:lumMod val="75000"/>
            </a:schemeClr>
          </a:solidFill>
          <a:latin typeface="Georgia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9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Tech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Sheldon Warkentin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57" y="5990252"/>
            <a:ext cx="2526393" cy="5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WPF?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Presentation Framework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Some things I’ve found most useful…</a:t>
            </a:r>
            <a:endParaRPr lang="en-US" dirty="0"/>
          </a:p>
          <a:p>
            <a:pPr lvl="0"/>
            <a:r>
              <a:rPr lang="en-US" dirty="0" smtClean="0"/>
              <a:t>Declarative UI</a:t>
            </a:r>
          </a:p>
          <a:p>
            <a:pPr lvl="1"/>
            <a:r>
              <a:rPr lang="en-US" dirty="0" smtClean="0"/>
              <a:t>XAML-driven interface is kept separate from model</a:t>
            </a:r>
            <a:endParaRPr lang="en-US" dirty="0" smtClean="0"/>
          </a:p>
          <a:p>
            <a:pPr lvl="0"/>
            <a:r>
              <a:rPr lang="en-US" dirty="0" smtClean="0"/>
              <a:t>Binding </a:t>
            </a:r>
          </a:p>
          <a:p>
            <a:pPr lvl="1"/>
            <a:r>
              <a:rPr lang="en-US" dirty="0" smtClean="0"/>
              <a:t>Eliminates a lot of boiler plate</a:t>
            </a:r>
          </a:p>
          <a:p>
            <a:pPr lvl="1"/>
            <a:r>
              <a:rPr lang="en-US" dirty="0" smtClean="0"/>
              <a:t>Gives rise to MVVM pattern</a:t>
            </a:r>
          </a:p>
          <a:p>
            <a:r>
              <a:rPr lang="en-US" dirty="0" smtClean="0"/>
              <a:t>Resolution Independence</a:t>
            </a:r>
          </a:p>
          <a:p>
            <a:pPr lvl="1"/>
            <a:r>
              <a:rPr lang="en-US" dirty="0" smtClean="0"/>
              <a:t>Vector graphics allow DPI-agnostic UI</a:t>
            </a:r>
          </a:p>
          <a:p>
            <a:r>
              <a:rPr lang="en-US" dirty="0" smtClean="0"/>
              <a:t>Customization</a:t>
            </a:r>
          </a:p>
          <a:p>
            <a:pPr lvl="1"/>
            <a:r>
              <a:rPr lang="en-US" dirty="0" smtClean="0"/>
              <a:t>UI is highly customizable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: </a:t>
            </a:r>
            <a:r>
              <a:rPr lang="en-US" dirty="0" err="1" smtClean="0"/>
              <a:t>ComboBox</a:t>
            </a:r>
            <a:r>
              <a:rPr lang="en-US" dirty="0" smtClean="0"/>
              <a:t> with animated buttons in drop-down</a:t>
            </a:r>
          </a:p>
          <a:p>
            <a:pPr lvl="1"/>
            <a:r>
              <a:rPr lang="en-US" dirty="0" smtClean="0"/>
              <a:t>Application-wide theming (like CSS)</a:t>
            </a:r>
          </a:p>
        </p:txBody>
      </p:sp>
    </p:spTree>
    <p:extLst>
      <p:ext uri="{BB962C8B-B14F-4D97-AF65-F5344CB8AC3E}">
        <p14:creationId xmlns:p14="http://schemas.microsoft.com/office/powerpoint/2010/main" val="39943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07_Coverity Generic Template">
  <a:themeElements>
    <a:clrScheme name="Custom 34">
      <a:dk1>
        <a:sysClr val="windowText" lastClr="000000"/>
      </a:dk1>
      <a:lt1>
        <a:sysClr val="window" lastClr="FFFFFF"/>
      </a:lt1>
      <a:dk2>
        <a:srgbClr val="005A8B"/>
      </a:dk2>
      <a:lt2>
        <a:srgbClr val="E5E5E5"/>
      </a:lt2>
      <a:accent1>
        <a:srgbClr val="D2492A"/>
      </a:accent1>
      <a:accent2>
        <a:srgbClr val="BFBFBF"/>
      </a:accent2>
      <a:accent3>
        <a:srgbClr val="5F5F5F"/>
      </a:accent3>
      <a:accent4>
        <a:srgbClr val="7D9AAA"/>
      </a:accent4>
      <a:accent5>
        <a:srgbClr val="D2492A"/>
      </a:accent5>
      <a:accent6>
        <a:srgbClr val="005A8B"/>
      </a:accent6>
      <a:hlink>
        <a:srgbClr val="7D9AAA"/>
      </a:hlink>
      <a:folHlink>
        <a:srgbClr val="D2492A"/>
      </a:folHlink>
    </a:clrScheme>
    <a:fontScheme name="Custom 4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accent2"/>
            </a:solidFill>
            <a:latin typeface="Georgia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31360</TotalTime>
  <Words>73</Words>
  <Application>Microsoft Office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V07_Coverity Generic Template</vt:lpstr>
      <vt:lpstr>PowerPoint Presentation</vt:lpstr>
      <vt:lpstr>WPF Tech Talk</vt:lpstr>
      <vt:lpstr>Why WPF?</vt:lpstr>
      <vt:lpstr>Windows Presentation Framework Highlights</vt:lpstr>
      <vt:lpstr>Show me some code!</vt:lpstr>
    </vt:vector>
  </TitlesOfParts>
  <Company>Robert Ahearn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Coverity PowerPoint Template</dc:title>
  <dc:creator>Philippa Mars</dc:creator>
  <cp:lastModifiedBy>Sheldon Warkentin</cp:lastModifiedBy>
  <cp:revision>2047</cp:revision>
  <cp:lastPrinted>2009-01-28T17:35:12Z</cp:lastPrinted>
  <dcterms:created xsi:type="dcterms:W3CDTF">2011-01-18T20:58:56Z</dcterms:created>
  <dcterms:modified xsi:type="dcterms:W3CDTF">2013-02-21T02:40:02Z</dcterms:modified>
</cp:coreProperties>
</file>