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99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88" r:id="rId14"/>
    <p:sldId id="266" r:id="rId15"/>
    <p:sldId id="267" r:id="rId16"/>
    <p:sldId id="268" r:id="rId17"/>
    <p:sldId id="269" r:id="rId18"/>
    <p:sldId id="270" r:id="rId19"/>
    <p:sldId id="272" r:id="rId20"/>
    <p:sldId id="273" r:id="rId21"/>
    <p:sldId id="274" r:id="rId22"/>
    <p:sldId id="289" r:id="rId23"/>
    <p:sldId id="275" r:id="rId24"/>
    <p:sldId id="276" r:id="rId25"/>
    <p:sldId id="277" r:id="rId26"/>
    <p:sldId id="290" r:id="rId27"/>
    <p:sldId id="278" r:id="rId28"/>
    <p:sldId id="279" r:id="rId29"/>
    <p:sldId id="280" r:id="rId30"/>
    <p:sldId id="291" r:id="rId31"/>
    <p:sldId id="292" r:id="rId32"/>
    <p:sldId id="283" r:id="rId33"/>
    <p:sldId id="284" r:id="rId34"/>
    <p:sldId id="293" r:id="rId35"/>
    <p:sldId id="294" r:id="rId36"/>
    <p:sldId id="295" r:id="rId37"/>
    <p:sldId id="296" r:id="rId38"/>
    <p:sldId id="297" r:id="rId39"/>
    <p:sldId id="298" r:id="rId40"/>
    <p:sldId id="285" r:id="rId41"/>
    <p:sldId id="286" r:id="rId42"/>
    <p:sldId id="27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5A79A-3F62-65C1-C3D0-D1CB0FC89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E1A7A-9EDD-E771-6039-7F448A29C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DEB4B-9C8F-CFD0-4BA7-E1811A098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8BE5-3E2F-4E1B-8570-8F3078EDC18C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51E41-C67D-1E32-6D47-84CC0E138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F6C55-AEAC-3804-2CEE-A9D93A67B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86F0-F5F5-4B02-836E-0B790CF4A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0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448C5-8DED-D7AA-AF9B-2DD1E1B3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180DC-5DB2-47BB-9186-053B35D7C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03EC4-A68E-973E-FECC-196DFC4B4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8BE5-3E2F-4E1B-8570-8F3078EDC18C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EBCB1-935E-F82C-6239-AE9D0CD03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9BA18-0BE8-EEA8-A86D-4F7A003C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86F0-F5F5-4B02-836E-0B790CF4A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9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E1C696-A8DB-4D40-1954-A344FB5A0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33530-A4F8-8C8F-1B38-7D5822161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F25F-C36B-07AA-7AA5-4A7B1BD0A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8BE5-3E2F-4E1B-8570-8F3078EDC18C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C0D64-1AD4-556A-A69B-E87D73B8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5EBAD-AF79-C4CC-0A5F-3719874E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86F0-F5F5-4B02-836E-0B790CF4A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2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0AB3E-569E-2E6C-6B01-53BC868A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BE725-DFB9-CDE4-4E68-BEE4AA7B7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5DA40-C977-81F0-B505-94C29A935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8BE5-3E2F-4E1B-8570-8F3078EDC18C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B74B8-3553-ED3D-6AF8-A527713B8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DB04A-32E9-9C43-B31F-A9F00D05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86F0-F5F5-4B02-836E-0B790CF4A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6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66FA-7681-C26C-8321-99FAF9CA5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2C264-9ABA-3116-D4B5-A44E8EB33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A0159-618B-6374-0232-AA9FA2BAA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8BE5-3E2F-4E1B-8570-8F3078EDC18C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58970-75A3-EFB7-6069-C8E9C5B6F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A55B1-51D3-C9A4-1AEE-DD73A1A4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86F0-F5F5-4B02-836E-0B790CF4A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3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E994-85D5-7EA8-3921-2206041F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D3707-E5D7-34B6-9DB0-C9A941539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A6F72-A060-4DE9-0461-8A248D069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D6279-04A0-2C44-7EF8-473177F47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8BE5-3E2F-4E1B-8570-8F3078EDC18C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E299F-AD42-07AF-05AD-85B93868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F566C-623D-62A8-BEAB-850C4A46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86F0-F5F5-4B02-836E-0B790CF4A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6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AEE03-49F0-332E-94C0-2AA71DADA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8F193-5076-5CF0-EB77-0363AAF22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CF946-C969-8E17-1F89-FAAF0880B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310F9-282C-684F-6567-B161743F9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1AE36-6B47-5CD4-68D8-AEE1A058A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787A3-49D4-8419-DE68-D7E0093C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8BE5-3E2F-4E1B-8570-8F3078EDC18C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E33205-0C3F-797B-714C-37264CA0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D1C396-0687-87D7-7822-D6FE3E33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86F0-F5F5-4B02-836E-0B790CF4A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8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3144-4CBE-814F-DE9A-6B8887FF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5528FD-9B43-B997-592B-88B4C4CF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8BE5-3E2F-4E1B-8570-8F3078EDC18C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A5D62-5F75-8C90-9362-05B8825B7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15D60-046E-EA24-00B5-A87CA8C2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86F0-F5F5-4B02-836E-0B790CF4A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2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4A12CB-5CB7-61B2-9893-781F99945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8BE5-3E2F-4E1B-8570-8F3078EDC18C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1834C-FDB2-8D8E-E1D2-A03ADA217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D923D-A63A-46A7-B944-8EC42DA8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86F0-F5F5-4B02-836E-0B790CF4A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2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D667C-F2CE-10EE-7A79-81D5D436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03255-3AAD-F6B1-4B82-1EFCC3F76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2B978-83D2-2772-6FDA-520D46164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B168A-C06C-2C90-D1FC-EDD019D43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8BE5-3E2F-4E1B-8570-8F3078EDC18C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3E0DF-80DD-BF1D-C071-DE172DC0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DB339-F5A6-CD4B-67D2-A6B9DAA8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86F0-F5F5-4B02-836E-0B790CF4A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0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0B39D-83E8-C03F-6661-3D2FFC225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024A29-6744-5F0C-010E-112EA5E81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AF6C6-8676-66C6-4906-E1A3AD6F6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0D807-CF32-126B-0AB0-67F93590A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8BE5-3E2F-4E1B-8570-8F3078EDC18C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82C82-5112-6BA5-9583-72473FE42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F5A24-D870-34FB-89C0-7F0AB2F7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86F0-F5F5-4B02-836E-0B790CF4A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9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65559C-6F60-6227-C93A-4B184138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F7146-CDE9-952A-05C0-82B2FC00E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C2CEC-F6F3-9940-ED7E-640DE3F43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78BE5-3E2F-4E1B-8570-8F3078EDC18C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B7926-24B9-6521-7756-960458F67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294C4-2677-EE51-2275-BC76F0183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D86F0-F5F5-4B02-836E-0B790CF4A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4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5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66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7" Type="http://schemas.openxmlformats.org/officeDocument/2006/relationships/image" Target="../media/image150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4" Type="http://schemas.openxmlformats.org/officeDocument/2006/relationships/image" Target="../media/image15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Target with various rings of accuracy">
            <a:extLst>
              <a:ext uri="{FF2B5EF4-FFF2-40B4-BE49-F238E27FC236}">
                <a16:creationId xmlns:a16="http://schemas.microsoft.com/office/drawing/2014/main" id="{058BBE84-3264-CB85-49E1-6101649FC3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9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1" name="Rectangle 2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DC362-CFDD-8497-2AB4-BC3388B93B9E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Accuracy Trend with Different Image Sizes and Contrast </a:t>
            </a:r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0422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iagram, line, screenshot&#10;&#10;Description automatically generated">
            <a:extLst>
              <a:ext uri="{FF2B5EF4-FFF2-40B4-BE49-F238E27FC236}">
                <a16:creationId xmlns:a16="http://schemas.microsoft.com/office/drawing/2014/main" id="{5F860B9C-E8DD-2EAE-F8FD-95EAFE97C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44625"/>
            <a:ext cx="5291666" cy="3968749"/>
          </a:xfrm>
          <a:prstGeom prst="rect">
            <a:avLst/>
          </a:prstGeom>
        </p:spPr>
      </p:pic>
      <p:pic>
        <p:nvPicPr>
          <p:cNvPr id="3" name="Picture 2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5D83F18A-F0BF-B40C-5458-DB2CE81E9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444625"/>
            <a:ext cx="5291667" cy="3968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7BCE19-66C5-38B0-F582-40CEA9F4BE86}"/>
              </a:ext>
            </a:extLst>
          </p:cNvPr>
          <p:cNvSpPr txBox="1"/>
          <p:nvPr/>
        </p:nvSpPr>
        <p:spPr>
          <a:xfrm>
            <a:off x="1277368" y="586333"/>
            <a:ext cx="351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with different image sizes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38FEEF7-8AA1-D055-F76D-2F9DD443F7B2}"/>
              </a:ext>
            </a:extLst>
          </p:cNvPr>
          <p:cNvGrpSpPr/>
          <p:nvPr/>
        </p:nvGrpSpPr>
        <p:grpSpPr>
          <a:xfrm>
            <a:off x="5600766" y="238063"/>
            <a:ext cx="6591234" cy="1206562"/>
            <a:chOff x="5600766" y="238063"/>
            <a:chExt cx="6591234" cy="120656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A8DD667-4313-4067-2412-626971233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0766" y="238063"/>
              <a:ext cx="3187864" cy="120656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3F9F4DA-596E-A7EB-E423-604539A7C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46983" y="295216"/>
              <a:ext cx="3245017" cy="10922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0954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102794F3-3564-199E-EB4C-029E4202A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44625"/>
            <a:ext cx="5291666" cy="3968749"/>
          </a:xfrm>
          <a:prstGeom prst="rect">
            <a:avLst/>
          </a:prstGeom>
        </p:spPr>
      </p:pic>
      <p:pic>
        <p:nvPicPr>
          <p:cNvPr id="3" name="Picture 2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D13B0999-0351-0CF8-A82E-0B42BE93F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444625"/>
            <a:ext cx="5291667" cy="3968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011C12-7354-3507-6EBF-7491EA9E616C}"/>
              </a:ext>
            </a:extLst>
          </p:cNvPr>
          <p:cNvSpPr txBox="1"/>
          <p:nvPr/>
        </p:nvSpPr>
        <p:spPr>
          <a:xfrm>
            <a:off x="1277368" y="586333"/>
            <a:ext cx="351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with different image sizes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B5574E-977A-8D96-0DAC-BC34BB3C1B69}"/>
              </a:ext>
            </a:extLst>
          </p:cNvPr>
          <p:cNvGrpSpPr/>
          <p:nvPr/>
        </p:nvGrpSpPr>
        <p:grpSpPr>
          <a:xfrm>
            <a:off x="5600766" y="238063"/>
            <a:ext cx="6591234" cy="1206562"/>
            <a:chOff x="5600766" y="238063"/>
            <a:chExt cx="6591234" cy="120656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F824A80-F42A-34F8-5968-CEDDFCFF6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0766" y="238063"/>
              <a:ext cx="3187864" cy="120656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36BBD49-FA74-9DDE-8874-6E09136C6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46983" y="295216"/>
              <a:ext cx="3245017" cy="10922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1987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4EC01E05-A851-CE30-8ACF-D6FEF240B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150" y="1585191"/>
            <a:ext cx="5291666" cy="3968749"/>
          </a:xfrm>
          <a:prstGeom prst="rect">
            <a:avLst/>
          </a:prstGeom>
        </p:spPr>
      </p:pic>
      <p:pic>
        <p:nvPicPr>
          <p:cNvPr id="5" name="Picture 4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7CFC1676-069A-E48E-1E85-298742B49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30" y="1585191"/>
            <a:ext cx="5291667" cy="3968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2EA674-31A0-C0C9-46D5-BA32727F921F}"/>
              </a:ext>
            </a:extLst>
          </p:cNvPr>
          <p:cNvSpPr txBox="1"/>
          <p:nvPr/>
        </p:nvSpPr>
        <p:spPr>
          <a:xfrm>
            <a:off x="1277368" y="586333"/>
            <a:ext cx="351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with different image sizes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D0A850-D9D7-109B-A3EF-751561A60720}"/>
              </a:ext>
            </a:extLst>
          </p:cNvPr>
          <p:cNvGrpSpPr/>
          <p:nvPr/>
        </p:nvGrpSpPr>
        <p:grpSpPr>
          <a:xfrm>
            <a:off x="5600766" y="238063"/>
            <a:ext cx="6591234" cy="1206562"/>
            <a:chOff x="5600766" y="238063"/>
            <a:chExt cx="6591234" cy="120656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7DA0668-C269-D601-5A1A-BE1E24931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0766" y="238063"/>
              <a:ext cx="3187864" cy="120656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0DBD8FA-F9E3-E358-71D3-ED5F02629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46983" y="295216"/>
              <a:ext cx="3245017" cy="10922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5461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1AE0BA-0DCA-05EA-28A3-3B0290DE1EB5}"/>
              </a:ext>
            </a:extLst>
          </p:cNvPr>
          <p:cNvSpPr txBox="1"/>
          <p:nvPr/>
        </p:nvSpPr>
        <p:spPr>
          <a:xfrm>
            <a:off x="922635" y="1250575"/>
            <a:ext cx="4604274" cy="4163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Trend with different contrast reduce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A6854D-9DAD-9F88-E861-1BF24D47C4DD}"/>
              </a:ext>
            </a:extLst>
          </p:cNvPr>
          <p:cNvSpPr txBox="1"/>
          <p:nvPr/>
        </p:nvSpPr>
        <p:spPr>
          <a:xfrm>
            <a:off x="6293224" y="860612"/>
            <a:ext cx="4797909" cy="5023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Compare between part whole test and part whole flip test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807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, text, line, plot&#10;&#10;Description automatically generated">
            <a:extLst>
              <a:ext uri="{FF2B5EF4-FFF2-40B4-BE49-F238E27FC236}">
                <a16:creationId xmlns:a16="http://schemas.microsoft.com/office/drawing/2014/main" id="{7FA6A6D6-CA5C-ECDA-C799-8BF2673AC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07180"/>
            <a:ext cx="5291666" cy="3968749"/>
          </a:xfrm>
          <a:prstGeom prst="rect">
            <a:avLst/>
          </a:prstGeom>
        </p:spPr>
      </p:pic>
      <p:pic>
        <p:nvPicPr>
          <p:cNvPr id="3" name="Picture 2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78096847-59E0-4D19-2568-4F97F3EC8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3" y="1507181"/>
            <a:ext cx="5291667" cy="3968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D18052-59F2-CF4E-A6FE-7C1E21DC0179}"/>
              </a:ext>
            </a:extLst>
          </p:cNvPr>
          <p:cNvSpPr txBox="1"/>
          <p:nvPr/>
        </p:nvSpPr>
        <p:spPr>
          <a:xfrm>
            <a:off x="1277368" y="586333"/>
            <a:ext cx="389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with different contrast reduce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FAFBA8B-3F7C-A5CD-2116-2145C04FA785}"/>
              </a:ext>
            </a:extLst>
          </p:cNvPr>
          <p:cNvGrpSpPr/>
          <p:nvPr/>
        </p:nvGrpSpPr>
        <p:grpSpPr>
          <a:xfrm>
            <a:off x="5600766" y="238063"/>
            <a:ext cx="6591234" cy="1206562"/>
            <a:chOff x="5600766" y="238063"/>
            <a:chExt cx="6591234" cy="120656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0AD348B-49DE-289B-86C5-873A2E21E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0766" y="238063"/>
              <a:ext cx="3187864" cy="120656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A7131BF-F3ED-488D-F1C8-ABD2AA98E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46983" y="295216"/>
              <a:ext cx="3245017" cy="109225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1B47D13-DD3E-8EB5-8D0E-81C9333BAA4D}"/>
              </a:ext>
            </a:extLst>
          </p:cNvPr>
          <p:cNvSpPr txBox="1"/>
          <p:nvPr/>
        </p:nvSpPr>
        <p:spPr>
          <a:xfrm>
            <a:off x="1205024" y="5727405"/>
            <a:ext cx="502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Contrast reduce 121-140 has the lowest contrast</a:t>
            </a:r>
          </a:p>
        </p:txBody>
      </p:sp>
    </p:spTree>
    <p:extLst>
      <p:ext uri="{BB962C8B-B14F-4D97-AF65-F5344CB8AC3E}">
        <p14:creationId xmlns:p14="http://schemas.microsoft.com/office/powerpoint/2010/main" val="1999148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, line, text, plot&#10;&#10;Description automatically generated">
            <a:extLst>
              <a:ext uri="{FF2B5EF4-FFF2-40B4-BE49-F238E27FC236}">
                <a16:creationId xmlns:a16="http://schemas.microsoft.com/office/drawing/2014/main" id="{E2743FE3-9B12-B422-114E-59DD70B6C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44625"/>
            <a:ext cx="5291666" cy="3968749"/>
          </a:xfrm>
          <a:prstGeom prst="rect">
            <a:avLst/>
          </a:prstGeom>
        </p:spPr>
      </p:pic>
      <p:pic>
        <p:nvPicPr>
          <p:cNvPr id="5" name="Picture 4" descr="A picture containing diagram, line, text, plot&#10;&#10;Description automatically generated">
            <a:extLst>
              <a:ext uri="{FF2B5EF4-FFF2-40B4-BE49-F238E27FC236}">
                <a16:creationId xmlns:a16="http://schemas.microsoft.com/office/drawing/2014/main" id="{AC1B91BA-41C6-48D7-3A2F-722E15700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444625"/>
            <a:ext cx="5291667" cy="3968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E53EF0-B1DF-A58E-59C6-CE55718E35F5}"/>
              </a:ext>
            </a:extLst>
          </p:cNvPr>
          <p:cNvSpPr txBox="1"/>
          <p:nvPr/>
        </p:nvSpPr>
        <p:spPr>
          <a:xfrm>
            <a:off x="1277368" y="586333"/>
            <a:ext cx="389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with different contrast reduce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C241C13-F97F-22F4-C4CF-CF981B8D0A68}"/>
              </a:ext>
            </a:extLst>
          </p:cNvPr>
          <p:cNvGrpSpPr/>
          <p:nvPr/>
        </p:nvGrpSpPr>
        <p:grpSpPr>
          <a:xfrm>
            <a:off x="5600766" y="238063"/>
            <a:ext cx="6591234" cy="1206562"/>
            <a:chOff x="5600766" y="238063"/>
            <a:chExt cx="6591234" cy="120656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1694CCC-261A-4056-2498-74A67B61A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0766" y="238063"/>
              <a:ext cx="3187864" cy="120656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1D1907B-DF7A-46C5-2AAF-9BBD75E9B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46983" y="295216"/>
              <a:ext cx="3245017" cy="10922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3261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17CB7CCF-1230-73C1-6FE3-B5AEAAF3F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44625"/>
            <a:ext cx="5291666" cy="3968749"/>
          </a:xfrm>
          <a:prstGeom prst="rect">
            <a:avLst/>
          </a:prstGeom>
        </p:spPr>
      </p:pic>
      <p:pic>
        <p:nvPicPr>
          <p:cNvPr id="5" name="Picture 4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06BDFBE6-3489-563A-9878-F4617571E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444625"/>
            <a:ext cx="5291667" cy="3968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E405BD-4A16-4861-B422-07DF193611E5}"/>
              </a:ext>
            </a:extLst>
          </p:cNvPr>
          <p:cNvSpPr txBox="1"/>
          <p:nvPr/>
        </p:nvSpPr>
        <p:spPr>
          <a:xfrm>
            <a:off x="1277368" y="586333"/>
            <a:ext cx="389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with different contrast reduce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6AA4AA-FC98-501C-6843-2F434D674962}"/>
              </a:ext>
            </a:extLst>
          </p:cNvPr>
          <p:cNvGrpSpPr/>
          <p:nvPr/>
        </p:nvGrpSpPr>
        <p:grpSpPr>
          <a:xfrm>
            <a:off x="5600766" y="238063"/>
            <a:ext cx="6591234" cy="1206562"/>
            <a:chOff x="5600766" y="238063"/>
            <a:chExt cx="6591234" cy="120656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8636F5F-D97B-FEA3-DB05-9D48C656D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0766" y="238063"/>
              <a:ext cx="3187864" cy="120656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F84F922-5614-72B1-72B8-E0169314D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46983" y="295216"/>
              <a:ext cx="3245017" cy="10922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6361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BB925B08-34AE-80B0-E554-4540B4C36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199" y="1444625"/>
            <a:ext cx="5291666" cy="3968749"/>
          </a:xfrm>
          <a:prstGeom prst="rect">
            <a:avLst/>
          </a:prstGeom>
        </p:spPr>
      </p:pic>
      <p:pic>
        <p:nvPicPr>
          <p:cNvPr id="3" name="Picture 2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646CA256-FFD1-48F3-1C5C-024B875F7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32" y="1444625"/>
            <a:ext cx="5291667" cy="3968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B5233C-C95E-3F41-40FA-2C024788192D}"/>
              </a:ext>
            </a:extLst>
          </p:cNvPr>
          <p:cNvSpPr txBox="1"/>
          <p:nvPr/>
        </p:nvSpPr>
        <p:spPr>
          <a:xfrm>
            <a:off x="1277368" y="586333"/>
            <a:ext cx="389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with different contrast reduce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C160A49-BD29-7708-05FA-47D3694DD04E}"/>
              </a:ext>
            </a:extLst>
          </p:cNvPr>
          <p:cNvGrpSpPr/>
          <p:nvPr/>
        </p:nvGrpSpPr>
        <p:grpSpPr>
          <a:xfrm>
            <a:off x="5600766" y="238063"/>
            <a:ext cx="6591234" cy="1206562"/>
            <a:chOff x="5600766" y="238063"/>
            <a:chExt cx="6591234" cy="120656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1B462C1-1BA8-5C5C-D09B-EA938508D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0766" y="238063"/>
              <a:ext cx="3187864" cy="120656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83AECA4-7A75-ADFE-1A6C-0282645BD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46983" y="295216"/>
              <a:ext cx="3245017" cy="10922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1369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, text, line, plot&#10;&#10;Description automatically generated">
            <a:extLst>
              <a:ext uri="{FF2B5EF4-FFF2-40B4-BE49-F238E27FC236}">
                <a16:creationId xmlns:a16="http://schemas.microsoft.com/office/drawing/2014/main" id="{A6F4BB7B-FB1E-B2FA-B7AE-CAD2A75DE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44625"/>
            <a:ext cx="5291666" cy="3968749"/>
          </a:xfrm>
          <a:prstGeom prst="rect">
            <a:avLst/>
          </a:prstGeom>
        </p:spPr>
      </p:pic>
      <p:pic>
        <p:nvPicPr>
          <p:cNvPr id="5" name="Picture 4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25C85805-B8D2-AF82-2C98-B3693FEA7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444625"/>
            <a:ext cx="5291667" cy="3968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17DCB6-554D-F654-8E42-B8220673364F}"/>
              </a:ext>
            </a:extLst>
          </p:cNvPr>
          <p:cNvSpPr txBox="1"/>
          <p:nvPr/>
        </p:nvSpPr>
        <p:spPr>
          <a:xfrm>
            <a:off x="1277368" y="586333"/>
            <a:ext cx="389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with different contrast reduce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6C2693B-7ED5-9E08-7DB0-14B3593FBCD1}"/>
              </a:ext>
            </a:extLst>
          </p:cNvPr>
          <p:cNvGrpSpPr/>
          <p:nvPr/>
        </p:nvGrpSpPr>
        <p:grpSpPr>
          <a:xfrm>
            <a:off x="5600766" y="238063"/>
            <a:ext cx="6591234" cy="1206562"/>
            <a:chOff x="5600766" y="238063"/>
            <a:chExt cx="6591234" cy="120656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5BAB4B2-F495-5C4D-9F08-EB91BFA4C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0766" y="238063"/>
              <a:ext cx="3187864" cy="120656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0E631D6-3307-EEA8-FB92-A35698F7D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46983" y="295216"/>
              <a:ext cx="3245017" cy="1092256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C2921D2-BCF7-7C6A-8A1F-9C74EE877000}"/>
              </a:ext>
            </a:extLst>
          </p:cNvPr>
          <p:cNvSpPr txBox="1"/>
          <p:nvPr/>
        </p:nvSpPr>
        <p:spPr>
          <a:xfrm>
            <a:off x="1091608" y="5413374"/>
            <a:ext cx="106112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tends to classify the image according to the local feature when image size is higher than 56*56.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part whole test, the model tends to classify all images as plus when image size is higher than 56*56.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part whole flip test, the model tends to classify all images as minus when image size is higher than 112*112</a:t>
            </a:r>
          </a:p>
        </p:txBody>
      </p:sp>
    </p:spTree>
    <p:extLst>
      <p:ext uri="{BB962C8B-B14F-4D97-AF65-F5344CB8AC3E}">
        <p14:creationId xmlns:p14="http://schemas.microsoft.com/office/powerpoint/2010/main" val="2313938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317CBD68-2FF7-2EDA-7088-B931E62FA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44625"/>
            <a:ext cx="5291666" cy="3968749"/>
          </a:xfrm>
          <a:prstGeom prst="rect">
            <a:avLst/>
          </a:prstGeom>
        </p:spPr>
      </p:pic>
      <p:pic>
        <p:nvPicPr>
          <p:cNvPr id="5" name="Picture 4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A0E96666-1880-CAD8-A517-BE4A3231D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444625"/>
            <a:ext cx="5291667" cy="3968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F3567F-0B31-8B17-6931-3D05BAE5B0F4}"/>
              </a:ext>
            </a:extLst>
          </p:cNvPr>
          <p:cNvSpPr txBox="1"/>
          <p:nvPr/>
        </p:nvSpPr>
        <p:spPr>
          <a:xfrm>
            <a:off x="1277368" y="586333"/>
            <a:ext cx="389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with different contrast reduce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BE79ABF-6551-E91C-0F1C-1A02240866E1}"/>
              </a:ext>
            </a:extLst>
          </p:cNvPr>
          <p:cNvGrpSpPr/>
          <p:nvPr/>
        </p:nvGrpSpPr>
        <p:grpSpPr>
          <a:xfrm>
            <a:off x="5600766" y="238063"/>
            <a:ext cx="6591234" cy="1206562"/>
            <a:chOff x="5600766" y="238063"/>
            <a:chExt cx="6591234" cy="120656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3B37344-43FE-4D22-1AED-4D01EA4AE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0766" y="238063"/>
              <a:ext cx="3187864" cy="120656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2B10167-2AD3-9196-497F-FE2B1A181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46983" y="295216"/>
              <a:ext cx="3245017" cy="109225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A14F933-2D91-BAB5-33D6-90CBAF16F161}"/>
              </a:ext>
            </a:extLst>
          </p:cNvPr>
          <p:cNvSpPr txBox="1"/>
          <p:nvPr/>
        </p:nvSpPr>
        <p:spPr>
          <a:xfrm>
            <a:off x="384739" y="5380672"/>
            <a:ext cx="11531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image contrast is very low (contrast reduce 121-140), the model tends to have high accuracy when image size is larger than 56*56.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Images with contrast reduce 121-140 have the lowest contrast.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image size is larger than 56*56, low contrast tends to have high accuracy. While when image size is lower than 56*56, high contrast tends to have high accuracy. </a:t>
            </a:r>
          </a:p>
        </p:txBody>
      </p:sp>
    </p:spTree>
    <p:extLst>
      <p:ext uri="{BB962C8B-B14F-4D97-AF65-F5344CB8AC3E}">
        <p14:creationId xmlns:p14="http://schemas.microsoft.com/office/powerpoint/2010/main" val="294105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DC362-CFDD-8497-2AB4-BC3388B93B9E}"/>
              </a:ext>
            </a:extLst>
          </p:cNvPr>
          <p:cNvSpPr txBox="1"/>
          <p:nvPr/>
        </p:nvSpPr>
        <p:spPr>
          <a:xfrm>
            <a:off x="922635" y="1250575"/>
            <a:ext cx="4604274" cy="4163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Trend with different image sizes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E8318-8616-7D24-9F94-DD6679917D17}"/>
              </a:ext>
            </a:extLst>
          </p:cNvPr>
          <p:cNvSpPr txBox="1"/>
          <p:nvPr/>
        </p:nvSpPr>
        <p:spPr>
          <a:xfrm>
            <a:off x="6293224" y="860612"/>
            <a:ext cx="4797909" cy="5023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Compare between part whole test and part whole flip test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348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diagram, line, screenshot&#10;&#10;Description automatically generated">
            <a:extLst>
              <a:ext uri="{FF2B5EF4-FFF2-40B4-BE49-F238E27FC236}">
                <a16:creationId xmlns:a16="http://schemas.microsoft.com/office/drawing/2014/main" id="{C7FF681A-700C-9342-0AF0-F211114F4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44625"/>
            <a:ext cx="5291666" cy="3968749"/>
          </a:xfrm>
          <a:prstGeom prst="rect">
            <a:avLst/>
          </a:prstGeom>
        </p:spPr>
      </p:pic>
      <p:pic>
        <p:nvPicPr>
          <p:cNvPr id="5" name="Picture 4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B7980734-F143-F050-C84A-786EC5264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444625"/>
            <a:ext cx="5291667" cy="3968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9F8AE2-B75C-40EE-7009-B70C2D43BF16}"/>
              </a:ext>
            </a:extLst>
          </p:cNvPr>
          <p:cNvSpPr txBox="1"/>
          <p:nvPr/>
        </p:nvSpPr>
        <p:spPr>
          <a:xfrm>
            <a:off x="1277368" y="586333"/>
            <a:ext cx="389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with different contrast reduce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E27E01-4938-E99D-84F5-122486D09652}"/>
              </a:ext>
            </a:extLst>
          </p:cNvPr>
          <p:cNvGrpSpPr/>
          <p:nvPr/>
        </p:nvGrpSpPr>
        <p:grpSpPr>
          <a:xfrm>
            <a:off x="5600766" y="238063"/>
            <a:ext cx="6591234" cy="1206562"/>
            <a:chOff x="5600766" y="238063"/>
            <a:chExt cx="6591234" cy="120656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2E8527A-5B0C-62B0-A23C-7283443EE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0766" y="238063"/>
              <a:ext cx="3187864" cy="120656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FD90094-FAB7-0905-5E06-8E11786A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46983" y="295216"/>
              <a:ext cx="3245017" cy="10922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9207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diagram, line, screenshot&#10;&#10;Description automatically generated">
            <a:extLst>
              <a:ext uri="{FF2B5EF4-FFF2-40B4-BE49-F238E27FC236}">
                <a16:creationId xmlns:a16="http://schemas.microsoft.com/office/drawing/2014/main" id="{5269160F-6F7A-3543-BDC7-D5BF6CE32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44625"/>
            <a:ext cx="5291666" cy="3968749"/>
          </a:xfrm>
          <a:prstGeom prst="rect">
            <a:avLst/>
          </a:prstGeom>
        </p:spPr>
      </p:pic>
      <p:pic>
        <p:nvPicPr>
          <p:cNvPr id="5" name="Picture 4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1DD17ACD-8301-CF0C-7D16-6C1D1C375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444625"/>
            <a:ext cx="5291667" cy="3968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06FF08-EB60-247C-A870-C3855FB7E532}"/>
              </a:ext>
            </a:extLst>
          </p:cNvPr>
          <p:cNvSpPr txBox="1"/>
          <p:nvPr/>
        </p:nvSpPr>
        <p:spPr>
          <a:xfrm>
            <a:off x="1277368" y="586333"/>
            <a:ext cx="389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with different contrast reduce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8F25E00-D3F8-436F-77AB-78A4087824C7}"/>
              </a:ext>
            </a:extLst>
          </p:cNvPr>
          <p:cNvGrpSpPr/>
          <p:nvPr/>
        </p:nvGrpSpPr>
        <p:grpSpPr>
          <a:xfrm>
            <a:off x="5600766" y="238063"/>
            <a:ext cx="6591234" cy="1206562"/>
            <a:chOff x="5600766" y="238063"/>
            <a:chExt cx="6591234" cy="120656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7DFF4C1-33C8-9EE5-25E2-273621FBB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0766" y="238063"/>
              <a:ext cx="3187864" cy="120656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4B8F734-FC74-0A22-77F1-C4CD7DC6E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46983" y="295216"/>
              <a:ext cx="3245017" cy="10922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5470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1AE0BA-0DCA-05EA-28A3-3B0290DE1EB5}"/>
              </a:ext>
            </a:extLst>
          </p:cNvPr>
          <p:cNvSpPr txBox="1"/>
          <p:nvPr/>
        </p:nvSpPr>
        <p:spPr>
          <a:xfrm>
            <a:off x="922635" y="1250575"/>
            <a:ext cx="4604274" cy="4163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Trend with different contrast reduce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A6854D-9DAD-9F88-E861-1BF24D47C4DD}"/>
              </a:ext>
            </a:extLst>
          </p:cNvPr>
          <p:cNvSpPr txBox="1"/>
          <p:nvPr/>
        </p:nvSpPr>
        <p:spPr>
          <a:xfrm>
            <a:off x="6293224" y="860612"/>
            <a:ext cx="4797909" cy="5023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Compare between different image sizes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999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004CC132-136C-FAB5-A14D-65CA96998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017"/>
            <a:ext cx="3181674" cy="2364502"/>
          </a:xfrm>
          <a:prstGeom prst="rect">
            <a:avLst/>
          </a:prstGeom>
        </p:spPr>
      </p:pic>
      <p:pic>
        <p:nvPicPr>
          <p:cNvPr id="5" name="Picture 4" descr="A picture containing diagram, text, line, plot&#10;&#10;Description automatically generated">
            <a:extLst>
              <a:ext uri="{FF2B5EF4-FFF2-40B4-BE49-F238E27FC236}">
                <a16:creationId xmlns:a16="http://schemas.microsoft.com/office/drawing/2014/main" id="{B5059AC9-2D21-B448-F159-51D3ABD59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533" y="1243165"/>
            <a:ext cx="3181674" cy="2364502"/>
          </a:xfrm>
          <a:prstGeom prst="rect">
            <a:avLst/>
          </a:prstGeom>
        </p:spPr>
      </p:pic>
      <p:pic>
        <p:nvPicPr>
          <p:cNvPr id="7" name="Picture 6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E3CF661D-26A4-8320-CE5B-926A10A6B1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010" y="1202800"/>
            <a:ext cx="3316071" cy="2464382"/>
          </a:xfrm>
          <a:prstGeom prst="rect">
            <a:avLst/>
          </a:prstGeom>
        </p:spPr>
      </p:pic>
      <p:pic>
        <p:nvPicPr>
          <p:cNvPr id="9" name="Picture 8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287CAA75-2BAF-7E78-BCE5-DC9CD9A048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958" y="1211333"/>
            <a:ext cx="3181674" cy="2364502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11" name="Picture 10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A1E60696-515A-0AFA-EFA4-3FF14C5243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" y="3736152"/>
            <a:ext cx="3181674" cy="2364502"/>
          </a:xfrm>
          <a:prstGeom prst="rect">
            <a:avLst/>
          </a:prstGeom>
        </p:spPr>
      </p:pic>
      <p:pic>
        <p:nvPicPr>
          <p:cNvPr id="13" name="Picture 12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09480FD5-B909-6865-1C58-51CF17CDDB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200" y="3722162"/>
            <a:ext cx="3119174" cy="2318054"/>
          </a:xfrm>
          <a:prstGeom prst="rect">
            <a:avLst/>
          </a:prstGeom>
        </p:spPr>
      </p:pic>
      <p:pic>
        <p:nvPicPr>
          <p:cNvPr id="15" name="Picture 14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E4595B15-2606-1028-2E0C-4F5C15FE1D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947" y="3575834"/>
            <a:ext cx="3383613" cy="2514576"/>
          </a:xfrm>
          <a:prstGeom prst="rect">
            <a:avLst/>
          </a:prstGeom>
        </p:spPr>
      </p:pic>
      <p:pic>
        <p:nvPicPr>
          <p:cNvPr id="17" name="Picture 16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A16478B4-5451-A471-9DE8-B8D6C98E3A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509" y="3601518"/>
            <a:ext cx="3314491" cy="24632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352132F-544C-0306-D5BA-2404D8695B03}"/>
              </a:ext>
            </a:extLst>
          </p:cNvPr>
          <p:cNvSpPr txBox="1"/>
          <p:nvPr/>
        </p:nvSpPr>
        <p:spPr>
          <a:xfrm>
            <a:off x="1277368" y="586333"/>
            <a:ext cx="714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 test trend with different contrast reduce for different image sizes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D80ED6C-F8ED-55CA-D952-B4FFBA2BCC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77300" y="288868"/>
            <a:ext cx="2965602" cy="11176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39F9BE-9B1E-DF61-DDEE-5112374A69A3}"/>
              </a:ext>
            </a:extLst>
          </p:cNvPr>
          <p:cNvSpPr txBox="1"/>
          <p:nvPr/>
        </p:nvSpPr>
        <p:spPr>
          <a:xfrm>
            <a:off x="141111" y="6087001"/>
            <a:ext cx="12175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test is with the same pattern as the training dataset.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image size is less than 28*28 (included), in low contrast (contrast reduce 121-140), it cannot classify the learning test.  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E811AFD-1492-CBFC-A77F-1A64C0037BD4}"/>
              </a:ext>
            </a:extLst>
          </p:cNvPr>
          <p:cNvSpPr/>
          <p:nvPr/>
        </p:nvSpPr>
        <p:spPr>
          <a:xfrm>
            <a:off x="8877300" y="1736651"/>
            <a:ext cx="45719" cy="34733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6CAF1437-D0A0-9A34-4781-797DB3B2F44F}"/>
              </a:ext>
            </a:extLst>
          </p:cNvPr>
          <p:cNvSpPr/>
          <p:nvPr/>
        </p:nvSpPr>
        <p:spPr>
          <a:xfrm rot="10800000">
            <a:off x="9029700" y="1736651"/>
            <a:ext cx="45719" cy="34733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11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2B6E64C5-EEE9-650A-1411-2E75A66E6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407" y="3547955"/>
            <a:ext cx="3326670" cy="2472258"/>
          </a:xfrm>
          <a:prstGeom prst="rect">
            <a:avLst/>
          </a:prstGeom>
        </p:spPr>
      </p:pic>
      <p:pic>
        <p:nvPicPr>
          <p:cNvPr id="22" name="Picture 21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74D3609A-DF39-ABA9-58A3-4F6C207BD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2511"/>
            <a:ext cx="3106168" cy="2308389"/>
          </a:xfrm>
          <a:prstGeom prst="rect">
            <a:avLst/>
          </a:prstGeom>
        </p:spPr>
      </p:pic>
      <p:pic>
        <p:nvPicPr>
          <p:cNvPr id="24" name="Picture 23" descr="A picture containing diagram, line, text, plot&#10;&#10;Description automatically generated">
            <a:extLst>
              <a:ext uri="{FF2B5EF4-FFF2-40B4-BE49-F238E27FC236}">
                <a16:creationId xmlns:a16="http://schemas.microsoft.com/office/drawing/2014/main" id="{4F74D9CA-4F12-9E0F-7290-71BAA100C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447" y="1082511"/>
            <a:ext cx="3106168" cy="2308389"/>
          </a:xfrm>
          <a:prstGeom prst="rect">
            <a:avLst/>
          </a:prstGeom>
        </p:spPr>
      </p:pic>
      <p:pic>
        <p:nvPicPr>
          <p:cNvPr id="26" name="Picture 25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D04FD589-BF01-0010-F147-F94A2E9032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103" y="1082512"/>
            <a:ext cx="3106167" cy="2308388"/>
          </a:xfrm>
          <a:prstGeom prst="rect">
            <a:avLst/>
          </a:prstGeom>
        </p:spPr>
      </p:pic>
      <p:pic>
        <p:nvPicPr>
          <p:cNvPr id="28" name="Picture 27" descr="A picture containing text, screenshot, plot, line&#10;&#10;Description automatically generated">
            <a:extLst>
              <a:ext uri="{FF2B5EF4-FFF2-40B4-BE49-F238E27FC236}">
                <a16:creationId xmlns:a16="http://schemas.microsoft.com/office/drawing/2014/main" id="{8895B0F2-9359-4D22-DC0C-6F8177FE94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409" y="1248437"/>
            <a:ext cx="3133954" cy="2329038"/>
          </a:xfrm>
          <a:prstGeom prst="rect">
            <a:avLst/>
          </a:prstGeom>
          <a:effectLst>
            <a:glow rad="127000">
              <a:schemeClr val="accent2"/>
            </a:glow>
          </a:effectLst>
        </p:spPr>
      </p:pic>
      <p:pic>
        <p:nvPicPr>
          <p:cNvPr id="30" name="Picture 29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93170533-552E-88F4-8DA7-E4CD8C8597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7644"/>
            <a:ext cx="3106168" cy="2308389"/>
          </a:xfrm>
          <a:prstGeom prst="rect">
            <a:avLst/>
          </a:prstGeom>
        </p:spPr>
      </p:pic>
      <p:pic>
        <p:nvPicPr>
          <p:cNvPr id="32" name="Picture 31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212EBCEA-7BCE-BD5D-E451-FF5E1C7AC5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88" y="3627644"/>
            <a:ext cx="3106168" cy="2308389"/>
          </a:xfrm>
          <a:prstGeom prst="rect">
            <a:avLst/>
          </a:prstGeom>
        </p:spPr>
      </p:pic>
      <p:pic>
        <p:nvPicPr>
          <p:cNvPr id="34" name="Picture 33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AE7B194F-901D-B053-6D76-D15E18AC14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103" y="3606995"/>
            <a:ext cx="3133954" cy="232903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1494672-E421-89FC-2B84-1248EF384C4E}"/>
              </a:ext>
            </a:extLst>
          </p:cNvPr>
          <p:cNvSpPr txBox="1"/>
          <p:nvPr/>
        </p:nvSpPr>
        <p:spPr>
          <a:xfrm>
            <a:off x="857396" y="654972"/>
            <a:ext cx="7314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Composite test trend with different contrast reduce for different image sizes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578E61D-284A-C651-C8DA-0E2E2E4D50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9550" y="0"/>
            <a:ext cx="3365673" cy="11176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2F1286-0608-0A52-5D09-CBB1B231CDCD}"/>
              </a:ext>
            </a:extLst>
          </p:cNvPr>
          <p:cNvSpPr txBox="1"/>
          <p:nvPr/>
        </p:nvSpPr>
        <p:spPr>
          <a:xfrm>
            <a:off x="432559" y="5942149"/>
            <a:ext cx="11205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tends to have high accuracy for all contrast when image size is 56*56 for composite test. (The highlighted graph)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image size increases, lower contract (closer to 121-140) tends to have higher accuracy.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image size decrease, higher contract tends to have lower accuracy.</a:t>
            </a:r>
          </a:p>
        </p:txBody>
      </p:sp>
    </p:spTree>
    <p:extLst>
      <p:ext uri="{BB962C8B-B14F-4D97-AF65-F5344CB8AC3E}">
        <p14:creationId xmlns:p14="http://schemas.microsoft.com/office/powerpoint/2010/main" val="3621003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7CA2E7E5-9748-91FE-2E3C-9CCABDF64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551" y="3336222"/>
            <a:ext cx="3217851" cy="2391387"/>
          </a:xfrm>
          <a:prstGeom prst="rect">
            <a:avLst/>
          </a:prstGeom>
        </p:spPr>
      </p:pic>
      <p:pic>
        <p:nvPicPr>
          <p:cNvPr id="5" name="Picture 4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0A2DBE0D-8460-7592-CD8F-EDDA126AD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9512"/>
            <a:ext cx="3217850" cy="2391387"/>
          </a:xfrm>
          <a:prstGeom prst="rect">
            <a:avLst/>
          </a:prstGeom>
        </p:spPr>
      </p:pic>
      <p:pic>
        <p:nvPicPr>
          <p:cNvPr id="7" name="Picture 6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B2B05EEE-3CD7-CCB2-FCB0-B126C4CCD3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639" y="987559"/>
            <a:ext cx="3217849" cy="2391386"/>
          </a:xfrm>
          <a:prstGeom prst="rect">
            <a:avLst/>
          </a:prstGeom>
        </p:spPr>
      </p:pic>
      <p:pic>
        <p:nvPicPr>
          <p:cNvPr id="9" name="Picture 8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816C0D09-368A-7869-E0AA-0766274195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277" y="1018244"/>
            <a:ext cx="3217850" cy="2391387"/>
          </a:xfrm>
          <a:prstGeom prst="rect">
            <a:avLst/>
          </a:prstGeom>
        </p:spPr>
      </p:pic>
      <p:pic>
        <p:nvPicPr>
          <p:cNvPr id="11" name="Picture 10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1C522790-EFF7-629C-7628-61BBC71629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777" y="1037614"/>
            <a:ext cx="3217850" cy="2391386"/>
          </a:xfrm>
          <a:prstGeom prst="rect">
            <a:avLst/>
          </a:prstGeom>
          <a:effectLst>
            <a:glow rad="127000">
              <a:schemeClr val="accent2"/>
            </a:glow>
          </a:effectLst>
        </p:spPr>
      </p:pic>
      <p:pic>
        <p:nvPicPr>
          <p:cNvPr id="13" name="Picture 12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08FB1F48-44D2-C8A4-FBF2-75FAD1C314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78945"/>
            <a:ext cx="3217849" cy="2391386"/>
          </a:xfrm>
          <a:prstGeom prst="rect">
            <a:avLst/>
          </a:prstGeom>
          <a:effectLst>
            <a:glow rad="127000">
              <a:schemeClr val="accent2"/>
            </a:glow>
          </a:effectLst>
        </p:spPr>
      </p:pic>
      <p:pic>
        <p:nvPicPr>
          <p:cNvPr id="15" name="Picture 14" descr="A picture containing text, diagram, line, screenshot&#10;&#10;Description automatically generated">
            <a:extLst>
              <a:ext uri="{FF2B5EF4-FFF2-40B4-BE49-F238E27FC236}">
                <a16:creationId xmlns:a16="http://schemas.microsoft.com/office/drawing/2014/main" id="{EDA28A42-9C9E-40D4-AB71-F6187CDA63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84" y="3372968"/>
            <a:ext cx="3217850" cy="2391387"/>
          </a:xfrm>
          <a:prstGeom prst="rect">
            <a:avLst/>
          </a:prstGeom>
        </p:spPr>
      </p:pic>
      <p:pic>
        <p:nvPicPr>
          <p:cNvPr id="17" name="Picture 16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BDED726F-7C98-DC59-0BC5-493D7EB24E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277" y="3385113"/>
            <a:ext cx="3152063" cy="23424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833C0BA-8F71-F43C-FB52-D23C9F501850}"/>
              </a:ext>
            </a:extLst>
          </p:cNvPr>
          <p:cNvSpPr txBox="1"/>
          <p:nvPr/>
        </p:nvSpPr>
        <p:spPr>
          <a:xfrm>
            <a:off x="857396" y="654972"/>
            <a:ext cx="686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test trend with different contrast reduce for different image sizes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1BFB21A-DB46-D0C5-3057-F443CB104A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23127" y="0"/>
            <a:ext cx="2921150" cy="11303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9C1752-50F0-0496-C62F-1BC0034A337E}"/>
              </a:ext>
            </a:extLst>
          </p:cNvPr>
          <p:cNvSpPr txBox="1"/>
          <p:nvPr/>
        </p:nvSpPr>
        <p:spPr>
          <a:xfrm>
            <a:off x="432559" y="5818049"/>
            <a:ext cx="120591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tends to have high accuracy for all contrast when image size is 56*56 or 112*112 for global test. (The highlighted graphs)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image size increases, lower contract (closer to 121-140) tends to have higher accuracy.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image size decrease, higher contract tends to have lower accuracy.</a:t>
            </a:r>
          </a:p>
        </p:txBody>
      </p:sp>
    </p:spTree>
    <p:extLst>
      <p:ext uri="{BB962C8B-B14F-4D97-AF65-F5344CB8AC3E}">
        <p14:creationId xmlns:p14="http://schemas.microsoft.com/office/powerpoint/2010/main" val="1166621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3DC362-CFDD-8497-2AB4-BC3388B93B9E}"/>
              </a:ext>
            </a:extLst>
          </p:cNvPr>
          <p:cNvSpPr txBox="1"/>
          <p:nvPr/>
        </p:nvSpPr>
        <p:spPr>
          <a:xfrm>
            <a:off x="1051723" y="1674673"/>
            <a:ext cx="490959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60704">
              <a:spcAft>
                <a:spcPts val="600"/>
              </a:spcAft>
            </a:pPr>
            <a:r>
              <a:rPr lang="en-US" sz="7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Trend with different image sizes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E8318-8616-7D24-9F94-DD6679917D17}"/>
              </a:ext>
            </a:extLst>
          </p:cNvPr>
          <p:cNvSpPr txBox="1"/>
          <p:nvPr/>
        </p:nvSpPr>
        <p:spPr>
          <a:xfrm>
            <a:off x="6457509" y="2905846"/>
            <a:ext cx="5108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defTabSz="106070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Compare between different contrast reduce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7A0393-95F7-5BE7-64A0-383CB8634622}"/>
              </a:ext>
            </a:extLst>
          </p:cNvPr>
          <p:cNvSpPr/>
          <p:nvPr/>
        </p:nvSpPr>
        <p:spPr>
          <a:xfrm>
            <a:off x="895591" y="1580707"/>
            <a:ext cx="5200409" cy="367886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69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 descr="A picture containing text, screenshot, display, rectangle&#10;&#10;Description automatically generated">
            <a:extLst>
              <a:ext uri="{FF2B5EF4-FFF2-40B4-BE49-F238E27FC236}">
                <a16:creationId xmlns:a16="http://schemas.microsoft.com/office/drawing/2014/main" id="{CE48AC46-DF56-6DDC-343C-D6FC74C9A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864" y="4225579"/>
            <a:ext cx="2479136" cy="1838413"/>
          </a:xfrm>
          <a:prstGeom prst="rect">
            <a:avLst/>
          </a:prstGeom>
        </p:spPr>
      </p:pic>
      <p:pic>
        <p:nvPicPr>
          <p:cNvPr id="58" name="Picture 57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7EB2C45D-198D-86E4-CB03-BB7DA9C71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865" y="1365066"/>
            <a:ext cx="2479136" cy="1838412"/>
          </a:xfrm>
          <a:prstGeom prst="rect">
            <a:avLst/>
          </a:prstGeom>
        </p:spPr>
      </p:pic>
      <p:pic>
        <p:nvPicPr>
          <p:cNvPr id="48" name="Picture 47" descr="A picture containing text, screenshot, display, rectangle&#10;&#10;Description automatically generated">
            <a:extLst>
              <a:ext uri="{FF2B5EF4-FFF2-40B4-BE49-F238E27FC236}">
                <a16:creationId xmlns:a16="http://schemas.microsoft.com/office/drawing/2014/main" id="{5E063E8D-FA36-4AC9-73EA-28DA2CEE01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47" y="1365066"/>
            <a:ext cx="2640496" cy="1958071"/>
          </a:xfrm>
          <a:prstGeom prst="rect">
            <a:avLst/>
          </a:prstGeom>
        </p:spPr>
      </p:pic>
      <p:pic>
        <p:nvPicPr>
          <p:cNvPr id="60" name="Picture 59" descr="A picture containing text, screenshot, display, plot&#10;&#10;Description automatically generated">
            <a:extLst>
              <a:ext uri="{FF2B5EF4-FFF2-40B4-BE49-F238E27FC236}">
                <a16:creationId xmlns:a16="http://schemas.microsoft.com/office/drawing/2014/main" id="{64AD35F0-B46E-4D73-6BED-26CFCB70C0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39734"/>
            <a:ext cx="2647538" cy="1963293"/>
          </a:xfrm>
          <a:prstGeom prst="rect">
            <a:avLst/>
          </a:prstGeom>
        </p:spPr>
      </p:pic>
      <p:pic>
        <p:nvPicPr>
          <p:cNvPr id="52" name="Picture 51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6845759F-F2BC-5E9E-8F09-127B70F182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014" y="1365066"/>
            <a:ext cx="2696617" cy="1999687"/>
          </a:xfrm>
          <a:prstGeom prst="rect">
            <a:avLst/>
          </a:prstGeom>
        </p:spPr>
      </p:pic>
      <p:pic>
        <p:nvPicPr>
          <p:cNvPr id="62" name="Picture 61" descr="A picture containing text, screenshot, diagram, display&#10;&#10;Description automatically generated">
            <a:extLst>
              <a:ext uri="{FF2B5EF4-FFF2-40B4-BE49-F238E27FC236}">
                <a16:creationId xmlns:a16="http://schemas.microsoft.com/office/drawing/2014/main" id="{0C9B18D3-58FC-4F3F-52C8-AED8ED1491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552" y="4255556"/>
            <a:ext cx="2647539" cy="1963293"/>
          </a:xfrm>
          <a:prstGeom prst="rect">
            <a:avLst/>
          </a:prstGeom>
        </p:spPr>
      </p:pic>
      <p:pic>
        <p:nvPicPr>
          <p:cNvPr id="54" name="Picture 53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F9E128D5-5550-F9A7-B25A-3CE7F90D3E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428" y="1349242"/>
            <a:ext cx="2683172" cy="1989717"/>
          </a:xfrm>
          <a:prstGeom prst="rect">
            <a:avLst/>
          </a:prstGeom>
        </p:spPr>
      </p:pic>
      <p:pic>
        <p:nvPicPr>
          <p:cNvPr id="64" name="Picture 63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63E5C46F-E9D9-8CD6-5C43-1873B49A9E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890" y="4225239"/>
            <a:ext cx="2583187" cy="1915573"/>
          </a:xfrm>
          <a:prstGeom prst="rect">
            <a:avLst/>
          </a:prstGeom>
        </p:spPr>
      </p:pic>
      <p:pic>
        <p:nvPicPr>
          <p:cNvPr id="56" name="Picture 55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F7E3B228-9873-C8A8-BF70-AC66F2C5F6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843" y="1323448"/>
            <a:ext cx="2683171" cy="1989716"/>
          </a:xfrm>
          <a:prstGeom prst="rect">
            <a:avLst/>
          </a:prstGeom>
        </p:spPr>
      </p:pic>
      <p:pic>
        <p:nvPicPr>
          <p:cNvPr id="66" name="Picture 65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3F8E86E4-0727-0452-A1FA-B86562F0E79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843" y="4206437"/>
            <a:ext cx="2608542" cy="1934375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03B4F118-E641-F347-B865-A9CB0CDFA7D8}"/>
              </a:ext>
            </a:extLst>
          </p:cNvPr>
          <p:cNvSpPr txBox="1"/>
          <p:nvPr/>
        </p:nvSpPr>
        <p:spPr>
          <a:xfrm>
            <a:off x="857396" y="654972"/>
            <a:ext cx="7117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 test trend with different image sizes for different contrast reduce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7B5A5193-8BBE-B7AE-953C-247EB576541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15339" y="96143"/>
            <a:ext cx="2965602" cy="111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31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5301DD73-CE94-DAC3-58A2-D96F832DC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777" y="3817438"/>
            <a:ext cx="2460747" cy="1824777"/>
          </a:xfrm>
          <a:prstGeom prst="rect">
            <a:avLst/>
          </a:prstGeom>
        </p:spPr>
      </p:pic>
      <p:pic>
        <p:nvPicPr>
          <p:cNvPr id="13" name="Picture 12" descr="A picture containing diagram, line, plot, text&#10;&#10;Description automatically generated">
            <a:extLst>
              <a:ext uri="{FF2B5EF4-FFF2-40B4-BE49-F238E27FC236}">
                <a16:creationId xmlns:a16="http://schemas.microsoft.com/office/drawing/2014/main" id="{CB292095-36F5-61B7-11F1-A8831BE69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777" y="1575927"/>
            <a:ext cx="2488553" cy="1845397"/>
          </a:xfrm>
          <a:prstGeom prst="rect">
            <a:avLst/>
          </a:prstGeom>
        </p:spPr>
      </p:pic>
      <p:pic>
        <p:nvPicPr>
          <p:cNvPr id="5" name="Picture 4" descr="A picture containing diagram, line, plot, text&#10;&#10;Description automatically generated">
            <a:extLst>
              <a:ext uri="{FF2B5EF4-FFF2-40B4-BE49-F238E27FC236}">
                <a16:creationId xmlns:a16="http://schemas.microsoft.com/office/drawing/2014/main" id="{8DBC32A2-AD66-8968-7932-9F5BE358A5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3" y="1560945"/>
            <a:ext cx="2639378" cy="1957241"/>
          </a:xfrm>
          <a:prstGeom prst="rect">
            <a:avLst/>
          </a:prstGeom>
        </p:spPr>
      </p:pic>
      <p:pic>
        <p:nvPicPr>
          <p:cNvPr id="15" name="Picture 14" descr="A picture containing diagram, line, plot, text&#10;&#10;Description automatically generated">
            <a:extLst>
              <a:ext uri="{FF2B5EF4-FFF2-40B4-BE49-F238E27FC236}">
                <a16:creationId xmlns:a16="http://schemas.microsoft.com/office/drawing/2014/main" id="{BBE7DFD7-95B7-5407-0F5B-B5F9D1977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817438"/>
            <a:ext cx="2677981" cy="19858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17C23F-B518-5684-347B-1A91C34F91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163" y="1560945"/>
            <a:ext cx="2677979" cy="1985866"/>
          </a:xfrm>
          <a:prstGeom prst="rect">
            <a:avLst/>
          </a:prstGeom>
        </p:spPr>
      </p:pic>
      <p:pic>
        <p:nvPicPr>
          <p:cNvPr id="17" name="Picture 16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970945BC-B62E-9A28-A50D-7D4BA6B809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563" y="3786862"/>
            <a:ext cx="2677979" cy="1985866"/>
          </a:xfrm>
          <a:prstGeom prst="rect">
            <a:avLst/>
          </a:prstGeom>
        </p:spPr>
      </p:pic>
      <p:pic>
        <p:nvPicPr>
          <p:cNvPr id="9" name="Picture 8" descr="A picture containing diagram, line, plot, text&#10;&#10;Description automatically generated">
            <a:extLst>
              <a:ext uri="{FF2B5EF4-FFF2-40B4-BE49-F238E27FC236}">
                <a16:creationId xmlns:a16="http://schemas.microsoft.com/office/drawing/2014/main" id="{FA26C94B-9562-2D7D-83F7-F503D1B03A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396" y="1568336"/>
            <a:ext cx="2619441" cy="1942457"/>
          </a:xfrm>
          <a:prstGeom prst="rect">
            <a:avLst/>
          </a:prstGeom>
        </p:spPr>
      </p:pic>
      <p:pic>
        <p:nvPicPr>
          <p:cNvPr id="19" name="Picture 18" descr="A picture containing text, line, screenshot, diagram&#10;&#10;Description automatically generated">
            <a:extLst>
              <a:ext uri="{FF2B5EF4-FFF2-40B4-BE49-F238E27FC236}">
                <a16:creationId xmlns:a16="http://schemas.microsoft.com/office/drawing/2014/main" id="{69FE4B4C-2D83-C7B9-6222-21435983D5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128" y="3786862"/>
            <a:ext cx="2671695" cy="1981206"/>
          </a:xfrm>
          <a:prstGeom prst="rect">
            <a:avLst/>
          </a:prstGeom>
        </p:spPr>
      </p:pic>
      <p:pic>
        <p:nvPicPr>
          <p:cNvPr id="11" name="Picture 10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45BA34CF-E4EF-0DD3-B02A-B9C7242FC8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752" y="1568336"/>
            <a:ext cx="2639378" cy="1957241"/>
          </a:xfrm>
          <a:prstGeom prst="rect">
            <a:avLst/>
          </a:prstGeom>
        </p:spPr>
      </p:pic>
      <p:pic>
        <p:nvPicPr>
          <p:cNvPr id="21" name="Picture 20" descr="A picture containing line, diagram, plot, text&#10;&#10;Description automatically generated">
            <a:extLst>
              <a:ext uri="{FF2B5EF4-FFF2-40B4-BE49-F238E27FC236}">
                <a16:creationId xmlns:a16="http://schemas.microsoft.com/office/drawing/2014/main" id="{26A7FAF0-30BC-0B89-2B53-132425C251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754" y="3817438"/>
            <a:ext cx="2610376" cy="19357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2EC0EB3-85B3-D861-B466-6B792F64EDD1}"/>
              </a:ext>
            </a:extLst>
          </p:cNvPr>
          <p:cNvSpPr txBox="1"/>
          <p:nvPr/>
        </p:nvSpPr>
        <p:spPr>
          <a:xfrm>
            <a:off x="857396" y="654972"/>
            <a:ext cx="7314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Composite test trend with different image sizes for different contrast reduce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86CB39B-950E-B002-53EA-E863DE387C8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71514" y="185472"/>
            <a:ext cx="3365673" cy="111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04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D621CFF8-DCC9-BCBF-54F1-4898F1D34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730" y="4162257"/>
            <a:ext cx="2601272" cy="1928984"/>
          </a:xfrm>
          <a:prstGeom prst="rect">
            <a:avLst/>
          </a:prstGeom>
        </p:spPr>
      </p:pic>
      <p:pic>
        <p:nvPicPr>
          <p:cNvPr id="13" name="Picture 12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1D546413-59EA-C5E7-CF6B-FC07C77C0A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730" y="1530060"/>
            <a:ext cx="2601270" cy="1928983"/>
          </a:xfrm>
          <a:prstGeom prst="rect">
            <a:avLst/>
          </a:prstGeom>
        </p:spPr>
      </p:pic>
      <p:pic>
        <p:nvPicPr>
          <p:cNvPr id="5" name="Picture 4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D1BCD000-5D85-B2B7-51BF-20222CFBB9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54102"/>
            <a:ext cx="2440339" cy="1809643"/>
          </a:xfrm>
          <a:prstGeom prst="rect">
            <a:avLst/>
          </a:prstGeom>
        </p:spPr>
      </p:pic>
      <p:pic>
        <p:nvPicPr>
          <p:cNvPr id="15" name="Picture 14" descr="A picture containing line, diagram, plot, text&#10;&#10;Description automatically generated">
            <a:extLst>
              <a:ext uri="{FF2B5EF4-FFF2-40B4-BE49-F238E27FC236}">
                <a16:creationId xmlns:a16="http://schemas.microsoft.com/office/drawing/2014/main" id="{133B289B-B8D2-43DE-067A-96F6C72AA6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947" y="4192300"/>
            <a:ext cx="2601269" cy="1928982"/>
          </a:xfrm>
          <a:prstGeom prst="rect">
            <a:avLst/>
          </a:prstGeom>
        </p:spPr>
      </p:pic>
      <p:pic>
        <p:nvPicPr>
          <p:cNvPr id="7" name="Picture 6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8764144D-0198-61A4-BE58-4DA0F3B44A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992" y="1634763"/>
            <a:ext cx="2601270" cy="1928982"/>
          </a:xfrm>
          <a:prstGeom prst="rect">
            <a:avLst/>
          </a:prstGeom>
        </p:spPr>
      </p:pic>
      <p:pic>
        <p:nvPicPr>
          <p:cNvPr id="17" name="Picture 16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F9CCDE96-1BCC-8C5D-413A-BAF4214143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992" y="4192300"/>
            <a:ext cx="2690800" cy="1995373"/>
          </a:xfrm>
          <a:prstGeom prst="rect">
            <a:avLst/>
          </a:prstGeom>
        </p:spPr>
      </p:pic>
      <p:pic>
        <p:nvPicPr>
          <p:cNvPr id="9" name="Picture 8" descr="A picture containing text, diagram, line, screenshot&#10;&#10;Description automatically generated">
            <a:extLst>
              <a:ext uri="{FF2B5EF4-FFF2-40B4-BE49-F238E27FC236}">
                <a16:creationId xmlns:a16="http://schemas.microsoft.com/office/drawing/2014/main" id="{B64E3005-5674-EA9A-7F57-204AA83563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463" y="1568372"/>
            <a:ext cx="2690798" cy="1995373"/>
          </a:xfrm>
          <a:prstGeom prst="rect">
            <a:avLst/>
          </a:prstGeom>
        </p:spPr>
      </p:pic>
      <p:pic>
        <p:nvPicPr>
          <p:cNvPr id="19" name="Picture 18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A4367371-81F3-DC8B-23F1-EF50C47B92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991" y="4162259"/>
            <a:ext cx="2601270" cy="1928982"/>
          </a:xfrm>
          <a:prstGeom prst="rect">
            <a:avLst/>
          </a:prstGeom>
        </p:spPr>
      </p:pic>
      <p:pic>
        <p:nvPicPr>
          <p:cNvPr id="11" name="Picture 10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BBF0C6BC-928B-B66A-A43C-BE8C284B22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277" y="1530060"/>
            <a:ext cx="2601270" cy="1928982"/>
          </a:xfrm>
          <a:prstGeom prst="rect">
            <a:avLst/>
          </a:prstGeom>
        </p:spPr>
      </p:pic>
      <p:pic>
        <p:nvPicPr>
          <p:cNvPr id="21" name="Picture 20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74D4DB78-66DE-9D8D-F656-06F036BEA3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275" y="4162259"/>
            <a:ext cx="2601270" cy="192898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DADB570-A3CE-9BC3-06DE-D6394653EBB8}"/>
              </a:ext>
            </a:extLst>
          </p:cNvPr>
          <p:cNvSpPr txBox="1"/>
          <p:nvPr/>
        </p:nvSpPr>
        <p:spPr>
          <a:xfrm>
            <a:off x="857396" y="654972"/>
            <a:ext cx="686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test trend with different image sizes for different contrast reduce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3F2F567-9D36-A23F-9EA4-88649293D2F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07778" y="89793"/>
            <a:ext cx="2921150" cy="113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2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iagram, line, screenshot&#10;&#10;Description automatically generated">
            <a:extLst>
              <a:ext uri="{FF2B5EF4-FFF2-40B4-BE49-F238E27FC236}">
                <a16:creationId xmlns:a16="http://schemas.microsoft.com/office/drawing/2014/main" id="{8A43DF49-266E-FBEB-7317-0A40A5E9A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44625"/>
            <a:ext cx="5291666" cy="3968749"/>
          </a:xfrm>
          <a:prstGeom prst="rect">
            <a:avLst/>
          </a:prstGeom>
        </p:spPr>
      </p:pic>
      <p:pic>
        <p:nvPicPr>
          <p:cNvPr id="7" name="Picture 6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DCD3511E-4B47-CD98-8462-A1E96332D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444625"/>
            <a:ext cx="5291667" cy="39687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32F961-7445-2F42-4C5D-7E6737ACF653}"/>
              </a:ext>
            </a:extLst>
          </p:cNvPr>
          <p:cNvSpPr txBox="1"/>
          <p:nvPr/>
        </p:nvSpPr>
        <p:spPr>
          <a:xfrm>
            <a:off x="1277368" y="586333"/>
            <a:ext cx="351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with different image sizes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5CA7692-F5B6-88CD-5018-F410A05D35DC}"/>
              </a:ext>
            </a:extLst>
          </p:cNvPr>
          <p:cNvGrpSpPr/>
          <p:nvPr/>
        </p:nvGrpSpPr>
        <p:grpSpPr>
          <a:xfrm>
            <a:off x="5600766" y="238063"/>
            <a:ext cx="6591234" cy="1206562"/>
            <a:chOff x="5600766" y="238063"/>
            <a:chExt cx="6591234" cy="120656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0E0A152-1274-BD5D-A2EE-FB40113A5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0766" y="238063"/>
              <a:ext cx="3187864" cy="120656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65DAEA8-841C-F404-A450-A0754B1CA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46983" y="295216"/>
              <a:ext cx="3245017" cy="109225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A78C0BF-F56B-DBDF-5DAA-83408B158DD5}"/>
              </a:ext>
            </a:extLst>
          </p:cNvPr>
          <p:cNvSpPr txBox="1"/>
          <p:nvPr/>
        </p:nvSpPr>
        <p:spPr>
          <a:xfrm>
            <a:off x="1154409" y="5419607"/>
            <a:ext cx="10621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 pixel values are binary, either 0 or 255.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Contrast reduce 1-20 means when pixel value equals to 255, it deducts a random integer between 1 and 20.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pixel value equals to 0, it adds a random integer between 1 and 20.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 sizes include 7*7, 14*14, 28*28, 56*56, 112*112, 224*224, 336*336 and 448*448. </a:t>
            </a:r>
          </a:p>
        </p:txBody>
      </p:sp>
    </p:spTree>
    <p:extLst>
      <p:ext uri="{BB962C8B-B14F-4D97-AF65-F5344CB8AC3E}">
        <p14:creationId xmlns:p14="http://schemas.microsoft.com/office/powerpoint/2010/main" val="84718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DC362-CFDD-8497-2AB4-BC3388B93B9E}"/>
              </a:ext>
            </a:extLst>
          </p:cNvPr>
          <p:cNvSpPr txBox="1"/>
          <p:nvPr/>
        </p:nvSpPr>
        <p:spPr>
          <a:xfrm>
            <a:off x="2399234" y="2073715"/>
            <a:ext cx="6935759" cy="2993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Training Data Sample for Different Contrast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758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oup of black triangles&#10;&#10;Description automatically generated with medium confidence">
            <a:extLst>
              <a:ext uri="{FF2B5EF4-FFF2-40B4-BE49-F238E27FC236}">
                <a16:creationId xmlns:a16="http://schemas.microsoft.com/office/drawing/2014/main" id="{E02E2D9E-6658-0AC4-3149-709C41121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81" y="643466"/>
            <a:ext cx="2624663" cy="2624663"/>
          </a:xfrm>
          <a:prstGeom prst="rect">
            <a:avLst/>
          </a:prstGeom>
        </p:spPr>
      </p:pic>
      <p:pic>
        <p:nvPicPr>
          <p:cNvPr id="9" name="Picture 8" descr="A picture containing symmetry, graphics, design&#10;&#10;Description automatically generated">
            <a:extLst>
              <a:ext uri="{FF2B5EF4-FFF2-40B4-BE49-F238E27FC236}">
                <a16:creationId xmlns:a16="http://schemas.microsoft.com/office/drawing/2014/main" id="{8ED87DC2-C64F-315A-C48E-035A9FE9F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931" y="643466"/>
            <a:ext cx="2624662" cy="2624662"/>
          </a:xfrm>
          <a:prstGeom prst="rect">
            <a:avLst/>
          </a:prstGeom>
        </p:spPr>
      </p:pic>
      <p:pic>
        <p:nvPicPr>
          <p:cNvPr id="5" name="Picture 4" descr="A picture containing graphics, symbol, white, design&#10;&#10;Description automatically generated">
            <a:extLst>
              <a:ext uri="{FF2B5EF4-FFF2-40B4-BE49-F238E27FC236}">
                <a16:creationId xmlns:a16="http://schemas.microsoft.com/office/drawing/2014/main" id="{B6021A14-BC3C-7082-4918-A4E7A1F1D5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317" y="643466"/>
            <a:ext cx="2624662" cy="2624662"/>
          </a:xfrm>
          <a:prstGeom prst="rect">
            <a:avLst/>
          </a:prstGeom>
        </p:spPr>
      </p:pic>
      <p:pic>
        <p:nvPicPr>
          <p:cNvPr id="3" name="Picture 2" descr="A group of black triangles&#10;&#10;Description automatically generated with medium confidence">
            <a:extLst>
              <a:ext uri="{FF2B5EF4-FFF2-40B4-BE49-F238E27FC236}">
                <a16:creationId xmlns:a16="http://schemas.microsoft.com/office/drawing/2014/main" id="{3E716165-5862-B4C0-775B-DCB01DBF7D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80" y="3589863"/>
            <a:ext cx="2624665" cy="2624665"/>
          </a:xfrm>
          <a:prstGeom prst="rect">
            <a:avLst/>
          </a:prstGeom>
        </p:spPr>
      </p:pic>
      <p:pic>
        <p:nvPicPr>
          <p:cNvPr id="7" name="Picture 6" descr="A picture containing graphics, symbol, white, design&#10;&#10;Description automatically generated">
            <a:extLst>
              <a:ext uri="{FF2B5EF4-FFF2-40B4-BE49-F238E27FC236}">
                <a16:creationId xmlns:a16="http://schemas.microsoft.com/office/drawing/2014/main" id="{BF818F4A-B3D2-3D87-F641-D503566773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6" y="3589863"/>
            <a:ext cx="2643993" cy="2643993"/>
          </a:xfrm>
          <a:prstGeom prst="rect">
            <a:avLst/>
          </a:prstGeom>
        </p:spPr>
      </p:pic>
      <p:pic>
        <p:nvPicPr>
          <p:cNvPr id="11" name="Picture 10" descr="A group of black triangles&#10;&#10;Description automatically generated with low confidence">
            <a:extLst>
              <a:ext uri="{FF2B5EF4-FFF2-40B4-BE49-F238E27FC236}">
                <a16:creationId xmlns:a16="http://schemas.microsoft.com/office/drawing/2014/main" id="{96499D2B-DD29-E63C-78CF-25E7055744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651" y="3589863"/>
            <a:ext cx="2643992" cy="2643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DBCDA4-4DE5-EE1C-AC8D-A4AE2F26580B}"/>
              </a:ext>
            </a:extLst>
          </p:cNvPr>
          <p:cNvSpPr txBox="1"/>
          <p:nvPr/>
        </p:nvSpPr>
        <p:spPr>
          <a:xfrm>
            <a:off x="5038493" y="50888"/>
            <a:ext cx="215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Contrast reduce 1-20</a:t>
            </a:r>
          </a:p>
        </p:txBody>
      </p:sp>
    </p:spTree>
    <p:extLst>
      <p:ext uri="{BB962C8B-B14F-4D97-AF65-F5344CB8AC3E}">
        <p14:creationId xmlns:p14="http://schemas.microsoft.com/office/powerpoint/2010/main" val="1116660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graphics, symbol, white, design&#10;&#10;Description automatically generated">
            <a:extLst>
              <a:ext uri="{FF2B5EF4-FFF2-40B4-BE49-F238E27FC236}">
                <a16:creationId xmlns:a16="http://schemas.microsoft.com/office/drawing/2014/main" id="{E83A7451-2C67-BE32-40A6-1F455B2E3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81" y="643466"/>
            <a:ext cx="2624663" cy="2624663"/>
          </a:xfrm>
          <a:prstGeom prst="rect">
            <a:avLst/>
          </a:prstGeom>
        </p:spPr>
      </p:pic>
      <p:pic>
        <p:nvPicPr>
          <p:cNvPr id="13" name="Picture 12" descr="A group of black triangles&#10;&#10;Description automatically generated with low confidence">
            <a:extLst>
              <a:ext uri="{FF2B5EF4-FFF2-40B4-BE49-F238E27FC236}">
                <a16:creationId xmlns:a16="http://schemas.microsoft.com/office/drawing/2014/main" id="{8A0DB80E-4DF6-3125-8F23-26BCA12A5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931" y="643466"/>
            <a:ext cx="2624662" cy="2624662"/>
          </a:xfrm>
          <a:prstGeom prst="rect">
            <a:avLst/>
          </a:prstGeom>
        </p:spPr>
      </p:pic>
      <p:pic>
        <p:nvPicPr>
          <p:cNvPr id="11" name="Picture 10" descr="A group of black triangles&#10;&#10;Description automatically generated with low confidence">
            <a:extLst>
              <a:ext uri="{FF2B5EF4-FFF2-40B4-BE49-F238E27FC236}">
                <a16:creationId xmlns:a16="http://schemas.microsoft.com/office/drawing/2014/main" id="{3449860E-DBB1-E47B-38CC-9F325FBF6F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317" y="643466"/>
            <a:ext cx="2624662" cy="2624662"/>
          </a:xfrm>
          <a:prstGeom prst="rect">
            <a:avLst/>
          </a:prstGeom>
        </p:spPr>
      </p:pic>
      <p:pic>
        <p:nvPicPr>
          <p:cNvPr id="7" name="Picture 6" descr="A picture containing symmetry, graphics, triangle, design&#10;&#10;Description automatically generated">
            <a:extLst>
              <a:ext uri="{FF2B5EF4-FFF2-40B4-BE49-F238E27FC236}">
                <a16:creationId xmlns:a16="http://schemas.microsoft.com/office/drawing/2014/main" id="{FCEE9EC1-F267-2055-A1FF-1B9D5B42B3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80" y="3589863"/>
            <a:ext cx="2624665" cy="2624665"/>
          </a:xfrm>
          <a:prstGeom prst="rect">
            <a:avLst/>
          </a:prstGeom>
        </p:spPr>
      </p:pic>
      <p:pic>
        <p:nvPicPr>
          <p:cNvPr id="3" name="Picture 2" descr="A group of black triangles&#10;&#10;Description automatically generated with low confidence">
            <a:extLst>
              <a:ext uri="{FF2B5EF4-FFF2-40B4-BE49-F238E27FC236}">
                <a16:creationId xmlns:a16="http://schemas.microsoft.com/office/drawing/2014/main" id="{46DAFAA9-8FDB-DBFF-DBEA-CD03DF19D2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6" y="3589863"/>
            <a:ext cx="2643993" cy="2643993"/>
          </a:xfrm>
          <a:prstGeom prst="rect">
            <a:avLst/>
          </a:prstGeom>
        </p:spPr>
      </p:pic>
      <p:pic>
        <p:nvPicPr>
          <p:cNvPr id="5" name="Picture 4" descr="A picture containing graphics, symbol, white, design&#10;&#10;Description automatically generated">
            <a:extLst>
              <a:ext uri="{FF2B5EF4-FFF2-40B4-BE49-F238E27FC236}">
                <a16:creationId xmlns:a16="http://schemas.microsoft.com/office/drawing/2014/main" id="{163C4E9C-15FB-3A13-8CDC-F3F3CB17E4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651" y="3589863"/>
            <a:ext cx="2643992" cy="2643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9786B0-2E9B-4BCC-8853-03BE0E033D67}"/>
              </a:ext>
            </a:extLst>
          </p:cNvPr>
          <p:cNvSpPr txBox="1"/>
          <p:nvPr/>
        </p:nvSpPr>
        <p:spPr>
          <a:xfrm>
            <a:off x="5038493" y="50888"/>
            <a:ext cx="227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Contrast reduce 21-40</a:t>
            </a:r>
          </a:p>
        </p:txBody>
      </p:sp>
    </p:spTree>
    <p:extLst>
      <p:ext uri="{BB962C8B-B14F-4D97-AF65-F5344CB8AC3E}">
        <p14:creationId xmlns:p14="http://schemas.microsoft.com/office/powerpoint/2010/main" val="1376527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oup of black triangles&#10;&#10;Description automatically generated with low confidence">
            <a:extLst>
              <a:ext uri="{FF2B5EF4-FFF2-40B4-BE49-F238E27FC236}">
                <a16:creationId xmlns:a16="http://schemas.microsoft.com/office/drawing/2014/main" id="{FD062527-40B1-EEC3-7B0A-E142F964D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81" y="643466"/>
            <a:ext cx="2624663" cy="2624663"/>
          </a:xfrm>
          <a:prstGeom prst="rect">
            <a:avLst/>
          </a:prstGeom>
        </p:spPr>
      </p:pic>
      <p:pic>
        <p:nvPicPr>
          <p:cNvPr id="3" name="Picture 2" descr="A group of black triangles&#10;&#10;Description automatically generated with low confidence">
            <a:extLst>
              <a:ext uri="{FF2B5EF4-FFF2-40B4-BE49-F238E27FC236}">
                <a16:creationId xmlns:a16="http://schemas.microsoft.com/office/drawing/2014/main" id="{887DC591-1323-58E8-F8A1-F724B7305D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931" y="643466"/>
            <a:ext cx="2624662" cy="2624662"/>
          </a:xfrm>
          <a:prstGeom prst="rect">
            <a:avLst/>
          </a:prstGeom>
        </p:spPr>
      </p:pic>
      <p:pic>
        <p:nvPicPr>
          <p:cNvPr id="7" name="Picture 6" descr="A picture containing graphics, white, design&#10;&#10;Description automatically generated">
            <a:extLst>
              <a:ext uri="{FF2B5EF4-FFF2-40B4-BE49-F238E27FC236}">
                <a16:creationId xmlns:a16="http://schemas.microsoft.com/office/drawing/2014/main" id="{180B0E34-1016-A23D-51A3-C09B3D712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317" y="643466"/>
            <a:ext cx="2624662" cy="2624662"/>
          </a:xfrm>
          <a:prstGeom prst="rect">
            <a:avLst/>
          </a:prstGeom>
        </p:spPr>
      </p:pic>
      <p:pic>
        <p:nvPicPr>
          <p:cNvPr id="5" name="Picture 4" descr="A picture containing graphics, design&#10;&#10;Description automatically generated">
            <a:extLst>
              <a:ext uri="{FF2B5EF4-FFF2-40B4-BE49-F238E27FC236}">
                <a16:creationId xmlns:a16="http://schemas.microsoft.com/office/drawing/2014/main" id="{FCB812FB-89A2-95FF-9B48-45C09B94B9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80" y="3589863"/>
            <a:ext cx="2624665" cy="2624665"/>
          </a:xfrm>
          <a:prstGeom prst="rect">
            <a:avLst/>
          </a:prstGeom>
        </p:spPr>
      </p:pic>
      <p:pic>
        <p:nvPicPr>
          <p:cNvPr id="9" name="Picture 8" descr="A picture containing symmetry, design&#10;&#10;Description automatically generated">
            <a:extLst>
              <a:ext uri="{FF2B5EF4-FFF2-40B4-BE49-F238E27FC236}">
                <a16:creationId xmlns:a16="http://schemas.microsoft.com/office/drawing/2014/main" id="{FBC96592-0BB2-1C87-37A1-73D08B69D6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6" y="3589863"/>
            <a:ext cx="2643993" cy="2643993"/>
          </a:xfrm>
          <a:prstGeom prst="rect">
            <a:avLst/>
          </a:prstGeom>
        </p:spPr>
      </p:pic>
      <p:pic>
        <p:nvPicPr>
          <p:cNvPr id="11" name="Picture 10" descr="A group of black triangles&#10;&#10;Description automatically generated with low confidence">
            <a:extLst>
              <a:ext uri="{FF2B5EF4-FFF2-40B4-BE49-F238E27FC236}">
                <a16:creationId xmlns:a16="http://schemas.microsoft.com/office/drawing/2014/main" id="{A142C7EE-D2F0-D84F-BDC2-B33F55DCE6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651" y="3589863"/>
            <a:ext cx="2643992" cy="2643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746CF7-E7F2-4E09-F265-FFEE87BE4325}"/>
              </a:ext>
            </a:extLst>
          </p:cNvPr>
          <p:cNvSpPr txBox="1"/>
          <p:nvPr/>
        </p:nvSpPr>
        <p:spPr>
          <a:xfrm>
            <a:off x="5038493" y="50888"/>
            <a:ext cx="227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Contrast reduce 41-60</a:t>
            </a:r>
          </a:p>
        </p:txBody>
      </p:sp>
    </p:spTree>
    <p:extLst>
      <p:ext uri="{BB962C8B-B14F-4D97-AF65-F5344CB8AC3E}">
        <p14:creationId xmlns:p14="http://schemas.microsoft.com/office/powerpoint/2010/main" val="37481252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oup of triangles in a square&#10;&#10;Description automatically generated with low confidence">
            <a:extLst>
              <a:ext uri="{FF2B5EF4-FFF2-40B4-BE49-F238E27FC236}">
                <a16:creationId xmlns:a16="http://schemas.microsoft.com/office/drawing/2014/main" id="{68BBB63E-052C-B512-0FD5-4F111C3C4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81" y="643466"/>
            <a:ext cx="2624663" cy="2624663"/>
          </a:xfrm>
          <a:prstGeom prst="rect">
            <a:avLst/>
          </a:prstGeom>
        </p:spPr>
      </p:pic>
      <p:pic>
        <p:nvPicPr>
          <p:cNvPr id="11" name="Picture 10" descr="A group of triangles in a square with Pitons in the background&#10;&#10;Description automatically generated with low confidence">
            <a:extLst>
              <a:ext uri="{FF2B5EF4-FFF2-40B4-BE49-F238E27FC236}">
                <a16:creationId xmlns:a16="http://schemas.microsoft.com/office/drawing/2014/main" id="{3155F427-5D17-3E85-B347-84C3D37A1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931" y="643466"/>
            <a:ext cx="2624662" cy="2624662"/>
          </a:xfrm>
          <a:prstGeom prst="rect">
            <a:avLst/>
          </a:prstGeom>
        </p:spPr>
      </p:pic>
      <p:pic>
        <p:nvPicPr>
          <p:cNvPr id="3" name="Picture 2" descr="A group of black triangles&#10;&#10;Description automatically generated with low confidence">
            <a:extLst>
              <a:ext uri="{FF2B5EF4-FFF2-40B4-BE49-F238E27FC236}">
                <a16:creationId xmlns:a16="http://schemas.microsoft.com/office/drawing/2014/main" id="{5A7203FE-CE0E-C801-9BFE-752C6FBD7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317" y="643466"/>
            <a:ext cx="2624662" cy="2624662"/>
          </a:xfrm>
          <a:prstGeom prst="rect">
            <a:avLst/>
          </a:prstGeom>
        </p:spPr>
      </p:pic>
      <p:pic>
        <p:nvPicPr>
          <p:cNvPr id="7" name="Picture 6" descr="A picture containing symmetry, design&#10;&#10;Description automatically generated">
            <a:extLst>
              <a:ext uri="{FF2B5EF4-FFF2-40B4-BE49-F238E27FC236}">
                <a16:creationId xmlns:a16="http://schemas.microsoft.com/office/drawing/2014/main" id="{9AF82803-1904-91B5-4125-404ED2A7A6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80" y="3589863"/>
            <a:ext cx="2624665" cy="2624665"/>
          </a:xfrm>
          <a:prstGeom prst="rect">
            <a:avLst/>
          </a:prstGeom>
        </p:spPr>
      </p:pic>
      <p:pic>
        <p:nvPicPr>
          <p:cNvPr id="5" name="Picture 4" descr="A picture containing symmetry, design&#10;&#10;Description automatically generated">
            <a:extLst>
              <a:ext uri="{FF2B5EF4-FFF2-40B4-BE49-F238E27FC236}">
                <a16:creationId xmlns:a16="http://schemas.microsoft.com/office/drawing/2014/main" id="{5CB81DDC-3057-A631-6450-C6D0E0FF80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6" y="3589863"/>
            <a:ext cx="2643993" cy="2643993"/>
          </a:xfrm>
          <a:prstGeom prst="rect">
            <a:avLst/>
          </a:prstGeom>
        </p:spPr>
      </p:pic>
      <p:pic>
        <p:nvPicPr>
          <p:cNvPr id="9" name="Picture 8" descr="A picture containing graphics, design&#10;&#10;Description automatically generated">
            <a:extLst>
              <a:ext uri="{FF2B5EF4-FFF2-40B4-BE49-F238E27FC236}">
                <a16:creationId xmlns:a16="http://schemas.microsoft.com/office/drawing/2014/main" id="{E78EDCB1-6763-6BC4-438E-651E75FB2E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651" y="3589863"/>
            <a:ext cx="2643992" cy="2643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579826-8EA6-0BF6-EB52-03E37D66D01E}"/>
              </a:ext>
            </a:extLst>
          </p:cNvPr>
          <p:cNvSpPr txBox="1"/>
          <p:nvPr/>
        </p:nvSpPr>
        <p:spPr>
          <a:xfrm>
            <a:off x="5038493" y="50888"/>
            <a:ext cx="227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Contrast reduce 61-80</a:t>
            </a:r>
          </a:p>
        </p:txBody>
      </p:sp>
    </p:spTree>
    <p:extLst>
      <p:ext uri="{BB962C8B-B14F-4D97-AF65-F5344CB8AC3E}">
        <p14:creationId xmlns:p14="http://schemas.microsoft.com/office/powerpoint/2010/main" val="18572007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oup of triangles in a square&#10;&#10;Description automatically generated with low confidence">
            <a:extLst>
              <a:ext uri="{FF2B5EF4-FFF2-40B4-BE49-F238E27FC236}">
                <a16:creationId xmlns:a16="http://schemas.microsoft.com/office/drawing/2014/main" id="{D102BE4A-B403-1D82-5157-E955E5134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81" y="643466"/>
            <a:ext cx="2624663" cy="2624663"/>
          </a:xfrm>
          <a:prstGeom prst="rect">
            <a:avLst/>
          </a:prstGeom>
        </p:spPr>
      </p:pic>
      <p:pic>
        <p:nvPicPr>
          <p:cNvPr id="11" name="Picture 10" descr="A picture containing symmetry, triangle, pattern, line&#10;&#10;Description automatically generated">
            <a:extLst>
              <a:ext uri="{FF2B5EF4-FFF2-40B4-BE49-F238E27FC236}">
                <a16:creationId xmlns:a16="http://schemas.microsoft.com/office/drawing/2014/main" id="{D69AA6B4-BA3C-BED8-DAD4-133209D77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931" y="643466"/>
            <a:ext cx="2624662" cy="2624662"/>
          </a:xfrm>
          <a:prstGeom prst="rect">
            <a:avLst/>
          </a:prstGeom>
        </p:spPr>
      </p:pic>
      <p:pic>
        <p:nvPicPr>
          <p:cNvPr id="7" name="Picture 6" descr="A picture containing design&#10;&#10;Description automatically generated">
            <a:extLst>
              <a:ext uri="{FF2B5EF4-FFF2-40B4-BE49-F238E27FC236}">
                <a16:creationId xmlns:a16="http://schemas.microsoft.com/office/drawing/2014/main" id="{B2681F00-770F-4C22-7A54-C734F1C8A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317" y="643466"/>
            <a:ext cx="2624662" cy="2624662"/>
          </a:xfrm>
          <a:prstGeom prst="rect">
            <a:avLst/>
          </a:prstGeom>
        </p:spPr>
      </p:pic>
      <p:pic>
        <p:nvPicPr>
          <p:cNvPr id="5" name="Picture 4" descr="A picture containing design&#10;&#10;Description automatically generated">
            <a:extLst>
              <a:ext uri="{FF2B5EF4-FFF2-40B4-BE49-F238E27FC236}">
                <a16:creationId xmlns:a16="http://schemas.microsoft.com/office/drawing/2014/main" id="{8D4787DC-AB97-9925-D7B9-716CCB2127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80" y="3589863"/>
            <a:ext cx="2624665" cy="2624665"/>
          </a:xfrm>
          <a:prstGeom prst="rect">
            <a:avLst/>
          </a:prstGeom>
        </p:spPr>
      </p:pic>
      <p:pic>
        <p:nvPicPr>
          <p:cNvPr id="9" name="Picture 8" descr="A picture containing design, symmetry&#10;&#10;Description automatically generated">
            <a:extLst>
              <a:ext uri="{FF2B5EF4-FFF2-40B4-BE49-F238E27FC236}">
                <a16:creationId xmlns:a16="http://schemas.microsoft.com/office/drawing/2014/main" id="{CBFEF0E4-8F8D-8ACB-4BB4-00720F87EB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6" y="3589863"/>
            <a:ext cx="2643993" cy="2643993"/>
          </a:xfrm>
          <a:prstGeom prst="rect">
            <a:avLst/>
          </a:prstGeom>
        </p:spPr>
      </p:pic>
      <p:pic>
        <p:nvPicPr>
          <p:cNvPr id="3" name="Picture 2" descr="A group of triangles in a square&#10;&#10;Description automatically generated with low confidence">
            <a:extLst>
              <a:ext uri="{FF2B5EF4-FFF2-40B4-BE49-F238E27FC236}">
                <a16:creationId xmlns:a16="http://schemas.microsoft.com/office/drawing/2014/main" id="{BD2ECF49-1ADB-3BCB-94D6-C96F70355C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651" y="3589863"/>
            <a:ext cx="2643992" cy="2643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AF3165-56A8-218B-28D6-1AA2F1EAD08B}"/>
              </a:ext>
            </a:extLst>
          </p:cNvPr>
          <p:cNvSpPr txBox="1"/>
          <p:nvPr/>
        </p:nvSpPr>
        <p:spPr>
          <a:xfrm>
            <a:off x="5038493" y="50888"/>
            <a:ext cx="238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Contrast reduce 81-100</a:t>
            </a:r>
          </a:p>
        </p:txBody>
      </p:sp>
    </p:spTree>
    <p:extLst>
      <p:ext uri="{BB962C8B-B14F-4D97-AF65-F5344CB8AC3E}">
        <p14:creationId xmlns:p14="http://schemas.microsoft.com/office/powerpoint/2010/main" val="14460957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ine, symmetry, design&#10;&#10;Description automatically generated">
            <a:extLst>
              <a:ext uri="{FF2B5EF4-FFF2-40B4-BE49-F238E27FC236}">
                <a16:creationId xmlns:a16="http://schemas.microsoft.com/office/drawing/2014/main" id="{BB98191D-2500-DB53-BEB6-20D02C410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81" y="643466"/>
            <a:ext cx="2624663" cy="2624663"/>
          </a:xfrm>
          <a:prstGeom prst="rect">
            <a:avLst/>
          </a:prstGeom>
        </p:spPr>
      </p:pic>
      <p:pic>
        <p:nvPicPr>
          <p:cNvPr id="5" name="Picture 4" descr="A picture containing design&#10;&#10;Description automatically generated">
            <a:extLst>
              <a:ext uri="{FF2B5EF4-FFF2-40B4-BE49-F238E27FC236}">
                <a16:creationId xmlns:a16="http://schemas.microsoft.com/office/drawing/2014/main" id="{A40A8552-0E73-30AD-D886-F86960477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931" y="643466"/>
            <a:ext cx="2624662" cy="2624662"/>
          </a:xfrm>
          <a:prstGeom prst="rect">
            <a:avLst/>
          </a:prstGeom>
        </p:spPr>
      </p:pic>
      <p:pic>
        <p:nvPicPr>
          <p:cNvPr id="9" name="Picture 8" descr="A picture containing design, symmetry&#10;&#10;Description automatically generated">
            <a:extLst>
              <a:ext uri="{FF2B5EF4-FFF2-40B4-BE49-F238E27FC236}">
                <a16:creationId xmlns:a16="http://schemas.microsoft.com/office/drawing/2014/main" id="{954DEDA5-B711-FFF6-E121-D9545BE829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317" y="643466"/>
            <a:ext cx="2624662" cy="2624662"/>
          </a:xfrm>
          <a:prstGeom prst="rect">
            <a:avLst/>
          </a:prstGeom>
        </p:spPr>
      </p:pic>
      <p:pic>
        <p:nvPicPr>
          <p:cNvPr id="13" name="Picture 12" descr="A group of triangles in a square&#10;&#10;Description automatically generated with low confidence">
            <a:extLst>
              <a:ext uri="{FF2B5EF4-FFF2-40B4-BE49-F238E27FC236}">
                <a16:creationId xmlns:a16="http://schemas.microsoft.com/office/drawing/2014/main" id="{C637A3C5-B8FE-E92C-7312-ECADBFE27F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80" y="3589863"/>
            <a:ext cx="2624665" cy="2624665"/>
          </a:xfrm>
          <a:prstGeom prst="rect">
            <a:avLst/>
          </a:prstGeom>
        </p:spPr>
      </p:pic>
      <p:pic>
        <p:nvPicPr>
          <p:cNvPr id="7" name="Picture 6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3DA3C023-7357-0B7D-BFDC-EECDBC0638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6" y="3589863"/>
            <a:ext cx="2643993" cy="2643993"/>
          </a:xfrm>
          <a:prstGeom prst="rect">
            <a:avLst/>
          </a:prstGeom>
        </p:spPr>
      </p:pic>
      <p:pic>
        <p:nvPicPr>
          <p:cNvPr id="11" name="Picture 10" descr="A picture containing symmetry, triangle, design&#10;&#10;Description automatically generated">
            <a:extLst>
              <a:ext uri="{FF2B5EF4-FFF2-40B4-BE49-F238E27FC236}">
                <a16:creationId xmlns:a16="http://schemas.microsoft.com/office/drawing/2014/main" id="{9FF0A27D-5178-82FF-3D5D-C222D247F2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651" y="3589863"/>
            <a:ext cx="2643992" cy="2643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C42426-8A0F-D73B-6211-ADECD8B50A9E}"/>
              </a:ext>
            </a:extLst>
          </p:cNvPr>
          <p:cNvSpPr txBox="1"/>
          <p:nvPr/>
        </p:nvSpPr>
        <p:spPr>
          <a:xfrm>
            <a:off x="5038493" y="50888"/>
            <a:ext cx="250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Contrast reduce 101-120</a:t>
            </a:r>
          </a:p>
        </p:txBody>
      </p:sp>
    </p:spTree>
    <p:extLst>
      <p:ext uri="{BB962C8B-B14F-4D97-AF65-F5344CB8AC3E}">
        <p14:creationId xmlns:p14="http://schemas.microsoft.com/office/powerpoint/2010/main" val="33069682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white, screenshot, black, design&#10;&#10;Description automatically generated">
            <a:extLst>
              <a:ext uri="{FF2B5EF4-FFF2-40B4-BE49-F238E27FC236}">
                <a16:creationId xmlns:a16="http://schemas.microsoft.com/office/drawing/2014/main" id="{8627E189-DCDB-463F-7B7E-F4E4852B9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81" y="643466"/>
            <a:ext cx="2624663" cy="2624663"/>
          </a:xfrm>
          <a:prstGeom prst="rect">
            <a:avLst/>
          </a:prstGeom>
        </p:spPr>
      </p:pic>
      <p:pic>
        <p:nvPicPr>
          <p:cNvPr id="5" name="Picture 4" descr="A picture containing white, black, design&#10;&#10;Description automatically generated">
            <a:extLst>
              <a:ext uri="{FF2B5EF4-FFF2-40B4-BE49-F238E27FC236}">
                <a16:creationId xmlns:a16="http://schemas.microsoft.com/office/drawing/2014/main" id="{D58AF832-3CB1-BA0D-9E94-B6FFB719C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931" y="643466"/>
            <a:ext cx="2624662" cy="2624662"/>
          </a:xfrm>
          <a:prstGeom prst="rect">
            <a:avLst/>
          </a:prstGeom>
        </p:spPr>
      </p:pic>
      <p:pic>
        <p:nvPicPr>
          <p:cNvPr id="13" name="Picture 12" descr="A picture containing white, screenshot, design&#10;&#10;Description automatically generated">
            <a:extLst>
              <a:ext uri="{FF2B5EF4-FFF2-40B4-BE49-F238E27FC236}">
                <a16:creationId xmlns:a16="http://schemas.microsoft.com/office/drawing/2014/main" id="{1B950CCD-3978-3788-0C66-71DABB6E3B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317" y="643466"/>
            <a:ext cx="2624662" cy="2624662"/>
          </a:xfrm>
          <a:prstGeom prst="rect">
            <a:avLst/>
          </a:prstGeom>
        </p:spPr>
      </p:pic>
      <p:pic>
        <p:nvPicPr>
          <p:cNvPr id="3" name="Picture 2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8B37DFBF-0363-4128-718A-9F252C8695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80" y="3589863"/>
            <a:ext cx="2624665" cy="2624665"/>
          </a:xfrm>
          <a:prstGeom prst="rect">
            <a:avLst/>
          </a:prstGeom>
        </p:spPr>
      </p:pic>
      <p:pic>
        <p:nvPicPr>
          <p:cNvPr id="11" name="Picture 10" descr="A picture containing white, pattern, screenshot, symmetry&#10;&#10;Description automatically generated">
            <a:extLst>
              <a:ext uri="{FF2B5EF4-FFF2-40B4-BE49-F238E27FC236}">
                <a16:creationId xmlns:a16="http://schemas.microsoft.com/office/drawing/2014/main" id="{9B549403-DDC6-4C32-B55D-3FFA8EDD85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6" y="3589863"/>
            <a:ext cx="2643993" cy="2643993"/>
          </a:xfrm>
          <a:prstGeom prst="rect">
            <a:avLst/>
          </a:prstGeom>
        </p:spPr>
      </p:pic>
      <p:pic>
        <p:nvPicPr>
          <p:cNvPr id="9" name="Picture 8" descr="A picture containing screenshot, white, black, design&#10;&#10;Description automatically generated">
            <a:extLst>
              <a:ext uri="{FF2B5EF4-FFF2-40B4-BE49-F238E27FC236}">
                <a16:creationId xmlns:a16="http://schemas.microsoft.com/office/drawing/2014/main" id="{AF5B9FB8-4D12-1CB4-38F0-762B061265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651" y="3589863"/>
            <a:ext cx="2643992" cy="2643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5119D2-CBE0-2427-8B20-4A3EE40AF1E4}"/>
              </a:ext>
            </a:extLst>
          </p:cNvPr>
          <p:cNvSpPr txBox="1"/>
          <p:nvPr/>
        </p:nvSpPr>
        <p:spPr>
          <a:xfrm>
            <a:off x="5038493" y="50888"/>
            <a:ext cx="250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Contrast reduce 121-140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8EEE1D-CC9A-4789-5103-2B7998CBE622}"/>
              </a:ext>
            </a:extLst>
          </p:cNvPr>
          <p:cNvSpPr txBox="1"/>
          <p:nvPr/>
        </p:nvSpPr>
        <p:spPr>
          <a:xfrm>
            <a:off x="3863427" y="6370924"/>
            <a:ext cx="485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Contrast reduce 121-140 has the lowest contract. </a:t>
            </a:r>
          </a:p>
        </p:txBody>
      </p:sp>
    </p:spTree>
    <p:extLst>
      <p:ext uri="{BB962C8B-B14F-4D97-AF65-F5344CB8AC3E}">
        <p14:creationId xmlns:p14="http://schemas.microsoft.com/office/powerpoint/2010/main" val="3294680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pattern, symmetry, white, design&#10;&#10;Description automatically generated">
            <a:extLst>
              <a:ext uri="{FF2B5EF4-FFF2-40B4-BE49-F238E27FC236}">
                <a16:creationId xmlns:a16="http://schemas.microsoft.com/office/drawing/2014/main" id="{55E27B99-C102-75F4-6D8B-ED7D21A18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81" y="643466"/>
            <a:ext cx="2624663" cy="2624663"/>
          </a:xfrm>
          <a:prstGeom prst="rect">
            <a:avLst/>
          </a:prstGeom>
        </p:spPr>
      </p:pic>
      <p:pic>
        <p:nvPicPr>
          <p:cNvPr id="11" name="Picture 10" descr="A picture containing pattern, symmetry, white, line&#10;&#10;Description automatically generated">
            <a:extLst>
              <a:ext uri="{FF2B5EF4-FFF2-40B4-BE49-F238E27FC236}">
                <a16:creationId xmlns:a16="http://schemas.microsoft.com/office/drawing/2014/main" id="{B013A177-5512-4EF8-0D1D-FC18E9560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931" y="643466"/>
            <a:ext cx="2624662" cy="2624662"/>
          </a:xfrm>
          <a:prstGeom prst="rect">
            <a:avLst/>
          </a:prstGeom>
        </p:spPr>
      </p:pic>
      <p:pic>
        <p:nvPicPr>
          <p:cNvPr id="5" name="Picture 4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B5DA7A66-C6A2-7B55-D053-92E2F98B8C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317" y="643466"/>
            <a:ext cx="2624662" cy="2624662"/>
          </a:xfrm>
          <a:prstGeom prst="rect">
            <a:avLst/>
          </a:prstGeom>
        </p:spPr>
      </p:pic>
      <p:pic>
        <p:nvPicPr>
          <p:cNvPr id="3" name="Picture 2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A34CC228-0C36-6298-C4A7-5804643E70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80" y="3589863"/>
            <a:ext cx="2624665" cy="2624665"/>
          </a:xfrm>
          <a:prstGeom prst="rect">
            <a:avLst/>
          </a:prstGeom>
        </p:spPr>
      </p:pic>
      <p:pic>
        <p:nvPicPr>
          <p:cNvPr id="9" name="Picture 8" descr="A picture containing design, graphics&#10;&#10;Description automatically generated">
            <a:extLst>
              <a:ext uri="{FF2B5EF4-FFF2-40B4-BE49-F238E27FC236}">
                <a16:creationId xmlns:a16="http://schemas.microsoft.com/office/drawing/2014/main" id="{E8B79903-14EE-DB08-B7A8-535C2E224C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6" y="3589863"/>
            <a:ext cx="2643993" cy="2643993"/>
          </a:xfrm>
          <a:prstGeom prst="rect">
            <a:avLst/>
          </a:prstGeom>
        </p:spPr>
      </p:pic>
      <p:pic>
        <p:nvPicPr>
          <p:cNvPr id="7" name="Picture 6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C55873B5-C6D3-7F46-8DC7-04AEB59AF9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651" y="3589863"/>
            <a:ext cx="2643992" cy="2643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B0A1073-6391-9C53-BBC5-0068B1811CC5}"/>
              </a:ext>
            </a:extLst>
          </p:cNvPr>
          <p:cNvSpPr txBox="1"/>
          <p:nvPr/>
        </p:nvSpPr>
        <p:spPr>
          <a:xfrm>
            <a:off x="5038493" y="50888"/>
            <a:ext cx="250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Contrast reduce 141-160</a:t>
            </a:r>
          </a:p>
        </p:txBody>
      </p:sp>
    </p:spTree>
    <p:extLst>
      <p:ext uri="{BB962C8B-B14F-4D97-AF65-F5344CB8AC3E}">
        <p14:creationId xmlns:p14="http://schemas.microsoft.com/office/powerpoint/2010/main" val="17165502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oup of triangles in a square&#10;&#10;Description automatically generated with low confidence">
            <a:extLst>
              <a:ext uri="{FF2B5EF4-FFF2-40B4-BE49-F238E27FC236}">
                <a16:creationId xmlns:a16="http://schemas.microsoft.com/office/drawing/2014/main" id="{47CF01B7-58D6-7FAC-75CE-DDE59A237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81" y="643466"/>
            <a:ext cx="2624663" cy="2624663"/>
          </a:xfrm>
          <a:prstGeom prst="rect">
            <a:avLst/>
          </a:prstGeom>
        </p:spPr>
      </p:pic>
      <p:pic>
        <p:nvPicPr>
          <p:cNvPr id="7" name="Picture 6" descr="A picture containing symmetry, graphics, black and white, design&#10;&#10;Description automatically generated">
            <a:extLst>
              <a:ext uri="{FF2B5EF4-FFF2-40B4-BE49-F238E27FC236}">
                <a16:creationId xmlns:a16="http://schemas.microsoft.com/office/drawing/2014/main" id="{5A8D9BF2-39B7-F09E-BBA6-CBA915A7B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931" y="643466"/>
            <a:ext cx="2624662" cy="2624662"/>
          </a:xfrm>
          <a:prstGeom prst="rect">
            <a:avLst/>
          </a:prstGeom>
        </p:spPr>
      </p:pic>
      <p:pic>
        <p:nvPicPr>
          <p:cNvPr id="11" name="Picture 10" descr="A picture containing symmetry, design&#10;&#10;Description automatically generated">
            <a:extLst>
              <a:ext uri="{FF2B5EF4-FFF2-40B4-BE49-F238E27FC236}">
                <a16:creationId xmlns:a16="http://schemas.microsoft.com/office/drawing/2014/main" id="{1DBA30D7-FF46-F412-2338-91D5C12EF2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317" y="643466"/>
            <a:ext cx="2624662" cy="2624662"/>
          </a:xfrm>
          <a:prstGeom prst="rect">
            <a:avLst/>
          </a:prstGeom>
        </p:spPr>
      </p:pic>
      <p:pic>
        <p:nvPicPr>
          <p:cNvPr id="3" name="Picture 2" descr="A picture containing symmetry, pattern, triangle, design&#10;&#10;Description automatically generated">
            <a:extLst>
              <a:ext uri="{FF2B5EF4-FFF2-40B4-BE49-F238E27FC236}">
                <a16:creationId xmlns:a16="http://schemas.microsoft.com/office/drawing/2014/main" id="{ED324EB1-D527-6344-8AC3-75662186D6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80" y="3589863"/>
            <a:ext cx="2624665" cy="2624665"/>
          </a:xfrm>
          <a:prstGeom prst="rect">
            <a:avLst/>
          </a:prstGeom>
        </p:spPr>
      </p:pic>
      <p:pic>
        <p:nvPicPr>
          <p:cNvPr id="9" name="Picture 8" descr="A picture containing symmetry, graphics, pattern, white&#10;&#10;Description automatically generated">
            <a:extLst>
              <a:ext uri="{FF2B5EF4-FFF2-40B4-BE49-F238E27FC236}">
                <a16:creationId xmlns:a16="http://schemas.microsoft.com/office/drawing/2014/main" id="{FBD0FD2A-D9D8-D0A9-2968-16ACE6F305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6" y="3589863"/>
            <a:ext cx="2643993" cy="2643993"/>
          </a:xfrm>
          <a:prstGeom prst="rect">
            <a:avLst/>
          </a:prstGeom>
        </p:spPr>
      </p:pic>
      <p:pic>
        <p:nvPicPr>
          <p:cNvPr id="5" name="Picture 4" descr="A picture containing graphics, white, black and white, design&#10;&#10;Description automatically generated">
            <a:extLst>
              <a:ext uri="{FF2B5EF4-FFF2-40B4-BE49-F238E27FC236}">
                <a16:creationId xmlns:a16="http://schemas.microsoft.com/office/drawing/2014/main" id="{2E77B3C7-9B52-D08A-6622-7B8DFCA7EE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651" y="3589863"/>
            <a:ext cx="2643992" cy="2643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C3F753A-325A-1541-CDD3-6BFFCBBD4E6B}"/>
              </a:ext>
            </a:extLst>
          </p:cNvPr>
          <p:cNvSpPr txBox="1"/>
          <p:nvPr/>
        </p:nvSpPr>
        <p:spPr>
          <a:xfrm>
            <a:off x="5038493" y="50888"/>
            <a:ext cx="250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Contrast reduce 161-180</a:t>
            </a:r>
          </a:p>
        </p:txBody>
      </p:sp>
    </p:spTree>
    <p:extLst>
      <p:ext uri="{BB962C8B-B14F-4D97-AF65-F5344CB8AC3E}">
        <p14:creationId xmlns:p14="http://schemas.microsoft.com/office/powerpoint/2010/main" val="3911790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iagram, line, screenshot&#10;&#10;Description automatically generated">
            <a:extLst>
              <a:ext uri="{FF2B5EF4-FFF2-40B4-BE49-F238E27FC236}">
                <a16:creationId xmlns:a16="http://schemas.microsoft.com/office/drawing/2014/main" id="{2936CE31-14DC-6543-0087-B15D7044C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9" y="1387471"/>
            <a:ext cx="5291666" cy="3968749"/>
          </a:xfrm>
          <a:prstGeom prst="rect">
            <a:avLst/>
          </a:prstGeom>
        </p:spPr>
      </p:pic>
      <p:pic>
        <p:nvPicPr>
          <p:cNvPr id="3" name="Picture 2" descr="A picture containing text, diagram, line, screenshot&#10;&#10;Description automatically generated">
            <a:extLst>
              <a:ext uri="{FF2B5EF4-FFF2-40B4-BE49-F238E27FC236}">
                <a16:creationId xmlns:a16="http://schemas.microsoft.com/office/drawing/2014/main" id="{1E7EBAFA-BD7A-6FA2-2F1E-7B8D81C4F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6" y="1387472"/>
            <a:ext cx="5291667" cy="3968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4E1E26-5922-C8E4-AB91-32B60CEC20B3}"/>
              </a:ext>
            </a:extLst>
          </p:cNvPr>
          <p:cNvSpPr txBox="1"/>
          <p:nvPr/>
        </p:nvSpPr>
        <p:spPr>
          <a:xfrm>
            <a:off x="1277368" y="586333"/>
            <a:ext cx="351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with different image sizes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E63164C-CE46-18B5-AF05-3E2A1E1AB1EC}"/>
              </a:ext>
            </a:extLst>
          </p:cNvPr>
          <p:cNvGrpSpPr/>
          <p:nvPr/>
        </p:nvGrpSpPr>
        <p:grpSpPr>
          <a:xfrm>
            <a:off x="5600766" y="238063"/>
            <a:ext cx="6591234" cy="1206562"/>
            <a:chOff x="5600766" y="238063"/>
            <a:chExt cx="6591234" cy="120656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FA9C588-B73D-6531-134D-A5F70337A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0766" y="238063"/>
              <a:ext cx="3187864" cy="120656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5076C5E-29B6-3F6A-224E-86457FD8C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46983" y="295216"/>
              <a:ext cx="3245017" cy="1092256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C81B724-6858-11AA-58A0-EF00ACD7A3BD}"/>
              </a:ext>
            </a:extLst>
          </p:cNvPr>
          <p:cNvSpPr txBox="1"/>
          <p:nvPr/>
        </p:nvSpPr>
        <p:spPr>
          <a:xfrm>
            <a:off x="1277368" y="5256004"/>
            <a:ext cx="108237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 whole test and part whole flip test have the same global feature but have different local feature.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local feature triangle is flipped in part whole flip test.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tends to classify the image according to the local feature when image size is higher than 56*56.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part whole test, the model tends to classify all images as plus when image size is higher than 56*56.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part whole flip test, the model tends to classify all images as minus when image size is higher than 112*112.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6736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triangle, symmetry, design&#10;&#10;Description automatically generated">
            <a:extLst>
              <a:ext uri="{FF2B5EF4-FFF2-40B4-BE49-F238E27FC236}">
                <a16:creationId xmlns:a16="http://schemas.microsoft.com/office/drawing/2014/main" id="{C2D7474C-0494-CA72-2E98-EE155AC79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81" y="643466"/>
            <a:ext cx="2624663" cy="2624663"/>
          </a:xfrm>
          <a:prstGeom prst="rect">
            <a:avLst/>
          </a:prstGeom>
        </p:spPr>
      </p:pic>
      <p:pic>
        <p:nvPicPr>
          <p:cNvPr id="11" name="Picture 10" descr="A picture containing symmetry, pattern, triangle, design&#10;&#10;Description automatically generated">
            <a:extLst>
              <a:ext uri="{FF2B5EF4-FFF2-40B4-BE49-F238E27FC236}">
                <a16:creationId xmlns:a16="http://schemas.microsoft.com/office/drawing/2014/main" id="{08267CB3-A107-E767-0EF1-D9260D4FC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931" y="643466"/>
            <a:ext cx="2624662" cy="2624662"/>
          </a:xfrm>
          <a:prstGeom prst="rect">
            <a:avLst/>
          </a:prstGeom>
        </p:spPr>
      </p:pic>
      <p:pic>
        <p:nvPicPr>
          <p:cNvPr id="5" name="Picture 4" descr="A picture containing symmetry, pattern, design&#10;&#10;Description automatically generated">
            <a:extLst>
              <a:ext uri="{FF2B5EF4-FFF2-40B4-BE49-F238E27FC236}">
                <a16:creationId xmlns:a16="http://schemas.microsoft.com/office/drawing/2014/main" id="{7271738D-421A-FBC4-6186-93BABA733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317" y="643466"/>
            <a:ext cx="2624662" cy="2624662"/>
          </a:xfrm>
          <a:prstGeom prst="rect">
            <a:avLst/>
          </a:prstGeom>
        </p:spPr>
      </p:pic>
      <p:pic>
        <p:nvPicPr>
          <p:cNvPr id="7" name="Picture 6" descr="A picture containing symmetry, graphics, design&#10;&#10;Description automatically generated">
            <a:extLst>
              <a:ext uri="{FF2B5EF4-FFF2-40B4-BE49-F238E27FC236}">
                <a16:creationId xmlns:a16="http://schemas.microsoft.com/office/drawing/2014/main" id="{AD06B99A-47C2-E6DE-2FDF-C6B6B232FD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80" y="3589863"/>
            <a:ext cx="2624665" cy="2624665"/>
          </a:xfrm>
          <a:prstGeom prst="rect">
            <a:avLst/>
          </a:prstGeom>
        </p:spPr>
      </p:pic>
      <p:pic>
        <p:nvPicPr>
          <p:cNvPr id="9" name="Picture 8" descr="A picture containing symmetry, graphics, black and white, design&#10;&#10;Description automatically generated">
            <a:extLst>
              <a:ext uri="{FF2B5EF4-FFF2-40B4-BE49-F238E27FC236}">
                <a16:creationId xmlns:a16="http://schemas.microsoft.com/office/drawing/2014/main" id="{BFD05189-D6D4-C97A-43B5-4A5C135D4E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66" y="3589863"/>
            <a:ext cx="2643993" cy="2643993"/>
          </a:xfrm>
          <a:prstGeom prst="rect">
            <a:avLst/>
          </a:prstGeom>
        </p:spPr>
      </p:pic>
      <p:pic>
        <p:nvPicPr>
          <p:cNvPr id="3" name="Picture 2" descr="A picture containing symmetry, design&#10;&#10;Description automatically generated">
            <a:extLst>
              <a:ext uri="{FF2B5EF4-FFF2-40B4-BE49-F238E27FC236}">
                <a16:creationId xmlns:a16="http://schemas.microsoft.com/office/drawing/2014/main" id="{C05AA39E-8BD8-76BB-7C6C-72309F0A2D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651" y="3589863"/>
            <a:ext cx="2643992" cy="2643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D225958-6FC6-8DB3-A072-405EEE03B078}"/>
              </a:ext>
            </a:extLst>
          </p:cNvPr>
          <p:cNvSpPr txBox="1"/>
          <p:nvPr/>
        </p:nvSpPr>
        <p:spPr>
          <a:xfrm>
            <a:off x="5038493" y="50888"/>
            <a:ext cx="250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Contrast reduce 181-200</a:t>
            </a:r>
          </a:p>
        </p:txBody>
      </p:sp>
    </p:spTree>
    <p:extLst>
      <p:ext uri="{BB962C8B-B14F-4D97-AF65-F5344CB8AC3E}">
        <p14:creationId xmlns:p14="http://schemas.microsoft.com/office/powerpoint/2010/main" val="456485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4671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3560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A5873A8D-F0C6-397B-0F42-613A5F61D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150" y="1619129"/>
            <a:ext cx="5291666" cy="3968749"/>
          </a:xfrm>
          <a:prstGeom prst="rect">
            <a:avLst/>
          </a:prstGeom>
        </p:spPr>
      </p:pic>
      <p:pic>
        <p:nvPicPr>
          <p:cNvPr id="5" name="Picture 4" descr="A picture containing text, line, diagram, screenshot&#10;&#10;Description automatically generated">
            <a:extLst>
              <a:ext uri="{FF2B5EF4-FFF2-40B4-BE49-F238E27FC236}">
                <a16:creationId xmlns:a16="http://schemas.microsoft.com/office/drawing/2014/main" id="{34096FFA-15A9-7241-1B49-9E72ECF66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48" y="1619129"/>
            <a:ext cx="5291667" cy="3968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C2B2CD-A0F1-477B-36D6-0EBCB695AB97}"/>
              </a:ext>
            </a:extLst>
          </p:cNvPr>
          <p:cNvSpPr txBox="1"/>
          <p:nvPr/>
        </p:nvSpPr>
        <p:spPr>
          <a:xfrm>
            <a:off x="1277368" y="586333"/>
            <a:ext cx="351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with different image sizes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FAA742-2555-7F1B-3BB5-3F62711C3645}"/>
              </a:ext>
            </a:extLst>
          </p:cNvPr>
          <p:cNvGrpSpPr/>
          <p:nvPr/>
        </p:nvGrpSpPr>
        <p:grpSpPr>
          <a:xfrm>
            <a:off x="5600766" y="238063"/>
            <a:ext cx="6591234" cy="1206562"/>
            <a:chOff x="5600766" y="238063"/>
            <a:chExt cx="6591234" cy="120656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15FCE18-3819-8A53-E6D9-EF8908E25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0766" y="238063"/>
              <a:ext cx="3187864" cy="120656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BCB77E8-8ABD-321C-2E84-B0F4FDFD5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46983" y="295216"/>
              <a:ext cx="3245017" cy="10922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9000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84D94AC2-AF20-FB30-C86C-59D38EBCC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150" y="1556308"/>
            <a:ext cx="5291666" cy="3968749"/>
          </a:xfrm>
          <a:prstGeom prst="rect">
            <a:avLst/>
          </a:prstGeom>
        </p:spPr>
      </p:pic>
      <p:pic>
        <p:nvPicPr>
          <p:cNvPr id="5" name="Picture 4" descr="A picture containing text, line, diagram, screenshot&#10;&#10;Description automatically generated">
            <a:extLst>
              <a:ext uri="{FF2B5EF4-FFF2-40B4-BE49-F238E27FC236}">
                <a16:creationId xmlns:a16="http://schemas.microsoft.com/office/drawing/2014/main" id="{D5CF7687-47D7-2128-EDA3-5DC98C25C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3" y="1556308"/>
            <a:ext cx="5291667" cy="3968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267321-717D-57DB-37FC-1D5B5202BE57}"/>
              </a:ext>
            </a:extLst>
          </p:cNvPr>
          <p:cNvSpPr txBox="1"/>
          <p:nvPr/>
        </p:nvSpPr>
        <p:spPr>
          <a:xfrm>
            <a:off x="1277368" y="586333"/>
            <a:ext cx="351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with different image sizes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AA7D13-DFD3-6DEA-3144-A5F99484D848}"/>
              </a:ext>
            </a:extLst>
          </p:cNvPr>
          <p:cNvGrpSpPr/>
          <p:nvPr/>
        </p:nvGrpSpPr>
        <p:grpSpPr>
          <a:xfrm>
            <a:off x="5600766" y="238063"/>
            <a:ext cx="6591234" cy="1206562"/>
            <a:chOff x="5600766" y="238063"/>
            <a:chExt cx="6591234" cy="120656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71138A4-9E5A-2F20-62F1-955AD9C23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0766" y="238063"/>
              <a:ext cx="3187864" cy="120656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2C6A744-01A5-F3EA-D07D-4EFCF7357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46983" y="295216"/>
              <a:ext cx="3245017" cy="10922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8924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D91AAF06-140B-FF36-BDE8-37DBC2C00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44625"/>
            <a:ext cx="5291666" cy="3968749"/>
          </a:xfrm>
          <a:prstGeom prst="rect">
            <a:avLst/>
          </a:prstGeom>
        </p:spPr>
      </p:pic>
      <p:pic>
        <p:nvPicPr>
          <p:cNvPr id="3" name="Picture 2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7AF44420-A753-8EAF-566C-2A3C3D820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444625"/>
            <a:ext cx="5291667" cy="3968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2611A8-ABA6-996C-F376-BC2BAF06488F}"/>
              </a:ext>
            </a:extLst>
          </p:cNvPr>
          <p:cNvSpPr txBox="1"/>
          <p:nvPr/>
        </p:nvSpPr>
        <p:spPr>
          <a:xfrm>
            <a:off x="1277368" y="586333"/>
            <a:ext cx="351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with different image sizes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B14C0B-25C4-6D4D-7841-A3887E60207F}"/>
              </a:ext>
            </a:extLst>
          </p:cNvPr>
          <p:cNvGrpSpPr/>
          <p:nvPr/>
        </p:nvGrpSpPr>
        <p:grpSpPr>
          <a:xfrm>
            <a:off x="5600766" y="238063"/>
            <a:ext cx="6591234" cy="1206562"/>
            <a:chOff x="5600766" y="238063"/>
            <a:chExt cx="6591234" cy="120656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75C7173-3DB0-A24C-2E47-34F62DF3C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0766" y="238063"/>
              <a:ext cx="3187864" cy="120656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485476A-DF29-4723-DF89-ACEF6DBC3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46983" y="295216"/>
              <a:ext cx="3245017" cy="10922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857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B128A0C9-3413-465C-0764-933B54E27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44625"/>
            <a:ext cx="5291666" cy="3968749"/>
          </a:xfrm>
          <a:prstGeom prst="rect">
            <a:avLst/>
          </a:prstGeom>
        </p:spPr>
      </p:pic>
      <p:pic>
        <p:nvPicPr>
          <p:cNvPr id="3" name="Picture 2" descr="A picture containing text, line, screenshot, diagram&#10;&#10;Description automatically generated">
            <a:extLst>
              <a:ext uri="{FF2B5EF4-FFF2-40B4-BE49-F238E27FC236}">
                <a16:creationId xmlns:a16="http://schemas.microsoft.com/office/drawing/2014/main" id="{BEA3D997-DA18-22AF-167B-38E341F9A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444625"/>
            <a:ext cx="5291667" cy="3968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8B8DD8-AC92-2A5E-8F1A-B498D1FE4CDF}"/>
              </a:ext>
            </a:extLst>
          </p:cNvPr>
          <p:cNvSpPr txBox="1"/>
          <p:nvPr/>
        </p:nvSpPr>
        <p:spPr>
          <a:xfrm>
            <a:off x="1277368" y="586333"/>
            <a:ext cx="351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with different image sizes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1C9084-8DBE-BBBD-F13C-272168994DB2}"/>
              </a:ext>
            </a:extLst>
          </p:cNvPr>
          <p:cNvGrpSpPr/>
          <p:nvPr/>
        </p:nvGrpSpPr>
        <p:grpSpPr>
          <a:xfrm>
            <a:off x="5600766" y="238063"/>
            <a:ext cx="6591234" cy="1206562"/>
            <a:chOff x="5600766" y="238063"/>
            <a:chExt cx="6591234" cy="120656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5E27B7B-1C9F-522B-D892-EAE97D2C2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0766" y="238063"/>
              <a:ext cx="3187864" cy="120656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2D67749-F962-78E7-ACDA-9FECC794C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46983" y="295216"/>
              <a:ext cx="3245017" cy="10922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6537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diagram, display&#10;&#10;Description automatically generated">
            <a:extLst>
              <a:ext uri="{FF2B5EF4-FFF2-40B4-BE49-F238E27FC236}">
                <a16:creationId xmlns:a16="http://schemas.microsoft.com/office/drawing/2014/main" id="{B33E8001-F706-3444-3B5A-F89CA2C63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44625"/>
            <a:ext cx="5291666" cy="3968749"/>
          </a:xfrm>
          <a:prstGeom prst="rect">
            <a:avLst/>
          </a:prstGeom>
        </p:spPr>
      </p:pic>
      <p:pic>
        <p:nvPicPr>
          <p:cNvPr id="3" name="Picture 2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5D77DFB6-37E4-F317-AB53-50751219B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444625"/>
            <a:ext cx="5291667" cy="3968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9F44AB-53E3-28B0-8CE0-A01C9467203B}"/>
              </a:ext>
            </a:extLst>
          </p:cNvPr>
          <p:cNvSpPr txBox="1"/>
          <p:nvPr/>
        </p:nvSpPr>
        <p:spPr>
          <a:xfrm>
            <a:off x="1277368" y="586333"/>
            <a:ext cx="351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with different image sizes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9320A8-05DD-030D-2444-CC486C2559C5}"/>
              </a:ext>
            </a:extLst>
          </p:cNvPr>
          <p:cNvGrpSpPr/>
          <p:nvPr/>
        </p:nvGrpSpPr>
        <p:grpSpPr>
          <a:xfrm>
            <a:off x="5600766" y="238063"/>
            <a:ext cx="6591234" cy="1206562"/>
            <a:chOff x="5600766" y="238063"/>
            <a:chExt cx="6591234" cy="120656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A597013-6CE8-785E-6486-CF75866EF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0766" y="238063"/>
              <a:ext cx="3187864" cy="120656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12F3227-AEC6-AF8D-CF0A-02B1EF873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46983" y="295216"/>
              <a:ext cx="3245017" cy="109225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A954A51-A013-3281-C38F-74DF5F6EFE27}"/>
              </a:ext>
            </a:extLst>
          </p:cNvPr>
          <p:cNvSpPr txBox="1"/>
          <p:nvPr/>
        </p:nvSpPr>
        <p:spPr>
          <a:xfrm>
            <a:off x="384739" y="5380672"/>
            <a:ext cx="11531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image contrast is very low (contrast reduce 121-140), the model tends to have high accuracy when image size is larger than 56*56.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Images with contrast reduce 121-140 have the lowest contrast.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image size is larger than 56*56, low contrast tends to have high accuracy. While when image size is lower than 56*56, high contrast tends to have high accuracy. </a:t>
            </a:r>
          </a:p>
        </p:txBody>
      </p:sp>
    </p:spTree>
    <p:extLst>
      <p:ext uri="{BB962C8B-B14F-4D97-AF65-F5344CB8AC3E}">
        <p14:creationId xmlns:p14="http://schemas.microsoft.com/office/powerpoint/2010/main" val="3510023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Words>778</Words>
  <Application>Microsoft Office PowerPoint</Application>
  <PresentationFormat>Widescreen</PresentationFormat>
  <Paragraphs>72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Wenkai Li</dc:creator>
  <cp:lastModifiedBy>Wenkai Li</cp:lastModifiedBy>
  <cp:revision>12</cp:revision>
  <dcterms:created xsi:type="dcterms:W3CDTF">2023-06-08T01:54:23Z</dcterms:created>
  <dcterms:modified xsi:type="dcterms:W3CDTF">2023-06-08T07:14:34Z</dcterms:modified>
</cp:coreProperties>
</file>