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4" r:id="rId2"/>
    <p:sldId id="256" r:id="rId3"/>
    <p:sldId id="259" r:id="rId4"/>
    <p:sldId id="265" r:id="rId5"/>
    <p:sldId id="261" r:id="rId6"/>
    <p:sldId id="260" r:id="rId7"/>
    <p:sldId id="258" r:id="rId8"/>
    <p:sldId id="264" r:id="rId9"/>
    <p:sldId id="262" r:id="rId10"/>
    <p:sldId id="263" r:id="rId11"/>
    <p:sldId id="257" r:id="rId12"/>
    <p:sldId id="266" r:id="rId13"/>
    <p:sldId id="267" r:id="rId14"/>
    <p:sldId id="268" r:id="rId15"/>
    <p:sldId id="269" r:id="rId16"/>
    <p:sldId id="270" r:id="rId17"/>
    <p:sldId id="272"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3" Type="http://schemas.openxmlformats.org/officeDocument/2006/relationships/image" Target="../media/image19.svg" /><Relationship Id="rId2" Type="http://schemas.openxmlformats.org/officeDocument/2006/relationships/image" Target="../media/image18.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image" Target="../media/image4.svg" /><Relationship Id="rId2" Type="http://schemas.openxmlformats.org/officeDocument/2006/relationships/image" Target="../media/image3.pn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6322" y="158118"/>
            <a:ext cx="8991600" cy="1920330"/>
          </a:xfrm>
        </p:spPr>
        <p:txBody>
          <a:bodyPr>
            <a:noAutofit/>
          </a:bodyPr>
          <a:lstStyle/>
          <a:p>
            <a:r>
              <a:rPr lang="en-US" sz="3600" b="1">
                <a:latin typeface="Times New Roman" pitchFamily="18" charset="0"/>
                <a:cs typeface="Times New Roman" pitchFamily="18" charset="0"/>
              </a:rPr>
              <a:t>CMR TECHNICAL CAMPUS </a:t>
            </a:r>
            <a:br>
              <a:rPr lang="en-IN" sz="1400">
                <a:latin typeface="Times New Roman" pitchFamily="18" charset="0"/>
                <a:cs typeface="Times New Roman" pitchFamily="18" charset="0"/>
              </a:rPr>
            </a:br>
            <a:r>
              <a:rPr lang="en-US" sz="1400" i="1">
                <a:latin typeface="Times New Roman" pitchFamily="18" charset="0"/>
                <a:cs typeface="Times New Roman" pitchFamily="18" charset="0"/>
              </a:rPr>
              <a:t>(</a:t>
            </a:r>
            <a:r>
              <a:rPr lang="en-US" sz="1400" i="1">
                <a:solidFill>
                  <a:srgbClr val="00B050"/>
                </a:solidFill>
                <a:latin typeface="Times New Roman" pitchFamily="18" charset="0"/>
                <a:cs typeface="Times New Roman" pitchFamily="18" charset="0"/>
              </a:rPr>
              <a:t>Sponsored by CMR Technical Education Society, </a:t>
            </a:r>
            <a:r>
              <a:rPr lang="en-US" sz="1400" i="1" err="1">
                <a:solidFill>
                  <a:srgbClr val="00B050"/>
                </a:solidFill>
                <a:latin typeface="Times New Roman" pitchFamily="18" charset="0"/>
                <a:cs typeface="Times New Roman" pitchFamily="18" charset="0"/>
              </a:rPr>
              <a:t>Reg.No</a:t>
            </a:r>
            <a:r>
              <a:rPr lang="en-US" sz="1400" i="1">
                <a:solidFill>
                  <a:srgbClr val="00B050"/>
                </a:solidFill>
                <a:latin typeface="Times New Roman" pitchFamily="18" charset="0"/>
                <a:cs typeface="Times New Roman" pitchFamily="18" charset="0"/>
              </a:rPr>
              <a:t>: 1128/2007</a:t>
            </a:r>
            <a:r>
              <a:rPr lang="en-US" sz="1400" i="1">
                <a:latin typeface="Times New Roman" pitchFamily="18" charset="0"/>
                <a:cs typeface="Times New Roman" pitchFamily="18" charset="0"/>
              </a:rPr>
              <a:t>)</a:t>
            </a:r>
            <a:br>
              <a:rPr lang="en-IN" sz="1400">
                <a:latin typeface="Times New Roman" pitchFamily="18" charset="0"/>
                <a:cs typeface="Times New Roman" pitchFamily="18" charset="0"/>
              </a:rPr>
            </a:br>
            <a:r>
              <a:rPr lang="en-US" sz="1800" b="1">
                <a:solidFill>
                  <a:srgbClr val="FF0000"/>
                </a:solidFill>
                <a:latin typeface="Times New Roman" pitchFamily="18" charset="0"/>
                <a:cs typeface="Times New Roman" pitchFamily="18" charset="0"/>
              </a:rPr>
              <a:t>UGC AUTONOMOUS</a:t>
            </a:r>
            <a:br>
              <a:rPr lang="en-IN" sz="1400" b="1">
                <a:latin typeface="Times New Roman" pitchFamily="18" charset="0"/>
                <a:cs typeface="Times New Roman" pitchFamily="18" charset="0"/>
              </a:rPr>
            </a:br>
            <a:r>
              <a:rPr lang="en-US" sz="1400" b="1">
                <a:latin typeface="Times New Roman" pitchFamily="18" charset="0"/>
                <a:cs typeface="Times New Roman" pitchFamily="18" charset="0"/>
              </a:rPr>
              <a:t>Accredited by NBA&amp; NAAC with ‘A’ Grade Approved by AICTE, New Delhi and JNTU, Hyderabad</a:t>
            </a:r>
            <a:br>
              <a:rPr lang="en-IN" sz="1400">
                <a:latin typeface="Times New Roman" pitchFamily="18" charset="0"/>
                <a:cs typeface="Times New Roman" pitchFamily="18" charset="0"/>
              </a:rPr>
            </a:br>
            <a:r>
              <a:rPr lang="en-US" sz="1400" err="1">
                <a:latin typeface="Times New Roman" pitchFamily="18" charset="0"/>
                <a:cs typeface="Times New Roman" pitchFamily="18" charset="0"/>
              </a:rPr>
              <a:t>Kandlakoya</a:t>
            </a:r>
            <a:r>
              <a:rPr lang="en-US" sz="1400">
                <a:latin typeface="Times New Roman" pitchFamily="18" charset="0"/>
                <a:cs typeface="Times New Roman" pitchFamily="18" charset="0"/>
              </a:rPr>
              <a:t> (V), </a:t>
            </a:r>
            <a:r>
              <a:rPr lang="en-US" sz="1400" err="1">
                <a:latin typeface="Times New Roman" pitchFamily="18" charset="0"/>
                <a:cs typeface="Times New Roman" pitchFamily="18" charset="0"/>
              </a:rPr>
              <a:t>Medchal</a:t>
            </a:r>
            <a:r>
              <a:rPr lang="en-US" sz="1400">
                <a:latin typeface="Times New Roman" pitchFamily="18" charset="0"/>
                <a:cs typeface="Times New Roman" pitchFamily="18" charset="0"/>
              </a:rPr>
              <a:t> Road, Hyderabad - 501 401 </a:t>
            </a:r>
            <a:r>
              <a:rPr lang="en-US" sz="1400" err="1">
                <a:latin typeface="Times New Roman" pitchFamily="18" charset="0"/>
                <a:cs typeface="Times New Roman" pitchFamily="18" charset="0"/>
              </a:rPr>
              <a:t>Ph.No</a:t>
            </a:r>
            <a:r>
              <a:rPr lang="en-US" sz="1400">
                <a:latin typeface="Times New Roman" pitchFamily="18" charset="0"/>
                <a:cs typeface="Times New Roman" pitchFamily="18" charset="0"/>
              </a:rPr>
              <a:t>: 9247033440/41;www.cmrtc.ac.in; info@cmrtc.ac.in</a:t>
            </a:r>
            <a:endParaRPr lang="en-IN" sz="1400">
              <a:latin typeface="Times New Roman" pitchFamily="18" charset="0"/>
              <a:cs typeface="Times New Roman" pitchFamily="18" charset="0"/>
            </a:endParaRPr>
          </a:p>
        </p:txBody>
      </p:sp>
      <p:sp>
        <p:nvSpPr>
          <p:cNvPr id="3" name="Subtitle 2"/>
          <p:cNvSpPr>
            <a:spLocks noGrp="1"/>
          </p:cNvSpPr>
          <p:nvPr>
            <p:ph type="subTitle" idx="1"/>
          </p:nvPr>
        </p:nvSpPr>
        <p:spPr>
          <a:xfrm>
            <a:off x="1613338" y="2956035"/>
            <a:ext cx="8382000" cy="1422400"/>
          </a:xfrm>
        </p:spPr>
        <p:txBody>
          <a:bodyPr vert="horz" lIns="91440" tIns="45720" rIns="91440" bIns="45720" rtlCol="0" anchor="t">
            <a:normAutofit/>
          </a:bodyPr>
          <a:lstStyle/>
          <a:p>
            <a:pPr>
              <a:spcBef>
                <a:spcPts val="0"/>
              </a:spcBef>
            </a:pPr>
            <a:endParaRPr lang="en-US" b="1">
              <a:solidFill>
                <a:srgbClr val="00B050"/>
              </a:solidFill>
              <a:latin typeface="Snap ITC" pitchFamily="82" charset="0"/>
              <a:cs typeface="Times New Roman" pitchFamily="18" charset="0"/>
            </a:endParaRPr>
          </a:p>
          <a:p>
            <a:pPr>
              <a:spcBef>
                <a:spcPts val="0"/>
              </a:spcBef>
            </a:pPr>
            <a:r>
              <a:rPr lang="en-US" sz="2800" b="1">
                <a:latin typeface="Times New Roman"/>
                <a:cs typeface="Times New Roman"/>
              </a:rPr>
              <a:t>Subject Name: </a:t>
            </a:r>
            <a:r>
              <a:rPr lang="en-US" sz="2800" b="1">
                <a:solidFill>
                  <a:schemeClr val="accent2"/>
                </a:solidFill>
                <a:latin typeface="Times New Roman"/>
                <a:cs typeface="Times New Roman"/>
              </a:rPr>
              <a:t>OOPs through Java</a:t>
            </a:r>
            <a:endParaRPr lang="en-IN" sz="2600" b="1">
              <a:solidFill>
                <a:schemeClr val="accent2"/>
              </a:solidFill>
              <a:latin typeface="Times New Roman"/>
              <a:cs typeface="Times New Roman"/>
            </a:endParaRPr>
          </a:p>
          <a:p>
            <a:pPr>
              <a:spcBef>
                <a:spcPts val="0"/>
              </a:spcBef>
            </a:pPr>
            <a:r>
              <a:rPr lang="en-US" sz="2600" b="1">
                <a:latin typeface="Times New Roman"/>
                <a:cs typeface="Times New Roman"/>
              </a:rPr>
              <a:t>Topic</a:t>
            </a:r>
            <a:r>
              <a:rPr lang="en-US" sz="2600" b="1">
                <a:solidFill>
                  <a:srgbClr val="000000"/>
                </a:solidFill>
                <a:latin typeface="Times New Roman"/>
                <a:cs typeface="Times New Roman"/>
              </a:rPr>
              <a:t>:</a:t>
            </a:r>
            <a:r>
              <a:rPr lang="en-US" sz="2600" b="1">
                <a:solidFill>
                  <a:srgbClr val="00B050"/>
                </a:solidFill>
                <a:latin typeface="Times New Roman"/>
                <a:cs typeface="Times New Roman"/>
              </a:rPr>
              <a:t> </a:t>
            </a:r>
            <a:r>
              <a:rPr lang="en-US" sz="2600" b="1">
                <a:solidFill>
                  <a:srgbClr val="002060"/>
                </a:solidFill>
                <a:latin typeface="Times New Roman"/>
                <a:cs typeface="Times New Roman"/>
              </a:rPr>
              <a:t>Hospital management system </a:t>
            </a:r>
            <a:endParaRPr lang="en-IN" sz="2600" b="1">
              <a:solidFill>
                <a:srgbClr val="002060"/>
              </a:solidFill>
              <a:latin typeface="Times New Roman" pitchFamily="18" charset="0"/>
              <a:cs typeface="Times New Roman" pitchFamily="18" charset="0"/>
            </a:endParaRPr>
          </a:p>
        </p:txBody>
      </p:sp>
      <p:sp>
        <p:nvSpPr>
          <p:cNvPr id="4" name="TextBox 3"/>
          <p:cNvSpPr txBox="1"/>
          <p:nvPr/>
        </p:nvSpPr>
        <p:spPr>
          <a:xfrm>
            <a:off x="9601200" y="3"/>
            <a:ext cx="1066800" cy="215395"/>
          </a:xfrm>
          <a:prstGeom prst="rect">
            <a:avLst/>
          </a:prstGeom>
          <a:noFill/>
        </p:spPr>
        <p:txBody>
          <a:bodyPr wrap="square" lIns="91385" tIns="45696" rIns="91385" bIns="45696" rtlCol="0">
            <a:spAutoFit/>
          </a:bodyPr>
          <a:lstStyle/>
          <a:p>
            <a:r>
              <a:rPr lang="en-US" sz="800" b="1">
                <a:latin typeface="Times New Roman" pitchFamily="18" charset="0"/>
                <a:cs typeface="Times New Roman" pitchFamily="18" charset="0"/>
              </a:rPr>
              <a:t>ESTD: 2 0 0 9</a:t>
            </a:r>
            <a:endParaRPr lang="en-IN" sz="800"/>
          </a:p>
        </p:txBody>
      </p:sp>
      <p:pic>
        <p:nvPicPr>
          <p:cNvPr id="5" name="image2.jpeg"/>
          <p:cNvPicPr/>
          <p:nvPr/>
        </p:nvPicPr>
        <p:blipFill>
          <a:blip r:embed="rId2" cstate="print"/>
          <a:stretch>
            <a:fillRect/>
          </a:stretch>
        </p:blipFill>
        <p:spPr>
          <a:xfrm>
            <a:off x="9220200" y="279400"/>
            <a:ext cx="1314450" cy="1219200"/>
          </a:xfrm>
          <a:prstGeom prst="rect">
            <a:avLst/>
          </a:prstGeom>
        </p:spPr>
      </p:pic>
      <p:pic>
        <p:nvPicPr>
          <p:cNvPr id="6" name="image1.jpeg"/>
          <p:cNvPicPr/>
          <p:nvPr/>
        </p:nvPicPr>
        <p:blipFill>
          <a:blip r:embed="rId3" cstate="print"/>
          <a:stretch>
            <a:fillRect/>
          </a:stretch>
        </p:blipFill>
        <p:spPr>
          <a:xfrm>
            <a:off x="1752600" y="381001"/>
            <a:ext cx="1085850" cy="1083733"/>
          </a:xfrm>
          <a:prstGeom prst="rect">
            <a:avLst/>
          </a:prstGeom>
        </p:spPr>
      </p:pic>
      <p:sp>
        <p:nvSpPr>
          <p:cNvPr id="14339" name="Rectangle 3"/>
          <p:cNvSpPr>
            <a:spLocks noChangeArrowheads="1"/>
          </p:cNvSpPr>
          <p:nvPr/>
        </p:nvSpPr>
        <p:spPr bwMode="auto">
          <a:xfrm>
            <a:off x="1524013" y="3"/>
            <a:ext cx="184619" cy="369283"/>
          </a:xfrm>
          <a:prstGeom prst="rect">
            <a:avLst/>
          </a:prstGeom>
          <a:noFill/>
          <a:ln w="9525">
            <a:noFill/>
            <a:miter lim="800000"/>
            <a:headEnd/>
            <a:tailEnd/>
          </a:ln>
          <a:effectLst/>
        </p:spPr>
        <p:txBody>
          <a:bodyPr vert="horz" wrap="square" lIns="91385" tIns="45696" rIns="91385" bIns="45696" numCol="1" anchor="ctr" anchorCtr="0" compatLnSpc="1">
            <a:prstTxWarp prst="textNoShape">
              <a:avLst/>
            </a:prstTxWarp>
            <a:spAutoFit/>
          </a:bodyPr>
          <a:lstStyle/>
          <a:p>
            <a:endParaRPr lang="en-IN" sz="1800"/>
          </a:p>
        </p:txBody>
      </p:sp>
      <p:grpSp>
        <p:nvGrpSpPr>
          <p:cNvPr id="7" name="Group 1"/>
          <p:cNvGrpSpPr>
            <a:grpSpLocks/>
          </p:cNvGrpSpPr>
          <p:nvPr/>
        </p:nvGrpSpPr>
        <p:grpSpPr bwMode="auto">
          <a:xfrm flipV="1">
            <a:off x="1524000" y="84384"/>
            <a:ext cx="8061277" cy="63468"/>
            <a:chOff x="0" y="0"/>
            <a:chExt cx="11280" cy="32"/>
          </a:xfrm>
        </p:grpSpPr>
        <p:sp>
          <p:nvSpPr>
            <p:cNvPr id="14338" name="Rectangle 2"/>
            <p:cNvSpPr>
              <a:spLocks noChangeArrowheads="1"/>
            </p:cNvSpPr>
            <p:nvPr/>
          </p:nvSpPr>
          <p:spPr bwMode="auto">
            <a:xfrm>
              <a:off x="0" y="0"/>
              <a:ext cx="11280" cy="32"/>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800"/>
            </a:p>
          </p:txBody>
        </p:sp>
      </p:grpSp>
      <p:grpSp>
        <p:nvGrpSpPr>
          <p:cNvPr id="8" name="Group 4"/>
          <p:cNvGrpSpPr>
            <a:grpSpLocks/>
          </p:cNvGrpSpPr>
          <p:nvPr/>
        </p:nvGrpSpPr>
        <p:grpSpPr bwMode="auto">
          <a:xfrm>
            <a:off x="1524000" y="2108210"/>
            <a:ext cx="9144000" cy="60959"/>
            <a:chOff x="0" y="0"/>
            <a:chExt cx="11280" cy="32"/>
          </a:xfrm>
        </p:grpSpPr>
        <p:sp>
          <p:nvSpPr>
            <p:cNvPr id="14341" name="Rectangle 5"/>
            <p:cNvSpPr>
              <a:spLocks noChangeArrowheads="1"/>
            </p:cNvSpPr>
            <p:nvPr/>
          </p:nvSpPr>
          <p:spPr bwMode="auto">
            <a:xfrm>
              <a:off x="0" y="0"/>
              <a:ext cx="11280" cy="32"/>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sz="1800" b="1">
                <a:ln w="18000">
                  <a:solidFill>
                    <a:schemeClr val="accent2">
                      <a:satMod val="140000"/>
                    </a:schemeClr>
                  </a:solidFill>
                  <a:prstDash val="solid"/>
                  <a:miter lim="800000"/>
                </a:ln>
                <a:solidFill>
                  <a:schemeClr val="tx2">
                    <a:lumMod val="40000"/>
                    <a:lumOff val="60000"/>
                  </a:schemeClr>
                </a:solidFill>
                <a:effectLst>
                  <a:outerShdw blurRad="25500" dist="23000" dir="7020000" algn="tl">
                    <a:srgbClr val="000000">
                      <a:alpha val="50000"/>
                    </a:srgbClr>
                  </a:outerShdw>
                </a:effectLst>
              </a:endParaRPr>
            </a:p>
          </p:txBody>
        </p:sp>
      </p:grpSp>
      <p:sp>
        <p:nvSpPr>
          <p:cNvPr id="14" name="Subtitle 2"/>
          <p:cNvSpPr txBox="1">
            <a:spLocks/>
          </p:cNvSpPr>
          <p:nvPr/>
        </p:nvSpPr>
        <p:spPr>
          <a:xfrm>
            <a:off x="1981200" y="2311400"/>
            <a:ext cx="8534400" cy="812800"/>
          </a:xfrm>
          <a:prstGeom prst="rect">
            <a:avLst/>
          </a:prstGeom>
        </p:spPr>
        <p:txBody>
          <a:bodyPr vert="horz" lIns="91385" tIns="45696" rIns="91385" bIns="45696" rtlCol="0">
            <a:normAutofit/>
          </a:bodyPr>
          <a:lstStyle/>
          <a:p>
            <a:pPr lvl="0" algn="ctr"/>
            <a:r>
              <a:rPr lang="en-US" sz="3200" b="1">
                <a:latin typeface="Times New Roman" pitchFamily="18" charset="0"/>
                <a:ea typeface="Arial"/>
                <a:cs typeface="Times New Roman" pitchFamily="18" charset="0"/>
              </a:rPr>
              <a:t>COMPUTER SCIENCE AND ENGINEERING</a:t>
            </a:r>
            <a:endParaRPr lang="en-IN" sz="2400" b="1">
              <a:latin typeface="Times New Roman" pitchFamily="18" charset="0"/>
              <a:cs typeface="Times New Roman" pitchFamily="18" charset="0"/>
            </a:endParaRPr>
          </a:p>
        </p:txBody>
      </p:sp>
      <p:sp>
        <p:nvSpPr>
          <p:cNvPr id="16" name="Subtitle 2"/>
          <p:cNvSpPr txBox="1">
            <a:spLocks/>
          </p:cNvSpPr>
          <p:nvPr/>
        </p:nvSpPr>
        <p:spPr>
          <a:xfrm>
            <a:off x="7530662" y="4738701"/>
            <a:ext cx="4004441" cy="1750848"/>
          </a:xfrm>
          <a:prstGeom prst="rect">
            <a:avLst/>
          </a:prstGeom>
        </p:spPr>
        <p:txBody>
          <a:bodyPr vert="horz" lIns="91385" tIns="45696" rIns="91385" bIns="45696" rtlCol="0" anchor="t">
            <a:noAutofit/>
          </a:bodyPr>
          <a:lstStyle/>
          <a:p>
            <a:pPr>
              <a:defRPr/>
            </a:pPr>
            <a:r>
              <a:rPr lang="en-US" sz="2800">
                <a:latin typeface="Times New Roman"/>
                <a:cs typeface="Times New Roman"/>
              </a:rPr>
              <a:t>Group members:</a:t>
            </a:r>
            <a:endParaRPr lang="en-US" sz="2800">
              <a:solidFill>
                <a:srgbClr val="00B0F0"/>
              </a:solidFill>
              <a:latin typeface="Times New Roman"/>
              <a:cs typeface="Times New Roman"/>
            </a:endParaRPr>
          </a:p>
          <a:p>
            <a:pPr>
              <a:defRPr/>
            </a:pPr>
            <a:r>
              <a:rPr lang="en-US" sz="2800">
                <a:solidFill>
                  <a:srgbClr val="FF0000"/>
                </a:solidFill>
                <a:latin typeface="Times New Roman"/>
                <a:cs typeface="Times New Roman"/>
              </a:rPr>
              <a:t>J.SHIREESHA</a:t>
            </a:r>
            <a:endParaRPr lang="en-US">
              <a:solidFill>
                <a:srgbClr val="000000"/>
              </a:solidFill>
              <a:latin typeface="Calibri" panose="020F0502020204030204"/>
              <a:cs typeface="Calibri" panose="020F0502020204030204"/>
            </a:endParaRPr>
          </a:p>
          <a:p>
            <a:pPr>
              <a:defRPr/>
            </a:pPr>
            <a:r>
              <a:rPr lang="en-US" sz="2800">
                <a:solidFill>
                  <a:srgbClr val="FF0000"/>
                </a:solidFill>
                <a:latin typeface="Times New Roman"/>
                <a:cs typeface="Times New Roman"/>
              </a:rPr>
              <a:t>MD.KAIF</a:t>
            </a:r>
            <a:endParaRPr lang="en-US">
              <a:solidFill>
                <a:srgbClr val="000000"/>
              </a:solidFill>
              <a:latin typeface="Calibri" panose="020F0502020204030204"/>
              <a:cs typeface="Calibri" panose="020F0502020204030204"/>
            </a:endParaRPr>
          </a:p>
          <a:p>
            <a:pPr>
              <a:defRPr/>
            </a:pPr>
            <a:r>
              <a:rPr lang="en-US" sz="2800">
                <a:solidFill>
                  <a:srgbClr val="FF0000"/>
                </a:solidFill>
                <a:latin typeface="Times New Roman"/>
                <a:cs typeface="Times New Roman"/>
              </a:rPr>
              <a:t>M.RAJESHWARI</a:t>
            </a:r>
            <a:endParaRPr lang="en-IN" sz="2800">
              <a:latin typeface="Times New Roman"/>
              <a:cs typeface="Times New Roman"/>
            </a:endParaRPr>
          </a:p>
          <a:p>
            <a:pPr algn="ctr">
              <a:defRPr/>
            </a:pPr>
            <a:endParaRPr lang="en-IN" sz="2800">
              <a:latin typeface="Times New Roman"/>
              <a:cs typeface="Times New Roman"/>
            </a:endParaRPr>
          </a:p>
          <a:p>
            <a:pPr algn="ctr">
              <a:defRPr/>
            </a:pPr>
            <a:endParaRPr lang="en-IN" sz="3200">
              <a:latin typeface="Times New Roman"/>
              <a:cs typeface="Times New Roman"/>
            </a:endParaRPr>
          </a:p>
        </p:txBody>
      </p:sp>
      <p:sp>
        <p:nvSpPr>
          <p:cNvPr id="9" name="TextBox 8">
            <a:extLst>
              <a:ext uri="{FF2B5EF4-FFF2-40B4-BE49-F238E27FC236}">
                <a16:creationId xmlns:a16="http://schemas.microsoft.com/office/drawing/2014/main" id="{E837C814-1623-0ABE-D19E-68B4060480B7}"/>
              </a:ext>
            </a:extLst>
          </p:cNvPr>
          <p:cNvSpPr txBox="1"/>
          <p:nvPr/>
        </p:nvSpPr>
        <p:spPr>
          <a:xfrm>
            <a:off x="794844" y="5537638"/>
            <a:ext cx="368518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alibri"/>
                <a:cs typeface="Calibri"/>
              </a:rPr>
              <a:t>Under the guidance:</a:t>
            </a:r>
          </a:p>
          <a:p>
            <a:r>
              <a:rPr lang="en-US" sz="2000" dirty="0">
                <a:latin typeface="Calibri"/>
                <a:cs typeface="Calibri"/>
              </a:rPr>
              <a:t> A. </a:t>
            </a:r>
            <a:r>
              <a:rPr lang="en-US" sz="2000" dirty="0" err="1">
                <a:latin typeface="Calibri"/>
                <a:cs typeface="Calibri"/>
              </a:rPr>
              <a:t>kiran</a:t>
            </a:r>
            <a:r>
              <a:rPr lang="en-US" sz="2000" dirty="0">
                <a:latin typeface="Calibri"/>
                <a:cs typeface="Calibri"/>
              </a:rPr>
              <a:t> </a:t>
            </a:r>
            <a:r>
              <a:rPr lang="en-US" sz="2000" dirty="0" err="1">
                <a:latin typeface="Calibri"/>
                <a:cs typeface="Calibri"/>
              </a:rPr>
              <a:t>kumar</a:t>
            </a:r>
            <a:r>
              <a:rPr lang="en-US" sz="2000" dirty="0">
                <a:latin typeface="Calibri"/>
                <a:cs typeface="Calibri"/>
              </a:rPr>
              <a:t> sir</a:t>
            </a:r>
          </a:p>
        </p:txBody>
      </p:sp>
    </p:spTree>
    <p:extLst>
      <p:ext uri="{BB962C8B-B14F-4D97-AF65-F5344CB8AC3E}">
        <p14:creationId xmlns:p14="http://schemas.microsoft.com/office/powerpoint/2010/main" val="50228463"/>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 program&#10;&#10;Description automatically generated">
            <a:extLst>
              <a:ext uri="{FF2B5EF4-FFF2-40B4-BE49-F238E27FC236}">
                <a16:creationId xmlns:a16="http://schemas.microsoft.com/office/drawing/2014/main" id="{13EAB22D-3C3A-EC37-ED4B-5DB88193B2DA}"/>
              </a:ext>
            </a:extLst>
          </p:cNvPr>
          <p:cNvPicPr>
            <a:picLocks noChangeAspect="1"/>
          </p:cNvPicPr>
          <p:nvPr/>
        </p:nvPicPr>
        <p:blipFill rotWithShape="1">
          <a:blip r:embed="rId2"/>
          <a:srcRect b="4598"/>
          <a:stretch/>
        </p:blipFill>
        <p:spPr>
          <a:xfrm>
            <a:off x="157656" y="72260"/>
            <a:ext cx="11863550" cy="6647792"/>
          </a:xfrm>
          <a:prstGeom prst="rect">
            <a:avLst/>
          </a:prstGeom>
        </p:spPr>
      </p:pic>
    </p:spTree>
    <p:extLst>
      <p:ext uri="{BB962C8B-B14F-4D97-AF65-F5344CB8AC3E}">
        <p14:creationId xmlns:p14="http://schemas.microsoft.com/office/powerpoint/2010/main" val="4050364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E1EDCE59-051A-3AAA-EAD5-23476BF26178}"/>
              </a:ext>
            </a:extLst>
          </p:cNvPr>
          <p:cNvPicPr>
            <a:picLocks noChangeAspect="1"/>
          </p:cNvPicPr>
          <p:nvPr/>
        </p:nvPicPr>
        <p:blipFill rotWithShape="1">
          <a:blip r:embed="rId2"/>
          <a:srcRect b="4598"/>
          <a:stretch/>
        </p:blipFill>
        <p:spPr>
          <a:xfrm>
            <a:off x="164225" y="177363"/>
            <a:ext cx="11850413" cy="6674068"/>
          </a:xfrm>
          <a:prstGeom prst="rect">
            <a:avLst/>
          </a:prstGeom>
        </p:spPr>
      </p:pic>
    </p:spTree>
    <p:extLst>
      <p:ext uri="{BB962C8B-B14F-4D97-AF65-F5344CB8AC3E}">
        <p14:creationId xmlns:p14="http://schemas.microsoft.com/office/powerpoint/2010/main" val="1356414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0C798D65-DD65-A300-707D-551F3776215A}"/>
              </a:ext>
            </a:extLst>
          </p:cNvPr>
          <p:cNvPicPr>
            <a:picLocks noChangeAspect="1"/>
          </p:cNvPicPr>
          <p:nvPr/>
        </p:nvPicPr>
        <p:blipFill rotWithShape="1">
          <a:blip r:embed="rId2"/>
          <a:srcRect b="5930"/>
          <a:stretch/>
        </p:blipFill>
        <p:spPr>
          <a:xfrm>
            <a:off x="144517" y="177363"/>
            <a:ext cx="11916103" cy="6595244"/>
          </a:xfrm>
          <a:prstGeom prst="rect">
            <a:avLst/>
          </a:prstGeom>
        </p:spPr>
      </p:pic>
    </p:spTree>
    <p:extLst>
      <p:ext uri="{BB962C8B-B14F-4D97-AF65-F5344CB8AC3E}">
        <p14:creationId xmlns:p14="http://schemas.microsoft.com/office/powerpoint/2010/main" val="2221387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B8880386-4F56-C2D8-9398-D1B7A23DC409}"/>
              </a:ext>
            </a:extLst>
          </p:cNvPr>
          <p:cNvPicPr>
            <a:picLocks noChangeAspect="1"/>
          </p:cNvPicPr>
          <p:nvPr/>
        </p:nvPicPr>
        <p:blipFill rotWithShape="1">
          <a:blip r:embed="rId2"/>
          <a:srcRect b="23846"/>
          <a:stretch/>
        </p:blipFill>
        <p:spPr>
          <a:xfrm>
            <a:off x="131380" y="144517"/>
            <a:ext cx="11916103" cy="6605247"/>
          </a:xfrm>
          <a:prstGeom prst="rect">
            <a:avLst/>
          </a:prstGeom>
        </p:spPr>
      </p:pic>
    </p:spTree>
    <p:extLst>
      <p:ext uri="{BB962C8B-B14F-4D97-AF65-F5344CB8AC3E}">
        <p14:creationId xmlns:p14="http://schemas.microsoft.com/office/powerpoint/2010/main" val="2487009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ctors List in Hospital">
            <a:extLst>
              <a:ext uri="{FF2B5EF4-FFF2-40B4-BE49-F238E27FC236}">
                <a16:creationId xmlns:a16="http://schemas.microsoft.com/office/drawing/2014/main" id="{BB2F9C44-F440-23FB-CF28-8C1E1A813714}"/>
              </a:ext>
            </a:extLst>
          </p:cNvPr>
          <p:cNvPicPr>
            <a:picLocks noChangeAspect="1"/>
          </p:cNvPicPr>
          <p:nvPr/>
        </p:nvPicPr>
        <p:blipFill rotWithShape="1">
          <a:blip r:embed="rId2"/>
          <a:srcRect l="2059" t="9026" r="2975" b="3325"/>
          <a:stretch/>
        </p:blipFill>
        <p:spPr>
          <a:xfrm>
            <a:off x="420415" y="1151374"/>
            <a:ext cx="10916902" cy="4856299"/>
          </a:xfrm>
          <a:prstGeom prst="rect">
            <a:avLst/>
          </a:prstGeom>
        </p:spPr>
      </p:pic>
      <p:sp>
        <p:nvSpPr>
          <p:cNvPr id="3" name="TextBox 2">
            <a:extLst>
              <a:ext uri="{FF2B5EF4-FFF2-40B4-BE49-F238E27FC236}">
                <a16:creationId xmlns:a16="http://schemas.microsoft.com/office/drawing/2014/main" id="{C0B6AAE8-BBAC-D822-0A2A-3051165EFF76}"/>
              </a:ext>
            </a:extLst>
          </p:cNvPr>
          <p:cNvSpPr txBox="1"/>
          <p:nvPr/>
        </p:nvSpPr>
        <p:spPr>
          <a:xfrm>
            <a:off x="231228" y="139262"/>
            <a:ext cx="16002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242D36"/>
                </a:solidFill>
                <a:latin typeface="Google Sans"/>
              </a:rPr>
              <a:t>Output: </a:t>
            </a:r>
            <a:r>
              <a:rPr lang="en-US" b="1">
                <a:solidFill>
                  <a:srgbClr val="242D36"/>
                </a:solidFill>
                <a:latin typeface="Google Sans"/>
              </a:rPr>
              <a:t> </a:t>
            </a:r>
          </a:p>
          <a:p>
            <a:endParaRPr lang="en-US" b="1">
              <a:solidFill>
                <a:srgbClr val="333333"/>
              </a:solidFill>
              <a:latin typeface="Google Sans"/>
            </a:endParaRPr>
          </a:p>
          <a:p>
            <a:endParaRPr lang="en-US" b="1">
              <a:solidFill>
                <a:srgbClr val="333333"/>
              </a:solidFill>
              <a:latin typeface="Google Sans"/>
            </a:endParaRPr>
          </a:p>
        </p:txBody>
      </p:sp>
      <p:sp>
        <p:nvSpPr>
          <p:cNvPr id="5" name="TextBox 4">
            <a:extLst>
              <a:ext uri="{FF2B5EF4-FFF2-40B4-BE49-F238E27FC236}">
                <a16:creationId xmlns:a16="http://schemas.microsoft.com/office/drawing/2014/main" id="{F590DCF2-8046-1406-CB05-A896B1E7938F}"/>
              </a:ext>
            </a:extLst>
          </p:cNvPr>
          <p:cNvSpPr txBox="1"/>
          <p:nvPr/>
        </p:nvSpPr>
        <p:spPr>
          <a:xfrm>
            <a:off x="1735029" y="545826"/>
            <a:ext cx="5290425" cy="687497"/>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800" b="1" baseline="0">
                <a:solidFill>
                  <a:srgbClr val="242D36"/>
                </a:solidFill>
                <a:latin typeface="Google Sans"/>
              </a:rPr>
              <a:t> Doctors List in Hospital:</a:t>
            </a:r>
            <a:endParaRPr lang="en-US" sz="1300" b="1">
              <a:solidFill>
                <a:srgbClr val="FFFFFF"/>
              </a:solidFill>
              <a:latin typeface="Google Sans"/>
            </a:endParaRPr>
          </a:p>
        </p:txBody>
      </p:sp>
    </p:spTree>
    <p:extLst>
      <p:ext uri="{BB962C8B-B14F-4D97-AF65-F5344CB8AC3E}">
        <p14:creationId xmlns:p14="http://schemas.microsoft.com/office/powerpoint/2010/main" val="2544799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Picture 2" descr="Patients List in Hospital">
            <a:extLst>
              <a:ext uri="{FF2B5EF4-FFF2-40B4-BE49-F238E27FC236}">
                <a16:creationId xmlns:a16="http://schemas.microsoft.com/office/drawing/2014/main" id="{F8C0DB48-5B70-7C5F-4AD3-35BAEE568626}"/>
              </a:ext>
            </a:extLst>
          </p:cNvPr>
          <p:cNvPicPr>
            <a:picLocks noChangeAspect="1"/>
          </p:cNvPicPr>
          <p:nvPr/>
        </p:nvPicPr>
        <p:blipFill>
          <a:blip r:embed="rId2"/>
          <a:stretch>
            <a:fillRect/>
          </a:stretch>
        </p:blipFill>
        <p:spPr>
          <a:xfrm>
            <a:off x="631442" y="1003082"/>
            <a:ext cx="5474359" cy="5025586"/>
          </a:xfrm>
          <a:prstGeom prst="rect">
            <a:avLst/>
          </a:prstGeom>
        </p:spPr>
      </p:pic>
      <p:sp>
        <p:nvSpPr>
          <p:cNvPr id="2" name="TextBox 1">
            <a:extLst>
              <a:ext uri="{FF2B5EF4-FFF2-40B4-BE49-F238E27FC236}">
                <a16:creationId xmlns:a16="http://schemas.microsoft.com/office/drawing/2014/main" id="{14F625D1-C5CD-E371-2D24-707F3B91802C}"/>
              </a:ext>
            </a:extLst>
          </p:cNvPr>
          <p:cNvSpPr txBox="1"/>
          <p:nvPr/>
        </p:nvSpPr>
        <p:spPr>
          <a:xfrm>
            <a:off x="710270" y="322482"/>
            <a:ext cx="5290425" cy="687497"/>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300" b="1">
                <a:solidFill>
                  <a:srgbClr val="FFFFFF"/>
                </a:solidFill>
                <a:latin typeface="Google Sans"/>
              </a:rPr>
              <a:t>Patients List in Hospital</a:t>
            </a:r>
          </a:p>
          <a:p>
            <a:pPr algn="ctr">
              <a:spcAft>
                <a:spcPts val="600"/>
              </a:spcAft>
            </a:pPr>
            <a:endParaRPr lang="en-US" sz="1300" b="1">
              <a:solidFill>
                <a:srgbClr val="FFFFFF"/>
              </a:solidFill>
              <a:cs typeface="Calibri"/>
            </a:endParaRPr>
          </a:p>
        </p:txBody>
      </p:sp>
      <p:pic>
        <p:nvPicPr>
          <p:cNvPr id="5" name="Picture 4" descr="Medicines List in Hospital">
            <a:extLst>
              <a:ext uri="{FF2B5EF4-FFF2-40B4-BE49-F238E27FC236}">
                <a16:creationId xmlns:a16="http://schemas.microsoft.com/office/drawing/2014/main" id="{85D19D4E-3E70-0237-AED3-324C1E178383}"/>
              </a:ext>
            </a:extLst>
          </p:cNvPr>
          <p:cNvPicPr>
            <a:picLocks noChangeAspect="1"/>
          </p:cNvPicPr>
          <p:nvPr/>
        </p:nvPicPr>
        <p:blipFill>
          <a:blip r:embed="rId3"/>
          <a:stretch>
            <a:fillRect/>
          </a:stretch>
        </p:blipFill>
        <p:spPr>
          <a:xfrm>
            <a:off x="6092059" y="1003081"/>
            <a:ext cx="5806911" cy="5025588"/>
          </a:xfrm>
          <a:prstGeom prst="rect">
            <a:avLst/>
          </a:prstGeom>
        </p:spPr>
      </p:pic>
      <p:sp>
        <p:nvSpPr>
          <p:cNvPr id="4" name="TextBox 3">
            <a:extLst>
              <a:ext uri="{FF2B5EF4-FFF2-40B4-BE49-F238E27FC236}">
                <a16:creationId xmlns:a16="http://schemas.microsoft.com/office/drawing/2014/main" id="{C05F9509-9E0D-A4A6-0F17-7D9D43D8EBC1}"/>
              </a:ext>
            </a:extLst>
          </p:cNvPr>
          <p:cNvSpPr txBox="1"/>
          <p:nvPr/>
        </p:nvSpPr>
        <p:spPr>
          <a:xfrm>
            <a:off x="6197163" y="322483"/>
            <a:ext cx="5544151" cy="792599"/>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300" b="1">
                <a:solidFill>
                  <a:srgbClr val="FFFFFF"/>
                </a:solidFill>
                <a:latin typeface="Google Sans"/>
              </a:rPr>
              <a:t>Medicines List in Hospital</a:t>
            </a:r>
          </a:p>
          <a:p>
            <a:pPr algn="ctr">
              <a:spcAft>
                <a:spcPts val="600"/>
              </a:spcAft>
            </a:pPr>
            <a:endParaRPr lang="en-US" sz="1300" b="1">
              <a:solidFill>
                <a:srgbClr val="FFFFFF"/>
              </a:solidFill>
              <a:cs typeface="Calibri"/>
            </a:endParaRPr>
          </a:p>
        </p:txBody>
      </p:sp>
    </p:spTree>
    <p:extLst>
      <p:ext uri="{BB962C8B-B14F-4D97-AF65-F5344CB8AC3E}">
        <p14:creationId xmlns:p14="http://schemas.microsoft.com/office/powerpoint/2010/main" val="3361442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3" name="Picture 2" descr="Laboratories List in Hospital">
            <a:extLst>
              <a:ext uri="{FF2B5EF4-FFF2-40B4-BE49-F238E27FC236}">
                <a16:creationId xmlns:a16="http://schemas.microsoft.com/office/drawing/2014/main" id="{CEC90DBA-A0E1-C256-D8F8-E8675A636580}"/>
              </a:ext>
            </a:extLst>
          </p:cNvPr>
          <p:cNvPicPr>
            <a:picLocks noChangeAspect="1"/>
          </p:cNvPicPr>
          <p:nvPr/>
        </p:nvPicPr>
        <p:blipFill>
          <a:blip r:embed="rId2"/>
          <a:stretch>
            <a:fillRect/>
          </a:stretch>
        </p:blipFill>
        <p:spPr>
          <a:xfrm>
            <a:off x="158477" y="1038444"/>
            <a:ext cx="5967687" cy="5427826"/>
          </a:xfrm>
          <a:prstGeom prst="rect">
            <a:avLst/>
          </a:prstGeom>
        </p:spPr>
      </p:pic>
      <p:sp>
        <p:nvSpPr>
          <p:cNvPr id="2" name="TextBox 1">
            <a:extLst>
              <a:ext uri="{FF2B5EF4-FFF2-40B4-BE49-F238E27FC236}">
                <a16:creationId xmlns:a16="http://schemas.microsoft.com/office/drawing/2014/main" id="{43805096-8BC0-24DD-ECCA-2AF9376ABE12}"/>
              </a:ext>
            </a:extLst>
          </p:cNvPr>
          <p:cNvSpPr txBox="1"/>
          <p:nvPr/>
        </p:nvSpPr>
        <p:spPr>
          <a:xfrm>
            <a:off x="302994" y="379140"/>
            <a:ext cx="5691789" cy="764681"/>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300" b="0">
                <a:solidFill>
                  <a:srgbClr val="FFFFFF"/>
                </a:solidFill>
                <a:latin typeface="Google Sans"/>
                <a:ea typeface="Google Sans"/>
                <a:cs typeface="Google Sans"/>
              </a:rPr>
              <a:t>Laboratories List in Hospital</a:t>
            </a:r>
          </a:p>
        </p:txBody>
      </p:sp>
      <p:pic>
        <p:nvPicPr>
          <p:cNvPr id="5" name="Picture 4" descr="Facilities List in Hospital">
            <a:extLst>
              <a:ext uri="{FF2B5EF4-FFF2-40B4-BE49-F238E27FC236}">
                <a16:creationId xmlns:a16="http://schemas.microsoft.com/office/drawing/2014/main" id="{CEFB4149-EEC3-14F0-9EB3-CFD00C0A152C}"/>
              </a:ext>
            </a:extLst>
          </p:cNvPr>
          <p:cNvPicPr>
            <a:picLocks noChangeAspect="1"/>
          </p:cNvPicPr>
          <p:nvPr/>
        </p:nvPicPr>
        <p:blipFill>
          <a:blip r:embed="rId3"/>
          <a:stretch>
            <a:fillRect/>
          </a:stretch>
        </p:blipFill>
        <p:spPr>
          <a:xfrm>
            <a:off x="6191249" y="880790"/>
            <a:ext cx="5418687" cy="5743135"/>
          </a:xfrm>
          <a:prstGeom prst="rect">
            <a:avLst/>
          </a:prstGeom>
        </p:spPr>
      </p:pic>
      <p:sp>
        <p:nvSpPr>
          <p:cNvPr id="4" name="TextBox 3">
            <a:extLst>
              <a:ext uri="{FF2B5EF4-FFF2-40B4-BE49-F238E27FC236}">
                <a16:creationId xmlns:a16="http://schemas.microsoft.com/office/drawing/2014/main" id="{C07F6D84-246E-3CE6-AFBE-C44A2D9D406F}"/>
              </a:ext>
            </a:extLst>
          </p:cNvPr>
          <p:cNvSpPr txBox="1"/>
          <p:nvPr/>
        </p:nvSpPr>
        <p:spPr>
          <a:xfrm>
            <a:off x="6506560" y="379141"/>
            <a:ext cx="4788063" cy="764681"/>
          </a:xfrm>
          <a:prstGeom prst="rect">
            <a:avLst/>
          </a:prstGeom>
          <a:solidFill>
            <a:srgbClr val="000000">
              <a:alpha val="50000"/>
            </a:srgbClr>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r>
              <a:rPr lang="en-US" sz="1300">
                <a:solidFill>
                  <a:srgbClr val="FFFFFF"/>
                </a:solidFill>
              </a:rPr>
              <a:t>Facilities List in Hospital</a:t>
            </a:r>
          </a:p>
          <a:p>
            <a:pPr algn="ctr">
              <a:spcAft>
                <a:spcPts val="600"/>
              </a:spcAft>
            </a:pPr>
            <a:br>
              <a:rPr lang="en-US" sz="1300">
                <a:solidFill>
                  <a:srgbClr val="FFFFFF"/>
                </a:solidFill>
              </a:rPr>
            </a:br>
            <a:endParaRPr lang="en-US" sz="1300">
              <a:solidFill>
                <a:srgbClr val="FFFFFF"/>
              </a:solidFill>
            </a:endParaRPr>
          </a:p>
        </p:txBody>
      </p:sp>
    </p:spTree>
    <p:extLst>
      <p:ext uri="{BB962C8B-B14F-4D97-AF65-F5344CB8AC3E}">
        <p14:creationId xmlns:p14="http://schemas.microsoft.com/office/powerpoint/2010/main" val="2054360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ospital Management System Project Using C Language - Studytonight">
            <a:extLst>
              <a:ext uri="{FF2B5EF4-FFF2-40B4-BE49-F238E27FC236}">
                <a16:creationId xmlns:a16="http://schemas.microsoft.com/office/drawing/2014/main" id="{F04D114C-654B-EFEE-0904-7D555A693CFB}"/>
              </a:ext>
            </a:extLst>
          </p:cNvPr>
          <p:cNvPicPr>
            <a:picLocks noChangeAspect="1"/>
          </p:cNvPicPr>
          <p:nvPr/>
        </p:nvPicPr>
        <p:blipFill rotWithShape="1">
          <a:blip r:embed="rId2"/>
          <a:srcRect r="19982" b="-1"/>
          <a:stretch/>
        </p:blipFill>
        <p:spPr>
          <a:xfrm>
            <a:off x="1" y="10"/>
            <a:ext cx="8368987" cy="6857990"/>
          </a:xfrm>
          <a:prstGeom prst="rect">
            <a:avLst/>
          </a:prstGeom>
        </p:spPr>
      </p:pic>
      <p:sp>
        <p:nvSpPr>
          <p:cNvPr id="17" name="Rectangle 16">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BE6AF87-99F7-BF95-0420-545B48D97CED}"/>
              </a:ext>
            </a:extLst>
          </p:cNvPr>
          <p:cNvSpPr txBox="1"/>
          <p:nvPr/>
        </p:nvSpPr>
        <p:spPr>
          <a:xfrm>
            <a:off x="6690782" y="2105752"/>
            <a:ext cx="5070292" cy="374276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r>
              <a:rPr lang="en-US" sz="2800" b="1"/>
              <a:t>Conclusion:</a:t>
            </a:r>
            <a:r>
              <a:rPr lang="en-US" sz="2000" b="1"/>
              <a:t>  </a:t>
            </a:r>
            <a:r>
              <a:rPr lang="en-US" sz="2400"/>
              <a:t>This can be a powerful tool to help healthcare organizations improve their processes and streamline their operations. It can provide an integrated, comprehensive solution to managing patient records, billing and scheduling, as well as provide real-time insights into hospital performance.</a:t>
            </a:r>
            <a:endParaRPr lang="en-US" sz="2400">
              <a:cs typeface="Calibri"/>
            </a:endParaRPr>
          </a:p>
        </p:txBody>
      </p:sp>
    </p:spTree>
    <p:extLst>
      <p:ext uri="{BB962C8B-B14F-4D97-AF65-F5344CB8AC3E}">
        <p14:creationId xmlns:p14="http://schemas.microsoft.com/office/powerpoint/2010/main" val="3449469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D456567-0F70-07D0-6FD9-E6DFD589B561}"/>
              </a:ext>
            </a:extLst>
          </p:cNvPr>
          <p:cNvSpPr txBox="1"/>
          <p:nvPr/>
        </p:nvSpPr>
        <p:spPr>
          <a:xfrm>
            <a:off x="6235938" y="3308763"/>
            <a:ext cx="3137479" cy="92925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ct val="0"/>
              </a:spcBef>
              <a:spcAft>
                <a:spcPts val="600"/>
              </a:spcAft>
            </a:pPr>
            <a:r>
              <a:rPr lang="en-US" sz="4000" b="1">
                <a:solidFill>
                  <a:schemeClr val="tx2"/>
                </a:solidFill>
                <a:latin typeface="+mj-lt"/>
                <a:ea typeface="+mj-ea"/>
                <a:cs typeface="Calibri Light"/>
              </a:rPr>
              <a:t>THANK YOU</a:t>
            </a:r>
            <a:endParaRPr lang="en-US" sz="4000" b="1" kern="1200">
              <a:solidFill>
                <a:schemeClr val="tx2"/>
              </a:solidFill>
              <a:latin typeface="+mj-lt"/>
              <a:ea typeface="+mj-ea"/>
              <a:cs typeface="Calibri Light"/>
            </a:endParaRPr>
          </a:p>
        </p:txBody>
      </p:sp>
      <p:pic>
        <p:nvPicPr>
          <p:cNvPr id="20" name="Graphic 19" descr="Doctor">
            <a:extLst>
              <a:ext uri="{FF2B5EF4-FFF2-40B4-BE49-F238E27FC236}">
                <a16:creationId xmlns:a16="http://schemas.microsoft.com/office/drawing/2014/main" id="{A128C7EA-59A3-23A0-0D76-D88D104C6F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21" name="Group 20">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16140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92EB58F-8F2D-3D43-8D5A-8B8712496A3D}"/>
              </a:ext>
            </a:extLst>
          </p:cNvPr>
          <p:cNvSpPr txBox="1"/>
          <p:nvPr/>
        </p:nvSpPr>
        <p:spPr>
          <a:xfrm>
            <a:off x="4483754" y="3624073"/>
            <a:ext cx="7212310" cy="149764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ct val="0"/>
              </a:spcBef>
              <a:spcAft>
                <a:spcPts val="600"/>
              </a:spcAft>
            </a:pPr>
            <a:r>
              <a:rPr lang="en-US" sz="4000" b="1" kern="1200">
                <a:solidFill>
                  <a:schemeClr val="tx2"/>
                </a:solidFill>
                <a:latin typeface="+mj-lt"/>
                <a:ea typeface="+mj-ea"/>
                <a:cs typeface="+mj-cs"/>
              </a:rPr>
              <a:t>HOSPITAL MANGEMENT SYSTEM</a:t>
            </a:r>
          </a:p>
        </p:txBody>
      </p:sp>
      <p:pic>
        <p:nvPicPr>
          <p:cNvPr id="11" name="Graphic 10" descr="Stethoscope">
            <a:extLst>
              <a:ext uri="{FF2B5EF4-FFF2-40B4-BE49-F238E27FC236}">
                <a16:creationId xmlns:a16="http://schemas.microsoft.com/office/drawing/2014/main" id="{24BD5A5A-AFC4-74A2-DA29-3E9DCBD2B7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8" name="Group 17">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9" name="Freeform: Shape 18">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9857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58C2070-C0DA-62D9-8592-9CC3F7D17A1F}"/>
              </a:ext>
            </a:extLst>
          </p:cNvPr>
          <p:cNvSpPr txBox="1"/>
          <p:nvPr/>
        </p:nvSpPr>
        <p:spPr>
          <a:xfrm>
            <a:off x="937146" y="937146"/>
            <a:ext cx="9874153" cy="4462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rgbClr val="333333"/>
                </a:solidFill>
                <a:latin typeface="Calibri"/>
                <a:cs typeface="Calibri"/>
              </a:rPr>
              <a:t>INTRODUCTION:</a:t>
            </a:r>
          </a:p>
          <a:p>
            <a:r>
              <a:rPr lang="en-US" sz="2800" dirty="0">
                <a:solidFill>
                  <a:srgbClr val="333333"/>
                </a:solidFill>
                <a:latin typeface="Calibri"/>
                <a:cs typeface="Calibri"/>
              </a:rPr>
              <a:t>Hospital Management projects should have all the necessary requirements to full fill, the need to create a java project for the management staff of the hospital. This</a:t>
            </a:r>
            <a:r>
              <a:rPr lang="en-US" sz="2800" dirty="0">
                <a:solidFill>
                  <a:srgbClr val="333333"/>
                </a:solidFill>
                <a:ea typeface="+mn-lt"/>
                <a:cs typeface="+mn-lt"/>
              </a:rPr>
              <a:t> project should contain the doctor-patient table with all records. for example Doctor name, Timing </a:t>
            </a:r>
            <a:r>
              <a:rPr lang="en-US" sz="2800" dirty="0" err="1">
                <a:solidFill>
                  <a:srgbClr val="333333"/>
                </a:solidFill>
                <a:ea typeface="+mn-lt"/>
                <a:cs typeface="+mn-lt"/>
              </a:rPr>
              <a:t>speciality</a:t>
            </a:r>
            <a:r>
              <a:rPr lang="en-US" sz="2800" dirty="0">
                <a:solidFill>
                  <a:srgbClr val="333333"/>
                </a:solidFill>
                <a:ea typeface="+mn-lt"/>
                <a:cs typeface="+mn-lt"/>
              </a:rPr>
              <a:t> and availability. </a:t>
            </a:r>
            <a:r>
              <a:rPr lang="en-US" sz="2800" dirty="0">
                <a:solidFill>
                  <a:srgbClr val="333333"/>
                </a:solidFill>
                <a:latin typeface="Calibri"/>
                <a:ea typeface="+mn-lt"/>
                <a:cs typeface="+mn-lt"/>
              </a:rPr>
              <a:t>I</a:t>
            </a:r>
            <a:r>
              <a:rPr lang="en-US" sz="2800" dirty="0">
                <a:solidFill>
                  <a:srgbClr val="333333"/>
                </a:solidFill>
                <a:ea typeface="+mn-lt"/>
                <a:cs typeface="+mn-lt"/>
              </a:rPr>
              <a:t>n this project, I cover 1. DOCTOR, 2. PATIENT, 3. MEDICAL, 4. LAB, 5. FACILITY, 6. STAFF tables. Now take an example of the Doctor table, I already saved some doctor details, when you select option 1. The doctors new entry 2.doctors list</a:t>
            </a:r>
            <a:endParaRPr lang="en-US" sz="2800" dirty="0">
              <a:solidFill>
                <a:srgbClr val="333333"/>
              </a:solidFill>
              <a:cs typeface="Calibri"/>
            </a:endParaRPr>
          </a:p>
        </p:txBody>
      </p:sp>
    </p:spTree>
    <p:extLst>
      <p:ext uri="{BB962C8B-B14F-4D97-AF65-F5344CB8AC3E}">
        <p14:creationId xmlns:p14="http://schemas.microsoft.com/office/powerpoint/2010/main" val="3167604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437B91-4044-0257-0263-FF645CB85FD2}"/>
              </a:ext>
            </a:extLst>
          </p:cNvPr>
          <p:cNvSpPr txBox="1"/>
          <p:nvPr/>
        </p:nvSpPr>
        <p:spPr>
          <a:xfrm>
            <a:off x="937146" y="698310"/>
            <a:ext cx="8975676" cy="51090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rgbClr val="333333"/>
                </a:solidFill>
                <a:cs typeface="Calibri"/>
              </a:rPr>
              <a:t>EXAMPLE:</a:t>
            </a:r>
            <a:r>
              <a:rPr lang="en-US" sz="2800" dirty="0">
                <a:solidFill>
                  <a:srgbClr val="333333"/>
                </a:solidFill>
                <a:cs typeface="Calibri"/>
              </a:rPr>
              <a:t> Now take an example of the Doctor table, I already saved some doctor details, when you select option 1.new entry or 2. doctors list.</a:t>
            </a:r>
          </a:p>
          <a:p>
            <a:r>
              <a:rPr lang="en-US" sz="2800" dirty="0">
                <a:solidFill>
                  <a:srgbClr val="333333"/>
                </a:solidFill>
                <a:cs typeface="Calibri"/>
              </a:rPr>
              <a:t>By pressing 1,we can update doctors details.</a:t>
            </a:r>
          </a:p>
          <a:p>
            <a:r>
              <a:rPr lang="en-US" sz="2800" dirty="0">
                <a:solidFill>
                  <a:srgbClr val="333333"/>
                </a:solidFill>
                <a:ea typeface="+mn-lt"/>
                <a:cs typeface="+mn-lt"/>
              </a:rPr>
              <a:t>ID:</a:t>
            </a:r>
            <a:endParaRPr lang="en-US" sz="2800" dirty="0">
              <a:cs typeface="Calibri"/>
            </a:endParaRPr>
          </a:p>
          <a:p>
            <a:r>
              <a:rPr lang="en-US" sz="2800" dirty="0">
                <a:solidFill>
                  <a:srgbClr val="333333"/>
                </a:solidFill>
                <a:ea typeface="+mn-lt"/>
                <a:cs typeface="+mn-lt"/>
              </a:rPr>
              <a:t>Name:</a:t>
            </a:r>
            <a:endParaRPr lang="en-US" sz="2800" dirty="0">
              <a:cs typeface="Calibri"/>
            </a:endParaRPr>
          </a:p>
          <a:p>
            <a:r>
              <a:rPr lang="en-US" sz="2800" dirty="0">
                <a:solidFill>
                  <a:srgbClr val="333333"/>
                </a:solidFill>
                <a:ea typeface="+mn-lt"/>
                <a:cs typeface="+mn-lt"/>
              </a:rPr>
              <a:t>Specialization:</a:t>
            </a:r>
            <a:endParaRPr lang="en-US" sz="2800" dirty="0">
              <a:cs typeface="Calibri"/>
            </a:endParaRPr>
          </a:p>
          <a:p>
            <a:r>
              <a:rPr lang="en-US" sz="2800" dirty="0">
                <a:solidFill>
                  <a:srgbClr val="333333"/>
                </a:solidFill>
                <a:ea typeface="+mn-lt"/>
                <a:cs typeface="+mn-lt"/>
              </a:rPr>
              <a:t>Working Time:</a:t>
            </a:r>
            <a:endParaRPr lang="en-US" sz="2800" dirty="0">
              <a:cs typeface="Calibri"/>
            </a:endParaRPr>
          </a:p>
          <a:p>
            <a:r>
              <a:rPr lang="en-US" sz="2800" dirty="0">
                <a:solidFill>
                  <a:srgbClr val="333333"/>
                </a:solidFill>
                <a:ea typeface="+mn-lt"/>
                <a:cs typeface="+mn-lt"/>
              </a:rPr>
              <a:t>Qualification:</a:t>
            </a:r>
            <a:endParaRPr lang="en-US" sz="2800" dirty="0">
              <a:cs typeface="Calibri"/>
            </a:endParaRPr>
          </a:p>
          <a:p>
            <a:br>
              <a:rPr lang="en-US" dirty="0"/>
            </a:br>
            <a:endParaRPr lang="en-US" sz="2800" dirty="0">
              <a:cs typeface="Calibri"/>
            </a:endParaRPr>
          </a:p>
          <a:p>
            <a:endParaRPr lang="en-US" sz="2800" dirty="0">
              <a:solidFill>
                <a:srgbClr val="333333"/>
              </a:solidFill>
              <a:cs typeface="Calibri"/>
            </a:endParaRPr>
          </a:p>
        </p:txBody>
      </p:sp>
    </p:spTree>
    <p:extLst>
      <p:ext uri="{BB962C8B-B14F-4D97-AF65-F5344CB8AC3E}">
        <p14:creationId xmlns:p14="http://schemas.microsoft.com/office/powerpoint/2010/main" val="1697618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C1DB0C31-1E2F-B0B9-AE60-F56D9FA6EDAC}"/>
              </a:ext>
            </a:extLst>
          </p:cNvPr>
          <p:cNvGraphicFramePr>
            <a:graphicFrameLocks noGrp="1"/>
          </p:cNvGraphicFramePr>
          <p:nvPr>
            <p:extLst>
              <p:ext uri="{D42A27DB-BD31-4B8C-83A1-F6EECF244321}">
                <p14:modId xmlns:p14="http://schemas.microsoft.com/office/powerpoint/2010/main" val="691084132"/>
              </p:ext>
            </p:extLst>
          </p:nvPr>
        </p:nvGraphicFramePr>
        <p:xfrm>
          <a:off x="569367" y="1930248"/>
          <a:ext cx="10672356" cy="2743200"/>
        </p:xfrm>
        <a:graphic>
          <a:graphicData uri="http://schemas.openxmlformats.org/drawingml/2006/table">
            <a:tbl>
              <a:tblPr firstRow="1" bandRow="1">
                <a:tableStyleId>{5C22544A-7EE6-4342-B048-85BDC9FD1C3A}</a:tableStyleId>
              </a:tblPr>
              <a:tblGrid>
                <a:gridCol w="1778726">
                  <a:extLst>
                    <a:ext uri="{9D8B030D-6E8A-4147-A177-3AD203B41FA5}">
                      <a16:colId xmlns:a16="http://schemas.microsoft.com/office/drawing/2014/main" val="3267685656"/>
                    </a:ext>
                  </a:extLst>
                </a:gridCol>
                <a:gridCol w="1778726">
                  <a:extLst>
                    <a:ext uri="{9D8B030D-6E8A-4147-A177-3AD203B41FA5}">
                      <a16:colId xmlns:a16="http://schemas.microsoft.com/office/drawing/2014/main" val="3707979992"/>
                    </a:ext>
                  </a:extLst>
                </a:gridCol>
                <a:gridCol w="1778726">
                  <a:extLst>
                    <a:ext uri="{9D8B030D-6E8A-4147-A177-3AD203B41FA5}">
                      <a16:colId xmlns:a16="http://schemas.microsoft.com/office/drawing/2014/main" val="3313250885"/>
                    </a:ext>
                  </a:extLst>
                </a:gridCol>
                <a:gridCol w="1778726">
                  <a:extLst>
                    <a:ext uri="{9D8B030D-6E8A-4147-A177-3AD203B41FA5}">
                      <a16:colId xmlns:a16="http://schemas.microsoft.com/office/drawing/2014/main" val="2807723102"/>
                    </a:ext>
                  </a:extLst>
                </a:gridCol>
                <a:gridCol w="1778726">
                  <a:extLst>
                    <a:ext uri="{9D8B030D-6E8A-4147-A177-3AD203B41FA5}">
                      <a16:colId xmlns:a16="http://schemas.microsoft.com/office/drawing/2014/main" val="3656746605"/>
                    </a:ext>
                  </a:extLst>
                </a:gridCol>
                <a:gridCol w="1778726">
                  <a:extLst>
                    <a:ext uri="{9D8B030D-6E8A-4147-A177-3AD203B41FA5}">
                      <a16:colId xmlns:a16="http://schemas.microsoft.com/office/drawing/2014/main" val="214762905"/>
                    </a:ext>
                  </a:extLst>
                </a:gridCol>
              </a:tblGrid>
              <a:tr h="0">
                <a:tc>
                  <a:txBody>
                    <a:bodyPr/>
                    <a:lstStyle/>
                    <a:p>
                      <a:pPr fontAlgn="t" latinLnBrk="0"/>
                      <a:r>
                        <a:rPr lang="en-US">
                          <a:effectLst/>
                          <a:latin typeface="inherit"/>
                        </a:rPr>
                        <a:t>ID</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latinLnBrk="0"/>
                      <a:r>
                        <a:rPr lang="en-US">
                          <a:effectLst/>
                          <a:latin typeface="inherit"/>
                        </a:rPr>
                        <a:t>Doctor Name</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latinLnBrk="0"/>
                      <a:r>
                        <a:rPr lang="en-US">
                          <a:effectLst/>
                          <a:latin typeface="inherit"/>
                        </a:rPr>
                        <a:t>Specialist</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latinLnBrk="0"/>
                      <a:r>
                        <a:rPr lang="en-US">
                          <a:effectLst/>
                          <a:latin typeface="inherit"/>
                        </a:rPr>
                        <a:t>Timing</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latinLnBrk="0"/>
                      <a:r>
                        <a:rPr lang="en-US">
                          <a:effectLst/>
                          <a:latin typeface="inherit"/>
                        </a:rPr>
                        <a:t>Qualification</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latinLnBrk="0"/>
                      <a:r>
                        <a:rPr lang="en-US">
                          <a:effectLst/>
                          <a:latin typeface="inherit"/>
                        </a:rPr>
                        <a:t>Room No.</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7335809"/>
                  </a:ext>
                </a:extLst>
              </a:tr>
              <a:tr h="0">
                <a:tc>
                  <a:txBody>
                    <a:bodyPr/>
                    <a:lstStyle/>
                    <a:p>
                      <a:pPr fontAlgn="t" latinLnBrk="0"/>
                      <a:r>
                        <a:rPr lang="en-US">
                          <a:effectLst/>
                          <a:latin typeface="inherit"/>
                        </a:rPr>
                        <a:t>21</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latinLnBrk="0"/>
                      <a:r>
                        <a:rPr lang="en-US" err="1">
                          <a:effectLst/>
                          <a:latin typeface="inherit"/>
                        </a:rPr>
                        <a:t>Dr.Ghanendra</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latinLnBrk="0"/>
                      <a:r>
                        <a:rPr lang="en-US">
                          <a:effectLst/>
                          <a:latin typeface="inherit"/>
                        </a:rPr>
                        <a:t>ENT</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latinLnBrk="0"/>
                      <a:r>
                        <a:rPr lang="en-US">
                          <a:effectLst/>
                          <a:latin typeface="inherit"/>
                        </a:rPr>
                        <a:t>10-04</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latinLnBrk="0"/>
                      <a:r>
                        <a:rPr lang="en-US">
                          <a:effectLst/>
                          <a:latin typeface="inherit"/>
                        </a:rPr>
                        <a:t>MBBS, MD</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latinLnBrk="0"/>
                      <a:r>
                        <a:rPr lang="en-US">
                          <a:effectLst/>
                          <a:latin typeface="inherit"/>
                        </a:rPr>
                        <a:t>17</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536458403"/>
                  </a:ext>
                </a:extLst>
              </a:tr>
              <a:tr h="0">
                <a:tc>
                  <a:txBody>
                    <a:bodyPr/>
                    <a:lstStyle/>
                    <a:p>
                      <a:pPr fontAlgn="t" latinLnBrk="0"/>
                      <a:r>
                        <a:rPr lang="en-US">
                          <a:effectLst/>
                          <a:latin typeface="inherit"/>
                        </a:rPr>
                        <a:t>32</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latinLnBrk="0"/>
                      <a:r>
                        <a:rPr lang="en-US">
                          <a:effectLst/>
                          <a:latin typeface="inherit"/>
                        </a:rPr>
                        <a:t>Dr. Vikram</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latinLnBrk="0"/>
                      <a:r>
                        <a:rPr lang="en-US">
                          <a:effectLst/>
                          <a:latin typeface="inherit"/>
                        </a:rPr>
                        <a:t>Physician</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latinLnBrk="0"/>
                      <a:r>
                        <a:rPr lang="en-US">
                          <a:effectLst/>
                          <a:latin typeface="inherit"/>
                        </a:rPr>
                        <a:t>07-12</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latinLnBrk="0"/>
                      <a:r>
                        <a:rPr lang="en-US">
                          <a:effectLst/>
                          <a:latin typeface="inherit"/>
                        </a:rPr>
                        <a:t>MBBS</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latinLnBrk="0"/>
                      <a:r>
                        <a:rPr lang="en-US">
                          <a:effectLst/>
                          <a:latin typeface="inherit"/>
                        </a:rPr>
                        <a:t>45</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4186374658"/>
                  </a:ext>
                </a:extLst>
              </a:tr>
              <a:tr h="0">
                <a:tc>
                  <a:txBody>
                    <a:bodyPr/>
                    <a:lstStyle/>
                    <a:p>
                      <a:pPr fontAlgn="t" latinLnBrk="0"/>
                      <a:r>
                        <a:rPr lang="en-US">
                          <a:effectLst/>
                          <a:latin typeface="inherit"/>
                        </a:rPr>
                        <a:t>17</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latinLnBrk="0"/>
                      <a:r>
                        <a:rPr lang="en-US">
                          <a:effectLst/>
                          <a:latin typeface="inherit"/>
                        </a:rPr>
                        <a:t>Dr Nistha</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latinLnBrk="0"/>
                      <a:r>
                        <a:rPr lang="en-US">
                          <a:effectLst/>
                          <a:latin typeface="inherit"/>
                        </a:rPr>
                        <a:t>Child Specialist</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latinLnBrk="0"/>
                      <a:r>
                        <a:rPr lang="en-US">
                          <a:effectLst/>
                          <a:latin typeface="inherit"/>
                        </a:rPr>
                        <a:t>10-04</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latinLnBrk="0"/>
                      <a:r>
                        <a:rPr lang="en-US">
                          <a:effectLst/>
                          <a:latin typeface="inherit"/>
                        </a:rPr>
                        <a:t>MBBS, MD</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latinLnBrk="0"/>
                      <a:r>
                        <a:rPr lang="en-US">
                          <a:effectLst/>
                          <a:latin typeface="inherit"/>
                        </a:rPr>
                        <a:t>08</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322218646"/>
                  </a:ext>
                </a:extLst>
              </a:tr>
              <a:tr h="0">
                <a:tc>
                  <a:txBody>
                    <a:bodyPr/>
                    <a:lstStyle/>
                    <a:p>
                      <a:pPr fontAlgn="t" latinLnBrk="0"/>
                      <a:r>
                        <a:rPr lang="en-US">
                          <a:effectLst/>
                          <a:latin typeface="inherit"/>
                        </a:rPr>
                        <a:t>33</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latinLnBrk="0"/>
                      <a:r>
                        <a:rPr lang="en-US">
                          <a:effectLst/>
                          <a:latin typeface="inherit"/>
                        </a:rPr>
                        <a:t>Dr Pramod</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latinLnBrk="0"/>
                      <a:r>
                        <a:rPr lang="en-US">
                          <a:effectLst/>
                          <a:latin typeface="inherit"/>
                        </a:rPr>
                        <a:t>Artho</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latinLnBrk="0"/>
                      <a:r>
                        <a:rPr lang="en-US">
                          <a:effectLst/>
                          <a:latin typeface="inherit"/>
                        </a:rPr>
                        <a:t>10-04</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latinLnBrk="0"/>
                      <a:r>
                        <a:rPr lang="en-US">
                          <a:effectLst/>
                          <a:latin typeface="inherit"/>
                        </a:rPr>
                        <a:t>MBBS</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latinLnBrk="0"/>
                      <a:r>
                        <a:rPr lang="en-US">
                          <a:effectLst/>
                          <a:latin typeface="inherit"/>
                        </a:rPr>
                        <a:t>40</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359346563"/>
                  </a:ext>
                </a:extLst>
              </a:tr>
              <a:tr h="0">
                <a:tc>
                  <a:txBody>
                    <a:bodyPr/>
                    <a:lstStyle/>
                    <a:p>
                      <a:pPr fontAlgn="t" latinLnBrk="0"/>
                      <a:r>
                        <a:rPr lang="en-US">
                          <a:effectLst/>
                          <a:latin typeface="inherit"/>
                        </a:rPr>
                        <a:t>17</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latinLnBrk="0"/>
                      <a:r>
                        <a:rPr lang="en-US">
                          <a:effectLst/>
                          <a:latin typeface="inherit"/>
                        </a:rPr>
                        <a:t>Dr Rekha</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latinLnBrk="0"/>
                      <a:r>
                        <a:rPr lang="en-US">
                          <a:effectLst/>
                          <a:latin typeface="inherit"/>
                        </a:rPr>
                        <a:t>Artho</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latinLnBrk="0"/>
                      <a:r>
                        <a:rPr lang="en-US">
                          <a:effectLst/>
                          <a:latin typeface="inherit"/>
                        </a:rPr>
                        <a:t>08-12</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latinLnBrk="0"/>
                      <a:r>
                        <a:rPr lang="en-US">
                          <a:effectLst/>
                          <a:latin typeface="inherit"/>
                        </a:rPr>
                        <a:t>MBBS</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latinLnBrk="0"/>
                      <a:r>
                        <a:rPr lang="en-US">
                          <a:effectLst/>
                          <a:latin typeface="inherit"/>
                        </a:rPr>
                        <a:t>12</a:t>
                      </a:r>
                      <a:br>
                        <a:rPr lang="en-US">
                          <a:effectLst/>
                          <a:latin typeface="inherit"/>
                        </a:rPr>
                      </a:br>
                      <a:br>
                        <a:rPr lang="en-US">
                          <a:effectLst/>
                          <a:latin typeface="inherit"/>
                        </a:rPr>
                      </a:br>
                      <a:endParaRPr lang="en-US">
                        <a:effectLst/>
                        <a:latin typeface="inherit"/>
                      </a:endParaRP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142930207"/>
                  </a:ext>
                </a:extLst>
              </a:tr>
            </a:tbl>
          </a:graphicData>
        </a:graphic>
      </p:graphicFrame>
      <p:sp>
        <p:nvSpPr>
          <p:cNvPr id="4" name="TextBox 3">
            <a:extLst>
              <a:ext uri="{FF2B5EF4-FFF2-40B4-BE49-F238E27FC236}">
                <a16:creationId xmlns:a16="http://schemas.microsoft.com/office/drawing/2014/main" id="{C7BE9F04-2695-AAC8-497B-B0396F21EE69}"/>
              </a:ext>
            </a:extLst>
          </p:cNvPr>
          <p:cNvSpPr txBox="1"/>
          <p:nvPr/>
        </p:nvSpPr>
        <p:spPr>
          <a:xfrm>
            <a:off x="668382" y="1107342"/>
            <a:ext cx="1001482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242D36"/>
                </a:solidFill>
                <a:latin typeface="Google Sans"/>
              </a:rPr>
              <a:t>Doctors List:</a:t>
            </a:r>
            <a:r>
              <a:rPr lang="en-US" sz="2000" b="1">
                <a:solidFill>
                  <a:srgbClr val="242D36"/>
                </a:solidFill>
                <a:latin typeface="Google Sans"/>
                <a:ea typeface="+mn-lt"/>
                <a:cs typeface="+mn-lt"/>
              </a:rPr>
              <a:t>  </a:t>
            </a:r>
            <a:r>
              <a:rPr lang="en-US" sz="2400">
                <a:solidFill>
                  <a:srgbClr val="333333"/>
                </a:solidFill>
                <a:ea typeface="+mn-lt"/>
                <a:cs typeface="+mn-lt"/>
              </a:rPr>
              <a:t>You can see the newly updated list of doctors and by pressing 2 you can see those details</a:t>
            </a:r>
            <a:endParaRPr lang="en-US" sz="2400" b="1">
              <a:solidFill>
                <a:srgbClr val="242D36"/>
              </a:solidFill>
              <a:latin typeface="Google Sans"/>
            </a:endParaRPr>
          </a:p>
          <a:p>
            <a:endParaRPr lang="en-US" sz="2400" b="1">
              <a:cs typeface="Calibri"/>
            </a:endParaRPr>
          </a:p>
        </p:txBody>
      </p:sp>
      <p:graphicFrame>
        <p:nvGraphicFramePr>
          <p:cNvPr id="8" name="Table 7">
            <a:extLst>
              <a:ext uri="{FF2B5EF4-FFF2-40B4-BE49-F238E27FC236}">
                <a16:creationId xmlns:a16="http://schemas.microsoft.com/office/drawing/2014/main" id="{95A57BBA-E43F-C2BD-6774-E406191660A4}"/>
              </a:ext>
            </a:extLst>
          </p:cNvPr>
          <p:cNvGraphicFramePr>
            <a:graphicFrameLocks noGrp="1"/>
          </p:cNvGraphicFramePr>
          <p:nvPr>
            <p:extLst>
              <p:ext uri="{D42A27DB-BD31-4B8C-83A1-F6EECF244321}">
                <p14:modId xmlns:p14="http://schemas.microsoft.com/office/powerpoint/2010/main" val="376393697"/>
              </p:ext>
            </p:extLst>
          </p:nvPr>
        </p:nvGraphicFramePr>
        <p:xfrm>
          <a:off x="671015" y="2456595"/>
          <a:ext cx="9738166" cy="2959249"/>
        </p:xfrm>
        <a:graphic>
          <a:graphicData uri="http://schemas.openxmlformats.org/drawingml/2006/table">
            <a:tbl>
              <a:tblPr firstRow="1" bandRow="1">
                <a:tableStyleId>{5940675A-B579-460E-94D1-54222C63F5DA}</a:tableStyleId>
              </a:tblPr>
              <a:tblGrid>
                <a:gridCol w="1221827">
                  <a:extLst>
                    <a:ext uri="{9D8B030D-6E8A-4147-A177-3AD203B41FA5}">
                      <a16:colId xmlns:a16="http://schemas.microsoft.com/office/drawing/2014/main" val="797597905"/>
                    </a:ext>
                  </a:extLst>
                </a:gridCol>
                <a:gridCol w="2319823">
                  <a:extLst>
                    <a:ext uri="{9D8B030D-6E8A-4147-A177-3AD203B41FA5}">
                      <a16:colId xmlns:a16="http://schemas.microsoft.com/office/drawing/2014/main" val="598577663"/>
                    </a:ext>
                  </a:extLst>
                </a:gridCol>
                <a:gridCol w="1327431">
                  <a:extLst>
                    <a:ext uri="{9D8B030D-6E8A-4147-A177-3AD203B41FA5}">
                      <a16:colId xmlns:a16="http://schemas.microsoft.com/office/drawing/2014/main" val="2001248313"/>
                    </a:ext>
                  </a:extLst>
                </a:gridCol>
                <a:gridCol w="1623029">
                  <a:extLst>
                    <a:ext uri="{9D8B030D-6E8A-4147-A177-3AD203B41FA5}">
                      <a16:colId xmlns:a16="http://schemas.microsoft.com/office/drawing/2014/main" val="1170463751"/>
                    </a:ext>
                  </a:extLst>
                </a:gridCol>
                <a:gridCol w="2149522">
                  <a:extLst>
                    <a:ext uri="{9D8B030D-6E8A-4147-A177-3AD203B41FA5}">
                      <a16:colId xmlns:a16="http://schemas.microsoft.com/office/drawing/2014/main" val="1851013379"/>
                    </a:ext>
                  </a:extLst>
                </a:gridCol>
                <a:gridCol w="1096534">
                  <a:extLst>
                    <a:ext uri="{9D8B030D-6E8A-4147-A177-3AD203B41FA5}">
                      <a16:colId xmlns:a16="http://schemas.microsoft.com/office/drawing/2014/main" val="64288575"/>
                    </a:ext>
                  </a:extLst>
                </a:gridCol>
              </a:tblGrid>
              <a:tr h="614149">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57551831"/>
                  </a:ext>
                </a:extLst>
              </a:tr>
              <a:tr h="56297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195095277"/>
                  </a:ext>
                </a:extLst>
              </a:tr>
              <a:tr h="6266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21138910"/>
                  </a:ext>
                </a:extLst>
              </a:tr>
              <a:tr h="52885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27391166"/>
                  </a:ext>
                </a:extLst>
              </a:tr>
              <a:tr h="6266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21497927"/>
                  </a:ext>
                </a:extLst>
              </a:tr>
            </a:tbl>
          </a:graphicData>
        </a:graphic>
      </p:graphicFrame>
    </p:spTree>
    <p:extLst>
      <p:ext uri="{BB962C8B-B14F-4D97-AF65-F5344CB8AC3E}">
        <p14:creationId xmlns:p14="http://schemas.microsoft.com/office/powerpoint/2010/main" val="729312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15E1E6-81B8-A534-D2CC-8352E29C83AD}"/>
              </a:ext>
            </a:extLst>
          </p:cNvPr>
          <p:cNvSpPr txBox="1"/>
          <p:nvPr/>
        </p:nvSpPr>
        <p:spPr>
          <a:xfrm>
            <a:off x="937146" y="732430"/>
            <a:ext cx="9828661"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rgbClr val="333333"/>
                </a:solidFill>
                <a:latin typeface="Google Sans"/>
              </a:rPr>
              <a:t>You can also check the patient list or you can admit new patients same as the Doctors List for that you have to go to the main menu and then select a patient then 2 options will occur 1. Add New Entry or 2. Existing Patients List and by pressing 2 you can check the patient details</a:t>
            </a:r>
            <a:endParaRPr lang="en-US" sz="2000">
              <a:cs typeface="Calibri"/>
            </a:endParaRPr>
          </a:p>
        </p:txBody>
      </p:sp>
      <p:graphicFrame>
        <p:nvGraphicFramePr>
          <p:cNvPr id="4" name="Table 3">
            <a:extLst>
              <a:ext uri="{FF2B5EF4-FFF2-40B4-BE49-F238E27FC236}">
                <a16:creationId xmlns:a16="http://schemas.microsoft.com/office/drawing/2014/main" id="{090FE347-ACD3-AA7B-2D09-0769560A2934}"/>
              </a:ext>
            </a:extLst>
          </p:cNvPr>
          <p:cNvGraphicFramePr>
            <a:graphicFrameLocks noGrp="1"/>
          </p:cNvGraphicFramePr>
          <p:nvPr>
            <p:extLst>
              <p:ext uri="{D42A27DB-BD31-4B8C-83A1-F6EECF244321}">
                <p14:modId xmlns:p14="http://schemas.microsoft.com/office/powerpoint/2010/main" val="1188425299"/>
              </p:ext>
            </p:extLst>
          </p:nvPr>
        </p:nvGraphicFramePr>
        <p:xfrm>
          <a:off x="1046328" y="2342865"/>
          <a:ext cx="9399666" cy="2103120"/>
        </p:xfrm>
        <a:graphic>
          <a:graphicData uri="http://schemas.openxmlformats.org/drawingml/2006/table">
            <a:tbl>
              <a:tblPr firstRow="1" bandRow="1">
                <a:tableStyleId>{5C22544A-7EE6-4342-B048-85BDC9FD1C3A}</a:tableStyleId>
              </a:tblPr>
              <a:tblGrid>
                <a:gridCol w="1566611">
                  <a:extLst>
                    <a:ext uri="{9D8B030D-6E8A-4147-A177-3AD203B41FA5}">
                      <a16:colId xmlns:a16="http://schemas.microsoft.com/office/drawing/2014/main" val="2141516600"/>
                    </a:ext>
                  </a:extLst>
                </a:gridCol>
                <a:gridCol w="1566611">
                  <a:extLst>
                    <a:ext uri="{9D8B030D-6E8A-4147-A177-3AD203B41FA5}">
                      <a16:colId xmlns:a16="http://schemas.microsoft.com/office/drawing/2014/main" val="1063893851"/>
                    </a:ext>
                  </a:extLst>
                </a:gridCol>
                <a:gridCol w="1566611">
                  <a:extLst>
                    <a:ext uri="{9D8B030D-6E8A-4147-A177-3AD203B41FA5}">
                      <a16:colId xmlns:a16="http://schemas.microsoft.com/office/drawing/2014/main" val="1512109198"/>
                    </a:ext>
                  </a:extLst>
                </a:gridCol>
                <a:gridCol w="1566611">
                  <a:extLst>
                    <a:ext uri="{9D8B030D-6E8A-4147-A177-3AD203B41FA5}">
                      <a16:colId xmlns:a16="http://schemas.microsoft.com/office/drawing/2014/main" val="2162943462"/>
                    </a:ext>
                  </a:extLst>
                </a:gridCol>
                <a:gridCol w="1566611">
                  <a:extLst>
                    <a:ext uri="{9D8B030D-6E8A-4147-A177-3AD203B41FA5}">
                      <a16:colId xmlns:a16="http://schemas.microsoft.com/office/drawing/2014/main" val="3584840809"/>
                    </a:ext>
                  </a:extLst>
                </a:gridCol>
                <a:gridCol w="1566611">
                  <a:extLst>
                    <a:ext uri="{9D8B030D-6E8A-4147-A177-3AD203B41FA5}">
                      <a16:colId xmlns:a16="http://schemas.microsoft.com/office/drawing/2014/main" val="2155940043"/>
                    </a:ext>
                  </a:extLst>
                </a:gridCol>
              </a:tblGrid>
              <a:tr h="518133">
                <a:tc>
                  <a:txBody>
                    <a:bodyPr/>
                    <a:lstStyle/>
                    <a:p>
                      <a:pPr fontAlgn="t" latinLnBrk="0"/>
                      <a:r>
                        <a:rPr lang="en-US">
                          <a:effectLst/>
                          <a:latin typeface="inherit"/>
                        </a:rPr>
                        <a:t>ID</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latinLnBrk="0"/>
                      <a:r>
                        <a:rPr lang="en-US">
                          <a:effectLst/>
                          <a:latin typeface="inherit"/>
                        </a:rPr>
                        <a:t>Patients Name</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latinLnBrk="0"/>
                      <a:r>
                        <a:rPr lang="en-US">
                          <a:effectLst/>
                          <a:latin typeface="inherit"/>
                        </a:rPr>
                        <a:t>Disease</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latinLnBrk="0"/>
                      <a:r>
                        <a:rPr lang="en-US">
                          <a:effectLst/>
                          <a:latin typeface="inherit"/>
                        </a:rPr>
                        <a:t>Gender</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latinLnBrk="0"/>
                      <a:r>
                        <a:rPr lang="en-US">
                          <a:effectLst/>
                          <a:latin typeface="inherit"/>
                        </a:rPr>
                        <a:t>Admit Status</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latinLnBrk="0"/>
                      <a:r>
                        <a:rPr lang="en-US">
                          <a:effectLst/>
                          <a:latin typeface="inherit"/>
                        </a:rPr>
                        <a:t>Age</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283164264"/>
                  </a:ext>
                </a:extLst>
              </a:tr>
              <a:tr h="325338">
                <a:tc>
                  <a:txBody>
                    <a:bodyPr/>
                    <a:lstStyle/>
                    <a:p>
                      <a:pPr fontAlgn="t" latinLnBrk="0"/>
                      <a:r>
                        <a:rPr lang="en-US">
                          <a:effectLst/>
                          <a:latin typeface="inherit"/>
                        </a:rPr>
                        <a:t>12</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latinLnBrk="0"/>
                      <a:r>
                        <a:rPr lang="en-US">
                          <a:effectLst/>
                          <a:latin typeface="inherit"/>
                        </a:rPr>
                        <a:t>Pankaj</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latinLnBrk="0"/>
                      <a:r>
                        <a:rPr lang="en-US">
                          <a:effectLst/>
                          <a:latin typeface="inherit"/>
                        </a:rPr>
                        <a:t>Cancer</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latinLnBrk="0"/>
                      <a:r>
                        <a:rPr lang="en-US">
                          <a:effectLst/>
                          <a:latin typeface="inherit"/>
                        </a:rPr>
                        <a:t>Male</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latinLnBrk="0"/>
                      <a:r>
                        <a:rPr lang="en-US">
                          <a:effectLst/>
                          <a:latin typeface="inherit"/>
                        </a:rPr>
                        <a:t>Y</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latinLnBrk="0"/>
                      <a:r>
                        <a:rPr lang="en-US">
                          <a:effectLst/>
                          <a:latin typeface="inherit"/>
                        </a:rPr>
                        <a:t>30</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572663590"/>
                  </a:ext>
                </a:extLst>
              </a:tr>
              <a:tr h="325338">
                <a:tc>
                  <a:txBody>
                    <a:bodyPr/>
                    <a:lstStyle/>
                    <a:p>
                      <a:pPr fontAlgn="t" latinLnBrk="0"/>
                      <a:r>
                        <a:rPr lang="en-US">
                          <a:effectLst/>
                          <a:latin typeface="inherit"/>
                        </a:rPr>
                        <a:t>13</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latinLnBrk="0"/>
                      <a:r>
                        <a:rPr lang="en-US">
                          <a:effectLst/>
                          <a:latin typeface="inherit"/>
                        </a:rPr>
                        <a:t>Kuli</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latinLnBrk="0"/>
                      <a:r>
                        <a:rPr lang="en-US">
                          <a:effectLst/>
                          <a:latin typeface="inherit"/>
                        </a:rPr>
                        <a:t>Cold</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latinLnBrk="0"/>
                      <a:r>
                        <a:rPr lang="en-US">
                          <a:effectLst/>
                          <a:latin typeface="inherit"/>
                        </a:rPr>
                        <a:t>Male</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latinLnBrk="0"/>
                      <a:r>
                        <a:rPr lang="en-US">
                          <a:effectLst/>
                          <a:latin typeface="inherit"/>
                        </a:rPr>
                        <a:t>Y</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latinLnBrk="0"/>
                      <a:r>
                        <a:rPr lang="en-US">
                          <a:effectLst/>
                          <a:latin typeface="inherit"/>
                        </a:rPr>
                        <a:t>23</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375191989"/>
                  </a:ext>
                </a:extLst>
              </a:tr>
              <a:tr h="325338">
                <a:tc>
                  <a:txBody>
                    <a:bodyPr/>
                    <a:lstStyle/>
                    <a:p>
                      <a:pPr fontAlgn="t" latinLnBrk="0"/>
                      <a:r>
                        <a:rPr lang="en-US">
                          <a:effectLst/>
                          <a:latin typeface="inherit"/>
                        </a:rPr>
                        <a:t>14</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latinLnBrk="0"/>
                      <a:r>
                        <a:rPr lang="en-US">
                          <a:effectLst/>
                          <a:latin typeface="inherit"/>
                        </a:rPr>
                        <a:t>Samya</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latinLnBrk="0"/>
                      <a:r>
                        <a:rPr lang="en-US">
                          <a:effectLst/>
                          <a:latin typeface="inherit"/>
                        </a:rPr>
                        <a:t>Malaria</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latinLnBrk="0"/>
                      <a:r>
                        <a:rPr lang="en-US">
                          <a:effectLst/>
                          <a:latin typeface="inherit"/>
                        </a:rPr>
                        <a:t>Female</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latinLnBrk="0"/>
                      <a:r>
                        <a:rPr lang="en-US">
                          <a:effectLst/>
                          <a:latin typeface="inherit"/>
                        </a:rPr>
                        <a:t>N</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latinLnBrk="0"/>
                      <a:r>
                        <a:rPr lang="en-US">
                          <a:effectLst/>
                          <a:latin typeface="inherit"/>
                        </a:rPr>
                        <a:t>45</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484680273"/>
                  </a:ext>
                </a:extLst>
              </a:tr>
              <a:tr h="325338">
                <a:tc>
                  <a:txBody>
                    <a:bodyPr/>
                    <a:lstStyle/>
                    <a:p>
                      <a:pPr fontAlgn="t" latinLnBrk="0"/>
                      <a:r>
                        <a:rPr lang="en-US">
                          <a:effectLst/>
                          <a:latin typeface="inherit"/>
                        </a:rPr>
                        <a:t>15</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latinLnBrk="0"/>
                      <a:r>
                        <a:rPr lang="en-US">
                          <a:effectLst/>
                          <a:latin typeface="inherit"/>
                        </a:rPr>
                        <a:t>Ravi</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latinLnBrk="0"/>
                      <a:r>
                        <a:rPr lang="en-US">
                          <a:effectLst/>
                          <a:latin typeface="inherit"/>
                        </a:rPr>
                        <a:t>Sugar</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latinLnBrk="0"/>
                      <a:r>
                        <a:rPr lang="en-US">
                          <a:effectLst/>
                          <a:latin typeface="inherit"/>
                        </a:rPr>
                        <a:t>Male</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latinLnBrk="0"/>
                      <a:r>
                        <a:rPr lang="en-US">
                          <a:effectLst/>
                          <a:latin typeface="inherit"/>
                        </a:rPr>
                        <a:t>Y</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tc>
                  <a:txBody>
                    <a:bodyPr/>
                    <a:lstStyle/>
                    <a:p>
                      <a:pPr fontAlgn="t" latinLnBrk="0"/>
                      <a:r>
                        <a:rPr lang="en-US">
                          <a:effectLst/>
                          <a:latin typeface="inherit"/>
                        </a:rPr>
                        <a:t>25</a:t>
                      </a:r>
                    </a:p>
                  </a:txBody>
                  <a:tcP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920591553"/>
                  </a:ext>
                </a:extLst>
              </a:tr>
            </a:tbl>
          </a:graphicData>
        </a:graphic>
      </p:graphicFrame>
      <p:sp>
        <p:nvSpPr>
          <p:cNvPr id="5" name="TextBox 4">
            <a:extLst>
              <a:ext uri="{FF2B5EF4-FFF2-40B4-BE49-F238E27FC236}">
                <a16:creationId xmlns:a16="http://schemas.microsoft.com/office/drawing/2014/main" id="{FA92F4DF-5437-B1E9-C0B7-D93DF85EC60E}"/>
              </a:ext>
            </a:extLst>
          </p:cNvPr>
          <p:cNvSpPr txBox="1"/>
          <p:nvPr/>
        </p:nvSpPr>
        <p:spPr>
          <a:xfrm>
            <a:off x="1096370" y="2347415"/>
            <a:ext cx="301615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242D36"/>
                </a:solidFill>
                <a:latin typeface="Google Sans"/>
              </a:rPr>
              <a:t>Patients List:</a:t>
            </a:r>
          </a:p>
          <a:p>
            <a:endParaRPr lang="en-US" sz="2400" b="1">
              <a:solidFill>
                <a:srgbClr val="77838F"/>
              </a:solidFill>
              <a:latin typeface="Jost"/>
            </a:endParaRPr>
          </a:p>
        </p:txBody>
      </p:sp>
      <p:graphicFrame>
        <p:nvGraphicFramePr>
          <p:cNvPr id="6" name="Table 5">
            <a:extLst>
              <a:ext uri="{FF2B5EF4-FFF2-40B4-BE49-F238E27FC236}">
                <a16:creationId xmlns:a16="http://schemas.microsoft.com/office/drawing/2014/main" id="{55EFB419-0E7B-6ED9-B7B0-A9F57259A50A}"/>
              </a:ext>
            </a:extLst>
          </p:cNvPr>
          <p:cNvGraphicFramePr>
            <a:graphicFrameLocks noGrp="1"/>
          </p:cNvGraphicFramePr>
          <p:nvPr>
            <p:extLst>
              <p:ext uri="{D42A27DB-BD31-4B8C-83A1-F6EECF244321}">
                <p14:modId xmlns:p14="http://schemas.microsoft.com/office/powerpoint/2010/main" val="2719010325"/>
              </p:ext>
            </p:extLst>
          </p:nvPr>
        </p:nvGraphicFramePr>
        <p:xfrm>
          <a:off x="1147322" y="2962883"/>
          <a:ext cx="8697504" cy="2083888"/>
        </p:xfrm>
        <a:graphic>
          <a:graphicData uri="http://schemas.openxmlformats.org/drawingml/2006/table">
            <a:tbl>
              <a:tblPr firstRow="1" bandRow="1">
                <a:tableStyleId>{5940675A-B579-460E-94D1-54222C63F5DA}</a:tableStyleId>
              </a:tblPr>
              <a:tblGrid>
                <a:gridCol w="1449584">
                  <a:extLst>
                    <a:ext uri="{9D8B030D-6E8A-4147-A177-3AD203B41FA5}">
                      <a16:colId xmlns:a16="http://schemas.microsoft.com/office/drawing/2014/main" val="2309785265"/>
                    </a:ext>
                  </a:extLst>
                </a:gridCol>
                <a:gridCol w="1449584">
                  <a:extLst>
                    <a:ext uri="{9D8B030D-6E8A-4147-A177-3AD203B41FA5}">
                      <a16:colId xmlns:a16="http://schemas.microsoft.com/office/drawing/2014/main" val="857278989"/>
                    </a:ext>
                  </a:extLst>
                </a:gridCol>
                <a:gridCol w="1449584">
                  <a:extLst>
                    <a:ext uri="{9D8B030D-6E8A-4147-A177-3AD203B41FA5}">
                      <a16:colId xmlns:a16="http://schemas.microsoft.com/office/drawing/2014/main" val="1427680840"/>
                    </a:ext>
                  </a:extLst>
                </a:gridCol>
                <a:gridCol w="1449584">
                  <a:extLst>
                    <a:ext uri="{9D8B030D-6E8A-4147-A177-3AD203B41FA5}">
                      <a16:colId xmlns:a16="http://schemas.microsoft.com/office/drawing/2014/main" val="1934654584"/>
                    </a:ext>
                  </a:extLst>
                </a:gridCol>
                <a:gridCol w="1449584">
                  <a:extLst>
                    <a:ext uri="{9D8B030D-6E8A-4147-A177-3AD203B41FA5}">
                      <a16:colId xmlns:a16="http://schemas.microsoft.com/office/drawing/2014/main" val="1058512301"/>
                    </a:ext>
                  </a:extLst>
                </a:gridCol>
                <a:gridCol w="1449584">
                  <a:extLst>
                    <a:ext uri="{9D8B030D-6E8A-4147-A177-3AD203B41FA5}">
                      <a16:colId xmlns:a16="http://schemas.microsoft.com/office/drawing/2014/main" val="111640918"/>
                    </a:ext>
                  </a:extLst>
                </a:gridCol>
              </a:tblGrid>
              <a:tr h="52097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838497793"/>
                  </a:ext>
                </a:extLst>
              </a:tr>
              <a:tr h="52097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117865487"/>
                  </a:ext>
                </a:extLst>
              </a:tr>
              <a:tr h="52097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18743068"/>
                  </a:ext>
                </a:extLst>
              </a:tr>
              <a:tr h="52097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82915400"/>
                  </a:ext>
                </a:extLst>
              </a:tr>
            </a:tbl>
          </a:graphicData>
        </a:graphic>
      </p:graphicFrame>
    </p:spTree>
    <p:extLst>
      <p:ext uri="{BB962C8B-B14F-4D97-AF65-F5344CB8AC3E}">
        <p14:creationId xmlns:p14="http://schemas.microsoft.com/office/powerpoint/2010/main" val="641250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1C4E306-BC28-4A7B-871B-1926F6FA6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C3ECC9B4-989C-4F71-A6BC-DEBC1D9FD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52322" cy="6858000"/>
          </a:xfrm>
          <a:custGeom>
            <a:avLst/>
            <a:gdLst>
              <a:gd name="connsiteX0" fmla="*/ 0 w 8452322"/>
              <a:gd name="connsiteY0" fmla="*/ 0 h 6858000"/>
              <a:gd name="connsiteX1" fmla="*/ 7447992 w 8452322"/>
              <a:gd name="connsiteY1" fmla="*/ 0 h 6858000"/>
              <a:gd name="connsiteX2" fmla="*/ 7501089 w 8452322"/>
              <a:gd name="connsiteY2" fmla="*/ 79009 h 6858000"/>
              <a:gd name="connsiteX3" fmla="*/ 8452322 w 8452322"/>
              <a:gd name="connsiteY3" fmla="*/ 3429001 h 6858000"/>
              <a:gd name="connsiteX4" fmla="*/ 7501089 w 8452322"/>
              <a:gd name="connsiteY4" fmla="*/ 6778993 h 6858000"/>
              <a:gd name="connsiteX5" fmla="*/ 7447994 w 8452322"/>
              <a:gd name="connsiteY5" fmla="*/ 6858000 h 6858000"/>
              <a:gd name="connsiteX6" fmla="*/ 0 w 845232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2322" h="6858000">
                <a:moveTo>
                  <a:pt x="0" y="0"/>
                </a:moveTo>
                <a:lnTo>
                  <a:pt x="7447992" y="0"/>
                </a:lnTo>
                <a:lnTo>
                  <a:pt x="7501089" y="79009"/>
                </a:lnTo>
                <a:cubicBezTo>
                  <a:pt x="8098524" y="1013167"/>
                  <a:pt x="8452322" y="2172770"/>
                  <a:pt x="8452322" y="3429001"/>
                </a:cubicBezTo>
                <a:cubicBezTo>
                  <a:pt x="8452322" y="4685233"/>
                  <a:pt x="8098524" y="5844836"/>
                  <a:pt x="7501089" y="6778993"/>
                </a:cubicBezTo>
                <a:lnTo>
                  <a:pt x="7447994" y="6858000"/>
                </a:lnTo>
                <a:lnTo>
                  <a:pt x="0" y="6858000"/>
                </a:lnTo>
                <a:close/>
              </a:path>
            </a:pathLst>
          </a:custGeom>
          <a:ln w="9525">
            <a:solidFill>
              <a:srgbClr val="EFEFEF"/>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21">
            <a:extLst>
              <a:ext uri="{FF2B5EF4-FFF2-40B4-BE49-F238E27FC236}">
                <a16:creationId xmlns:a16="http://schemas.microsoft.com/office/drawing/2014/main" id="{E20AF01B-D099-4710-BF18-E2832A9B6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43572" cy="6858000"/>
          </a:xfrm>
          <a:custGeom>
            <a:avLst/>
            <a:gdLst>
              <a:gd name="connsiteX0" fmla="*/ 0 w 8443572"/>
              <a:gd name="connsiteY0" fmla="*/ 0 h 6858000"/>
              <a:gd name="connsiteX1" fmla="*/ 7439242 w 8443572"/>
              <a:gd name="connsiteY1" fmla="*/ 0 h 6858000"/>
              <a:gd name="connsiteX2" fmla="*/ 7492339 w 8443572"/>
              <a:gd name="connsiteY2" fmla="*/ 79009 h 6858000"/>
              <a:gd name="connsiteX3" fmla="*/ 8443572 w 8443572"/>
              <a:gd name="connsiteY3" fmla="*/ 3429001 h 6858000"/>
              <a:gd name="connsiteX4" fmla="*/ 7492339 w 8443572"/>
              <a:gd name="connsiteY4" fmla="*/ 6778993 h 6858000"/>
              <a:gd name="connsiteX5" fmla="*/ 7439244 w 8443572"/>
              <a:gd name="connsiteY5" fmla="*/ 6858000 h 6858000"/>
              <a:gd name="connsiteX6" fmla="*/ 0 w 84435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43572" h="6858000">
                <a:moveTo>
                  <a:pt x="0" y="0"/>
                </a:moveTo>
                <a:lnTo>
                  <a:pt x="7439242" y="0"/>
                </a:lnTo>
                <a:lnTo>
                  <a:pt x="7492339" y="79009"/>
                </a:lnTo>
                <a:cubicBezTo>
                  <a:pt x="8089774" y="1013167"/>
                  <a:pt x="8443572" y="2172770"/>
                  <a:pt x="8443572" y="3429001"/>
                </a:cubicBezTo>
                <a:cubicBezTo>
                  <a:pt x="8443572" y="4685233"/>
                  <a:pt x="8089774" y="5844836"/>
                  <a:pt x="7492339" y="6778993"/>
                </a:cubicBezTo>
                <a:lnTo>
                  <a:pt x="743924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774BB3B-9166-F0B9-F415-9B2E607A68F1}"/>
              </a:ext>
            </a:extLst>
          </p:cNvPr>
          <p:cNvSpPr>
            <a:spLocks noGrp="1"/>
          </p:cNvSpPr>
          <p:nvPr>
            <p:ph type="title"/>
          </p:nvPr>
        </p:nvSpPr>
        <p:spPr>
          <a:xfrm>
            <a:off x="884262" y="1037724"/>
            <a:ext cx="8954896" cy="4769183"/>
          </a:xfrm>
        </p:spPr>
        <p:txBody>
          <a:bodyPr vert="horz" lIns="91440" tIns="45720" rIns="91440" bIns="45720" rtlCol="0" anchor="ctr">
            <a:normAutofit/>
          </a:bodyPr>
          <a:lstStyle/>
          <a:p>
            <a:pPr>
              <a:lnSpc>
                <a:spcPct val="100000"/>
              </a:lnSpc>
              <a:spcBef>
                <a:spcPts val="0"/>
              </a:spcBef>
            </a:pPr>
            <a:r>
              <a:rPr lang="en-US" sz="2800" b="1">
                <a:cs typeface="Calibri Light"/>
              </a:rPr>
              <a:t>Execution:</a:t>
            </a:r>
            <a:r>
              <a:rPr lang="en-US" sz="2600" b="1">
                <a:cs typeface="Calibri Light"/>
              </a:rPr>
              <a:t>  </a:t>
            </a:r>
            <a:r>
              <a:rPr lang="en-US" sz="2600">
                <a:cs typeface="Calibri Light"/>
              </a:rPr>
              <a:t>In eclipse</a:t>
            </a:r>
            <a:br>
              <a:rPr lang="en-US" sz="2600">
                <a:cs typeface="Calibri Light"/>
              </a:rPr>
            </a:br>
            <a:r>
              <a:rPr lang="en-US" sz="2600">
                <a:cs typeface="Calibri Light"/>
              </a:rPr>
              <a:t>Project name:  </a:t>
            </a:r>
            <a:r>
              <a:rPr lang="en-US" sz="2600" err="1">
                <a:cs typeface="Calibri Light"/>
              </a:rPr>
              <a:t>HospitalMangement</a:t>
            </a:r>
            <a:endParaRPr lang="en-US" sz="2600">
              <a:cs typeface="Calibri Light"/>
            </a:endParaRPr>
          </a:p>
          <a:p>
            <a:pPr>
              <a:lnSpc>
                <a:spcPct val="100000"/>
              </a:lnSpc>
              <a:spcBef>
                <a:spcPts val="0"/>
              </a:spcBef>
            </a:pPr>
            <a:r>
              <a:rPr lang="en-US" sz="2600">
                <a:cs typeface="Calibri Light"/>
              </a:rPr>
              <a:t>Package name: Hospital</a:t>
            </a:r>
          </a:p>
          <a:p>
            <a:pPr>
              <a:lnSpc>
                <a:spcPct val="100000"/>
              </a:lnSpc>
              <a:spcBef>
                <a:spcPts val="0"/>
              </a:spcBef>
            </a:pPr>
            <a:r>
              <a:rPr lang="en-US" sz="2600">
                <a:cs typeface="Calibri Light"/>
              </a:rPr>
              <a:t>Classes: </a:t>
            </a:r>
            <a:r>
              <a:rPr lang="en-US" sz="2600" err="1">
                <a:cs typeface="Calibri Light"/>
              </a:rPr>
              <a:t>doctor.class</a:t>
            </a:r>
            <a:r>
              <a:rPr lang="en-US" sz="2600">
                <a:cs typeface="Calibri Light"/>
              </a:rPr>
              <a:t>,</a:t>
            </a:r>
          </a:p>
          <a:p>
            <a:pPr>
              <a:lnSpc>
                <a:spcPct val="100000"/>
              </a:lnSpc>
              <a:spcBef>
                <a:spcPts val="0"/>
              </a:spcBef>
            </a:pPr>
            <a:r>
              <a:rPr lang="en-US" sz="2600">
                <a:cs typeface="Calibri Light"/>
              </a:rPr>
              <a:t> </a:t>
            </a:r>
            <a:r>
              <a:rPr lang="en-US" sz="2600" err="1">
                <a:cs typeface="Calibri Light"/>
              </a:rPr>
              <a:t>fecility.class</a:t>
            </a:r>
            <a:r>
              <a:rPr lang="en-US" sz="2600">
                <a:cs typeface="Calibri Light"/>
              </a:rPr>
              <a:t>,</a:t>
            </a:r>
          </a:p>
          <a:p>
            <a:pPr>
              <a:lnSpc>
                <a:spcPct val="100000"/>
              </a:lnSpc>
              <a:spcBef>
                <a:spcPts val="0"/>
              </a:spcBef>
            </a:pPr>
            <a:r>
              <a:rPr lang="en-US" sz="2600">
                <a:cs typeface="Calibri Light"/>
              </a:rPr>
              <a:t> </a:t>
            </a:r>
            <a:r>
              <a:rPr lang="en-US" sz="2600" err="1">
                <a:cs typeface="Calibri Light"/>
              </a:rPr>
              <a:t>hospitalmanagement.class</a:t>
            </a:r>
            <a:r>
              <a:rPr lang="en-US" sz="2600">
                <a:cs typeface="Calibri Light"/>
              </a:rPr>
              <a:t>,</a:t>
            </a:r>
          </a:p>
          <a:p>
            <a:pPr>
              <a:lnSpc>
                <a:spcPct val="100000"/>
              </a:lnSpc>
              <a:spcBef>
                <a:spcPts val="0"/>
              </a:spcBef>
            </a:pPr>
            <a:r>
              <a:rPr lang="en-US" sz="2600">
                <a:cs typeface="Calibri Light"/>
              </a:rPr>
              <a:t> </a:t>
            </a:r>
            <a:r>
              <a:rPr lang="en-US" sz="2600" err="1">
                <a:cs typeface="Calibri Light"/>
              </a:rPr>
              <a:t>lab.class</a:t>
            </a:r>
            <a:r>
              <a:rPr lang="en-US" sz="2600">
                <a:cs typeface="Calibri Light"/>
              </a:rPr>
              <a:t>,  </a:t>
            </a:r>
          </a:p>
          <a:p>
            <a:pPr>
              <a:lnSpc>
                <a:spcPct val="100000"/>
              </a:lnSpc>
              <a:spcBef>
                <a:spcPts val="0"/>
              </a:spcBef>
            </a:pPr>
            <a:r>
              <a:rPr lang="en-US" sz="2600" err="1">
                <a:cs typeface="Calibri Light"/>
              </a:rPr>
              <a:t>medical.class</a:t>
            </a:r>
            <a:r>
              <a:rPr lang="en-US" sz="2600">
                <a:cs typeface="Calibri Light"/>
              </a:rPr>
              <a:t>,</a:t>
            </a:r>
          </a:p>
          <a:p>
            <a:pPr>
              <a:lnSpc>
                <a:spcPct val="100000"/>
              </a:lnSpc>
              <a:spcBef>
                <a:spcPts val="0"/>
              </a:spcBef>
            </a:pPr>
            <a:r>
              <a:rPr lang="en-US" sz="2600">
                <a:cs typeface="Calibri Light"/>
              </a:rPr>
              <a:t> </a:t>
            </a:r>
            <a:r>
              <a:rPr lang="en-US" sz="2600" err="1">
                <a:cs typeface="Calibri Light"/>
              </a:rPr>
              <a:t>patient.class</a:t>
            </a:r>
            <a:r>
              <a:rPr lang="en-US" sz="2600">
                <a:cs typeface="Calibri Light"/>
              </a:rPr>
              <a:t>, </a:t>
            </a:r>
          </a:p>
          <a:p>
            <a:pPr>
              <a:lnSpc>
                <a:spcPct val="100000"/>
              </a:lnSpc>
              <a:spcBef>
                <a:spcPts val="0"/>
              </a:spcBef>
            </a:pPr>
            <a:r>
              <a:rPr lang="en-US" sz="2600">
                <a:cs typeface="Calibri Light"/>
              </a:rPr>
              <a:t>and </a:t>
            </a:r>
            <a:r>
              <a:rPr lang="en-US" sz="2600" err="1">
                <a:cs typeface="Calibri Light"/>
              </a:rPr>
              <a:t>staff.class</a:t>
            </a:r>
            <a:r>
              <a:rPr lang="en-US" sz="2600">
                <a:cs typeface="Calibri Light"/>
              </a:rPr>
              <a:t>  will be created.</a:t>
            </a:r>
          </a:p>
          <a:p>
            <a:pPr>
              <a:lnSpc>
                <a:spcPct val="100000"/>
              </a:lnSpc>
              <a:spcBef>
                <a:spcPts val="0"/>
              </a:spcBef>
            </a:pPr>
            <a:endParaRPr lang="en-US" sz="1800">
              <a:solidFill>
                <a:srgbClr val="333333"/>
              </a:solidFill>
              <a:latin typeface="Segoe UI"/>
              <a:cs typeface="Segoe UI"/>
            </a:endParaRPr>
          </a:p>
          <a:p>
            <a:endParaRPr lang="en-US" sz="3400" kern="1200">
              <a:latin typeface="+mj-lt"/>
              <a:cs typeface="Calibri Light"/>
            </a:endParaRPr>
          </a:p>
        </p:txBody>
      </p:sp>
      <p:sp>
        <p:nvSpPr>
          <p:cNvPr id="24" name="Rectangle 23">
            <a:extLst>
              <a:ext uri="{FF2B5EF4-FFF2-40B4-BE49-F238E27FC236}">
                <a16:creationId xmlns:a16="http://schemas.microsoft.com/office/drawing/2014/main" id="{B0E4BB4F-99AB-4C4E-A763-C5AC5273DF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27916"/>
            <a:ext cx="128016" cy="11887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Eclipse IDE Download for Free - 2024 Latest Version">
            <a:extLst>
              <a:ext uri="{FF2B5EF4-FFF2-40B4-BE49-F238E27FC236}">
                <a16:creationId xmlns:a16="http://schemas.microsoft.com/office/drawing/2014/main" id="{1AD9B7A8-3C22-D11B-BD87-BC1F1DF5AFD5}"/>
              </a:ext>
            </a:extLst>
          </p:cNvPr>
          <p:cNvPicPr>
            <a:picLocks noChangeAspect="1"/>
          </p:cNvPicPr>
          <p:nvPr/>
        </p:nvPicPr>
        <p:blipFill>
          <a:blip r:embed="rId2"/>
          <a:stretch>
            <a:fillRect/>
          </a:stretch>
        </p:blipFill>
        <p:spPr>
          <a:xfrm>
            <a:off x="5992006" y="1564896"/>
            <a:ext cx="4761830" cy="3785673"/>
          </a:xfrm>
          <a:prstGeom prst="rect">
            <a:avLst/>
          </a:prstGeom>
        </p:spPr>
      </p:pic>
    </p:spTree>
    <p:extLst>
      <p:ext uri="{BB962C8B-B14F-4D97-AF65-F5344CB8AC3E}">
        <p14:creationId xmlns:p14="http://schemas.microsoft.com/office/powerpoint/2010/main" val="4077649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4DF08F40-791B-0E53-08DE-D1FE4EDA5E38}"/>
              </a:ext>
            </a:extLst>
          </p:cNvPr>
          <p:cNvPicPr>
            <a:picLocks noChangeAspect="1"/>
          </p:cNvPicPr>
          <p:nvPr/>
        </p:nvPicPr>
        <p:blipFill rotWithShape="1">
          <a:blip r:embed="rId2"/>
          <a:srcRect t="1202" r="-117" b="9419"/>
          <a:stretch/>
        </p:blipFill>
        <p:spPr>
          <a:xfrm>
            <a:off x="180123" y="114355"/>
            <a:ext cx="11830492" cy="6638327"/>
          </a:xfrm>
          <a:prstGeom prst="rect">
            <a:avLst/>
          </a:prstGeom>
        </p:spPr>
      </p:pic>
    </p:spTree>
    <p:extLst>
      <p:ext uri="{BB962C8B-B14F-4D97-AF65-F5344CB8AC3E}">
        <p14:creationId xmlns:p14="http://schemas.microsoft.com/office/powerpoint/2010/main" val="2171747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 program&#10;&#10;Description automatically generated">
            <a:extLst>
              <a:ext uri="{FF2B5EF4-FFF2-40B4-BE49-F238E27FC236}">
                <a16:creationId xmlns:a16="http://schemas.microsoft.com/office/drawing/2014/main" id="{F1A513D6-EB90-BA63-839F-FB2F852D582A}"/>
              </a:ext>
            </a:extLst>
          </p:cNvPr>
          <p:cNvPicPr>
            <a:picLocks noChangeAspect="1"/>
          </p:cNvPicPr>
          <p:nvPr/>
        </p:nvPicPr>
        <p:blipFill rotWithShape="1">
          <a:blip r:embed="rId2"/>
          <a:srcRect r="114" b="5521"/>
          <a:stretch/>
        </p:blipFill>
        <p:spPr>
          <a:xfrm>
            <a:off x="340204" y="267254"/>
            <a:ext cx="11528202" cy="6358763"/>
          </a:xfrm>
          <a:prstGeom prst="rect">
            <a:avLst/>
          </a:prstGeom>
        </p:spPr>
      </p:pic>
    </p:spTree>
    <p:extLst>
      <p:ext uri="{BB962C8B-B14F-4D97-AF65-F5344CB8AC3E}">
        <p14:creationId xmlns:p14="http://schemas.microsoft.com/office/powerpoint/2010/main" val="104920780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CMR TECHNICAL CAMPUS  (Sponsored by CMR Technical Education Society, Reg.No: 1128/2007) UGC AUTONOMOUS Accredited by NBA&amp; NAAC with ‘A’ Grade Approved by AICTE, New Delhi and JNTU, Hyderabad Kandlakoya (V), Medchal Road, Hyderabad - 501 401 Ph.No: 9247033440/41;www.cmrtc.ac.in; info@cmrtc.ac.in</vt:lpstr>
      <vt:lpstr>PowerPoint Presentation</vt:lpstr>
      <vt:lpstr>PowerPoint Presentation</vt:lpstr>
      <vt:lpstr>PowerPoint Presentation</vt:lpstr>
      <vt:lpstr>PowerPoint Presentation</vt:lpstr>
      <vt:lpstr>PowerPoint Presentation</vt:lpstr>
      <vt:lpstr>Execution:  In eclipse Project name:  HospitalMangement Package name: Hospital Classes: doctor.class,  fecility.class,  hospitalmanagement.class,  lab.class,   medical.class,  patient.class,  and staff.class  will be created.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MUTYALA RAJESHWARI</cp:lastModifiedBy>
  <cp:revision>1</cp:revision>
  <dcterms:created xsi:type="dcterms:W3CDTF">2024-01-07T13:45:48Z</dcterms:created>
  <dcterms:modified xsi:type="dcterms:W3CDTF">2024-01-08T14:33:14Z</dcterms:modified>
</cp:coreProperties>
</file>