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0" r:id="rId13"/>
    <p:sldId id="262" r:id="rId14"/>
    <p:sldId id="26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5ADB1-CD3B-4D21-B454-56E5FBDEF941}" v="841" dt="2023-07-19T12:07:48.415"/>
    <p1510:client id="{CA7BE7DE-BC9D-4866-BC85-1F176EC6E103}" v="1207" dt="2023-07-18T19:30:07.63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KPMG_VI_final%20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0.xlsx]New C age!PivotTable5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Age Distrivutions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C age'!$B$3:$B$4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age'!$B$5</c:f>
              <c:numCache>
                <c:formatCode>General</c:formatCode>
                <c:ptCount val="1"/>
                <c:pt idx="0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F4-4054-9CC6-A27D47F0C921}"/>
            </c:ext>
          </c:extLst>
        </c:ser>
        <c:ser>
          <c:idx val="1"/>
          <c:order val="1"/>
          <c:tx>
            <c:strRef>
              <c:f>'New C age'!$C$3:$C$4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age'!$C$5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F4-4054-9CC6-A27D47F0C921}"/>
            </c:ext>
          </c:extLst>
        </c:ser>
        <c:ser>
          <c:idx val="2"/>
          <c:order val="2"/>
          <c:tx>
            <c:strRef>
              <c:f>'New C age'!$D$3:$D$4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age'!$D$5</c:f>
              <c:numCache>
                <c:formatCode>General</c:formatCode>
                <c:ptCount val="1"/>
                <c:pt idx="0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F4-4054-9CC6-A27D47F0C921}"/>
            </c:ext>
          </c:extLst>
        </c:ser>
        <c:ser>
          <c:idx val="3"/>
          <c:order val="3"/>
          <c:tx>
            <c:strRef>
              <c:f>'New C age'!$E$3:$E$4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age'!$E$5</c:f>
              <c:numCache>
                <c:formatCode>General</c:formatCode>
                <c:ptCount val="1"/>
                <c:pt idx="0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F4-4054-9CC6-A27D47F0C921}"/>
            </c:ext>
          </c:extLst>
        </c:ser>
        <c:ser>
          <c:idx val="4"/>
          <c:order val="4"/>
          <c:tx>
            <c:strRef>
              <c:f>'New C age'!$F$3:$F$4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age'!$F$5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F4-4054-9CC6-A27D47F0C921}"/>
            </c:ext>
          </c:extLst>
        </c:ser>
        <c:ser>
          <c:idx val="5"/>
          <c:order val="5"/>
          <c:tx>
            <c:strRef>
              <c:f>'New C age'!$G$3:$G$4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age'!$G$5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F4-4054-9CC6-A27D47F0C921}"/>
            </c:ext>
          </c:extLst>
        </c:ser>
        <c:ser>
          <c:idx val="6"/>
          <c:order val="6"/>
          <c:tx>
            <c:strRef>
              <c:f>'New C age'!$H$3:$H$4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age'!$H$5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3F4-4054-9CC6-A27D47F0C921}"/>
            </c:ext>
          </c:extLst>
        </c:ser>
        <c:ser>
          <c:idx val="7"/>
          <c:order val="7"/>
          <c:tx>
            <c:strRef>
              <c:f>'New C age'!$I$3:$I$4</c:f>
              <c:strCache>
                <c:ptCount val="1"/>
                <c:pt idx="0">
                  <c:v>130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age'!$I$5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F4-4054-9CC6-A27D47F0C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-27"/>
        <c:axId val="83881976"/>
        <c:axId val="83878616"/>
      </c:barChart>
      <c:catAx>
        <c:axId val="83881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 (20= Under 20, 30=20 TO 29)</a:t>
                </a:r>
              </a:p>
            </c:rich>
          </c:tx>
          <c:layout>
            <c:manualLayout>
              <c:xMode val="edge"/>
              <c:yMode val="edge"/>
              <c:x val="0.10159693042853948"/>
              <c:y val="0.848354208888446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78616"/>
        <c:crosses val="autoZero"/>
        <c:auto val="1"/>
        <c:lblAlgn val="ctr"/>
        <c:lblOffset val="100"/>
        <c:noMultiLvlLbl val="0"/>
      </c:catAx>
      <c:valAx>
        <c:axId val="83878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Numbers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8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0.xlsx]New C age!PivotTable5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Age Distrivutions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C age'!$B$3:$B$4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age'!$B$5</c:f>
              <c:numCache>
                <c:formatCode>General</c:formatCode>
                <c:ptCount val="1"/>
                <c:pt idx="0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27-4B95-8E2D-44C72246254D}"/>
            </c:ext>
          </c:extLst>
        </c:ser>
        <c:ser>
          <c:idx val="1"/>
          <c:order val="1"/>
          <c:tx>
            <c:strRef>
              <c:f>'New C age'!$C$3:$C$4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age'!$C$5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27-4B95-8E2D-44C72246254D}"/>
            </c:ext>
          </c:extLst>
        </c:ser>
        <c:ser>
          <c:idx val="2"/>
          <c:order val="2"/>
          <c:tx>
            <c:strRef>
              <c:f>'New C age'!$D$3:$D$4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age'!$D$5</c:f>
              <c:numCache>
                <c:formatCode>General</c:formatCode>
                <c:ptCount val="1"/>
                <c:pt idx="0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27-4B95-8E2D-44C72246254D}"/>
            </c:ext>
          </c:extLst>
        </c:ser>
        <c:ser>
          <c:idx val="3"/>
          <c:order val="3"/>
          <c:tx>
            <c:strRef>
              <c:f>'New C age'!$E$3:$E$4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age'!$E$5</c:f>
              <c:numCache>
                <c:formatCode>General</c:formatCode>
                <c:ptCount val="1"/>
                <c:pt idx="0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27-4B95-8E2D-44C72246254D}"/>
            </c:ext>
          </c:extLst>
        </c:ser>
        <c:ser>
          <c:idx val="4"/>
          <c:order val="4"/>
          <c:tx>
            <c:strRef>
              <c:f>'New C age'!$F$3:$F$4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age'!$F$5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27-4B95-8E2D-44C72246254D}"/>
            </c:ext>
          </c:extLst>
        </c:ser>
        <c:ser>
          <c:idx val="5"/>
          <c:order val="5"/>
          <c:tx>
            <c:strRef>
              <c:f>'New C age'!$G$3:$G$4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age'!$G$5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27-4B95-8E2D-44C72246254D}"/>
            </c:ext>
          </c:extLst>
        </c:ser>
        <c:ser>
          <c:idx val="6"/>
          <c:order val="6"/>
          <c:tx>
            <c:strRef>
              <c:f>'New C age'!$H$3:$H$4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age'!$H$5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A27-4B95-8E2D-44C72246254D}"/>
            </c:ext>
          </c:extLst>
        </c:ser>
        <c:ser>
          <c:idx val="7"/>
          <c:order val="7"/>
          <c:tx>
            <c:strRef>
              <c:f>'New C age'!$I$3:$I$4</c:f>
              <c:strCache>
                <c:ptCount val="1"/>
                <c:pt idx="0">
                  <c:v>130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 age'!$I$5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27-4B95-8E2D-44C722462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-27"/>
        <c:axId val="83881976"/>
        <c:axId val="83878616"/>
      </c:barChart>
      <c:catAx>
        <c:axId val="83881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 (20= Under 20, 30=20 TO 29)</a:t>
                </a:r>
              </a:p>
            </c:rich>
          </c:tx>
          <c:layout>
            <c:manualLayout>
              <c:xMode val="edge"/>
              <c:yMode val="edge"/>
              <c:x val="0.10159693042853948"/>
              <c:y val="0.848354208888446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78616"/>
        <c:crosses val="autoZero"/>
        <c:auto val="1"/>
        <c:lblAlgn val="ctr"/>
        <c:lblOffset val="100"/>
        <c:noMultiLvlLbl val="0"/>
      </c:catAx>
      <c:valAx>
        <c:axId val="83878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Numbers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8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0.xlsx]bike related purchase!PivotTable4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over past 3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36609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96363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96363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96363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related purchase'!$B$3:$B$4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related purchase'!$A$5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related purchase'!$B$5</c:f>
              <c:numCache>
                <c:formatCode>General</c:formatCode>
                <c:ptCount val="1"/>
                <c:pt idx="0">
                  <c:v>2039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8-4C92-A301-611ECC0B5383}"/>
            </c:ext>
          </c:extLst>
        </c:ser>
        <c:ser>
          <c:idx val="1"/>
          <c:order val="1"/>
          <c:tx>
            <c:strRef>
              <c:f>'bike related purchase'!$C$3:$C$4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96363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related purchase'!$A$5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related purchase'!$C$5</c:f>
              <c:numCache>
                <c:formatCode>General</c:formatCode>
                <c:ptCount val="1"/>
                <c:pt idx="0">
                  <c:v>1873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B8-4C92-A301-611ECC0B5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27"/>
        <c:axId val="253345927"/>
        <c:axId val="253359847"/>
      </c:barChart>
      <c:catAx>
        <c:axId val="253345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 Category</a:t>
                </a:r>
              </a:p>
            </c:rich>
          </c:tx>
          <c:layout>
            <c:manualLayout>
              <c:xMode val="edge"/>
              <c:yMode val="edge"/>
              <c:x val="0.38755503483289971"/>
              <c:y val="0.870979944300855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59847"/>
        <c:crosses val="autoZero"/>
        <c:auto val="1"/>
        <c:lblAlgn val="ctr"/>
        <c:lblOffset val="100"/>
        <c:noMultiLvlLbl val="0"/>
      </c:catAx>
      <c:valAx>
        <c:axId val="253359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Purchases</a:t>
                </a:r>
              </a:p>
            </c:rich>
          </c:tx>
          <c:layout>
            <c:manualLayout>
              <c:xMode val="edge"/>
              <c:yMode val="edge"/>
              <c:x val="2.3212259757852849E-2"/>
              <c:y val="0.186296296296296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45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73781422836371"/>
          <c:y val="0.37745466931137422"/>
          <c:w val="0.12413308292699736"/>
          <c:h val="0.17175692733064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0.xlsx]new C job ind!PivotTable2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r>
              <a:rPr lang="en-US"/>
              <a:t>'New' Customer List</a:t>
            </a:r>
          </a:p>
        </c:rich>
      </c:tx>
      <c:layout>
        <c:manualLayout>
          <c:xMode val="edge"/>
          <c:yMode val="edge"/>
          <c:x val="0.23548581728488757"/>
          <c:y val="2.2058823529411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'new C job ind'!$B$3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11-4E39-ADE9-1387FE32BD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11-4E39-ADE9-1387FE32BD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11-4E39-ADE9-1387FE32BD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11-4E39-ADE9-1387FE32BD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A11-4E39-ADE9-1387FE32BD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A11-4E39-ADE9-1387FE32BD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A11-4E39-ADE9-1387FE32BD3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A11-4E39-ADE9-1387FE32BD3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A11-4E39-ADE9-1387FE32BD3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A11-4E39-ADE9-1387FE32BD3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A11-4E39-ADE9-1387FE32BD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'new C job ind'!$A$4:$A$13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'new C job ind'!$B$4:$B$13</c:f>
              <c:numCache>
                <c:formatCode>General</c:formatCode>
                <c:ptCount val="9"/>
                <c:pt idx="0">
                  <c:v>24</c:v>
                </c:pt>
                <c:pt idx="1">
                  <c:v>35</c:v>
                </c:pt>
                <c:pt idx="2">
                  <c:v>188</c:v>
                </c:pt>
                <c:pt idx="3">
                  <c:v>138</c:v>
                </c:pt>
                <c:pt idx="4">
                  <c:v>44</c:v>
                </c:pt>
                <c:pt idx="5">
                  <c:v>175</c:v>
                </c:pt>
                <c:pt idx="6">
                  <c:v>51</c:v>
                </c:pt>
                <c:pt idx="7">
                  <c:v>73</c:v>
                </c:pt>
                <c:pt idx="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A11-4E39-ADE9-1387FE32B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1358631375897292E-2"/>
          <c:y val="0.18170101899027327"/>
          <c:w val="0.30079347310501847"/>
          <c:h val="0.654952524316813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0.xlsx]Sheet2!PivotTable3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r>
              <a:rPr lang="en-US"/>
              <a:t>'Old' Customer List</a:t>
            </a:r>
          </a:p>
        </c:rich>
      </c:tx>
      <c:layout>
        <c:manualLayout>
          <c:xMode val="edge"/>
          <c:yMode val="edge"/>
          <c:x val="0.1458352649739007"/>
          <c:y val="2.7343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5-4660-90D2-6900A3990C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5-4660-90D2-6900A3990C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5-4660-90D2-6900A3990C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5-4660-90D2-6900A3990C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5-4660-90D2-6900A3990C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5-4660-90D2-6900A3990C9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5-4660-90D2-6900A3990C9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5-4660-90D2-6900A3990C9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5-4660-90D2-6900A3990C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Sheet2!$B$4:$B$13</c:f>
              <c:numCache>
                <c:formatCode>General</c:formatCode>
                <c:ptCount val="9"/>
                <c:pt idx="0">
                  <c:v>99</c:v>
                </c:pt>
                <c:pt idx="1">
                  <c:v>122</c:v>
                </c:pt>
                <c:pt idx="2">
                  <c:v>689</c:v>
                </c:pt>
                <c:pt idx="3">
                  <c:v>549</c:v>
                </c:pt>
                <c:pt idx="4">
                  <c:v>189</c:v>
                </c:pt>
                <c:pt idx="5">
                  <c:v>698</c:v>
                </c:pt>
                <c:pt idx="6">
                  <c:v>231</c:v>
                </c:pt>
                <c:pt idx="7">
                  <c:v>305</c:v>
                </c:pt>
                <c:pt idx="8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BA5-4660-90D2-6900A3990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0.xlsx]new Cust wealth S by age!PivotTable5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 Cust wealth S by age'!$B$3:$B$4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'new Cust wealth S by age'!$A$5:$A$13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'new Cust wealth S by age'!$B$5:$B$13</c:f>
              <c:numCache>
                <c:formatCode>General</c:formatCode>
                <c:ptCount val="8"/>
                <c:pt idx="0">
                  <c:v>47</c:v>
                </c:pt>
                <c:pt idx="1">
                  <c:v>14</c:v>
                </c:pt>
                <c:pt idx="2">
                  <c:v>54</c:v>
                </c:pt>
                <c:pt idx="3">
                  <c:v>43</c:v>
                </c:pt>
                <c:pt idx="4">
                  <c:v>37</c:v>
                </c:pt>
                <c:pt idx="5">
                  <c:v>28</c:v>
                </c:pt>
                <c:pt idx="6">
                  <c:v>12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B-4CC8-865A-B09068DC2096}"/>
            </c:ext>
          </c:extLst>
        </c:ser>
        <c:ser>
          <c:idx val="1"/>
          <c:order val="1"/>
          <c:tx>
            <c:strRef>
              <c:f>'new Cust wealth S by age'!$C$3:$C$4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'new Cust wealth S by age'!$A$5:$A$13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'new Cust wealth S by age'!$C$5:$C$13</c:f>
              <c:numCache>
                <c:formatCode>General</c:formatCode>
                <c:ptCount val="8"/>
                <c:pt idx="0">
                  <c:v>33</c:v>
                </c:pt>
                <c:pt idx="1">
                  <c:v>33</c:v>
                </c:pt>
                <c:pt idx="2">
                  <c:v>53</c:v>
                </c:pt>
                <c:pt idx="3">
                  <c:v>36</c:v>
                </c:pt>
                <c:pt idx="4">
                  <c:v>48</c:v>
                </c:pt>
                <c:pt idx="5">
                  <c:v>31</c:v>
                </c:pt>
                <c:pt idx="6">
                  <c:v>15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B-4CC8-865A-B09068DC2096}"/>
            </c:ext>
          </c:extLst>
        </c:ser>
        <c:ser>
          <c:idx val="2"/>
          <c:order val="2"/>
          <c:tx>
            <c:strRef>
              <c:f>'new Cust wealth S by age'!$D$3:$D$4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'new Cust wealth S by age'!$A$5:$A$13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'new Cust wealth S by age'!$D$5:$D$13</c:f>
              <c:numCache>
                <c:formatCode>General</c:formatCode>
                <c:ptCount val="8"/>
                <c:pt idx="0">
                  <c:v>67</c:v>
                </c:pt>
                <c:pt idx="1">
                  <c:v>50</c:v>
                </c:pt>
                <c:pt idx="2">
                  <c:v>108</c:v>
                </c:pt>
                <c:pt idx="3">
                  <c:v>103</c:v>
                </c:pt>
                <c:pt idx="4">
                  <c:v>85</c:v>
                </c:pt>
                <c:pt idx="5">
                  <c:v>55</c:v>
                </c:pt>
                <c:pt idx="6">
                  <c:v>31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B-4CC8-865A-B09068DC2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overlap val="100"/>
        <c:axId val="231821272"/>
        <c:axId val="231813112"/>
      </c:barChart>
      <c:catAx>
        <c:axId val="23182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813112"/>
        <c:crossesAt val="0"/>
        <c:auto val="1"/>
        <c:lblAlgn val="ctr"/>
        <c:lblOffset val="100"/>
        <c:noMultiLvlLbl val="0"/>
      </c:catAx>
      <c:valAx>
        <c:axId val="23181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 in each age category</a:t>
                </a:r>
              </a:p>
            </c:rich>
          </c:tx>
          <c:layout>
            <c:manualLayout>
              <c:xMode val="edge"/>
              <c:yMode val="edge"/>
              <c:x val="5.2242435212839751E-3"/>
              <c:y val="6.28028393002598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8212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0.xlsx]Old Cust welth S age!PivotTable6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'Old Cust welth S age'!$B$3:$B$4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'Old Cust welth S age'!$A$5:$A$14</c:f>
              <c:strCache>
                <c:ptCount val="9"/>
                <c:pt idx="0">
                  <c:v>10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</c:strCache>
            </c:strRef>
          </c:cat>
          <c:val>
            <c:numRef>
              <c:f>'Old Cust welth S age'!$B$5:$B$14</c:f>
              <c:numCache>
                <c:formatCode>General</c:formatCode>
                <c:ptCount val="9"/>
                <c:pt idx="0">
                  <c:v>1</c:v>
                </c:pt>
                <c:pt idx="1">
                  <c:v>110</c:v>
                </c:pt>
                <c:pt idx="2">
                  <c:v>122</c:v>
                </c:pt>
                <c:pt idx="3">
                  <c:v>224</c:v>
                </c:pt>
                <c:pt idx="4">
                  <c:v>135</c:v>
                </c:pt>
                <c:pt idx="5">
                  <c:v>109</c:v>
                </c:pt>
                <c:pt idx="6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4E-4655-AE3D-7A08993AECA5}"/>
            </c:ext>
          </c:extLst>
        </c:ser>
        <c:ser>
          <c:idx val="1"/>
          <c:order val="1"/>
          <c:tx>
            <c:strRef>
              <c:f>'Old Cust welth S age'!$C$3:$C$4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'Old Cust welth S age'!$A$5:$A$14</c:f>
              <c:strCache>
                <c:ptCount val="9"/>
                <c:pt idx="0">
                  <c:v>10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</c:strCache>
            </c:strRef>
          </c:cat>
          <c:val>
            <c:numRef>
              <c:f>'Old Cust welth S age'!$C$5:$C$14</c:f>
              <c:numCache>
                <c:formatCode>General</c:formatCode>
                <c:ptCount val="9"/>
                <c:pt idx="1">
                  <c:v>101</c:v>
                </c:pt>
                <c:pt idx="2">
                  <c:v>146</c:v>
                </c:pt>
                <c:pt idx="3">
                  <c:v>248</c:v>
                </c:pt>
                <c:pt idx="4">
                  <c:v>128</c:v>
                </c:pt>
                <c:pt idx="5">
                  <c:v>110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4E-4655-AE3D-7A08993AECA5}"/>
            </c:ext>
          </c:extLst>
        </c:ser>
        <c:ser>
          <c:idx val="2"/>
          <c:order val="2"/>
          <c:tx>
            <c:strRef>
              <c:f>'Old Cust welth S age'!$D$3:$D$4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'Old Cust welth S age'!$A$5:$A$14</c:f>
              <c:strCache>
                <c:ptCount val="9"/>
                <c:pt idx="0">
                  <c:v>10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</c:strCache>
            </c:strRef>
          </c:cat>
          <c:val>
            <c:numRef>
              <c:f>'Old Cust welth S age'!$D$5:$D$14</c:f>
              <c:numCache>
                <c:formatCode>General</c:formatCode>
                <c:ptCount val="9"/>
                <c:pt idx="1">
                  <c:v>196</c:v>
                </c:pt>
                <c:pt idx="2">
                  <c:v>251</c:v>
                </c:pt>
                <c:pt idx="3">
                  <c:v>486</c:v>
                </c:pt>
                <c:pt idx="4">
                  <c:v>264</c:v>
                </c:pt>
                <c:pt idx="5">
                  <c:v>229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4E-4655-AE3D-7A08993AE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0342727"/>
        <c:axId val="730340807"/>
      </c:barChart>
      <c:catAx>
        <c:axId val="730342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340807"/>
        <c:crosses val="autoZero"/>
        <c:auto val="1"/>
        <c:lblAlgn val="ctr"/>
        <c:lblOffset val="100"/>
        <c:noMultiLvlLbl val="0"/>
      </c:catAx>
      <c:valAx>
        <c:axId val="730340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Number of people in each age category</a:t>
                </a:r>
              </a:p>
            </c:rich>
          </c:tx>
          <c:layout>
            <c:manualLayout>
              <c:xMode val="edge"/>
              <c:yMode val="edge"/>
              <c:x val="6.2204724409448816E-3"/>
              <c:y val="4.014376581305715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3427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0.xlsx]car owned in state!PivotTable3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40404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40404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40404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owned in state'!$B$3:$B$4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owned in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 owned in state'!$B$5:$B$8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D-456B-A22B-6ECFB4A35D0E}"/>
            </c:ext>
          </c:extLst>
        </c:ser>
        <c:ser>
          <c:idx val="1"/>
          <c:order val="1"/>
          <c:tx>
            <c:strRef>
              <c:f>'car owned in state'!$C$3:$C$4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owned in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 owned in state'!$C$5:$C$8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ED-456B-A22B-6ECFB4A35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9"/>
        <c:overlap val="-27"/>
        <c:axId val="1091224"/>
        <c:axId val="1107064"/>
      </c:barChart>
      <c:catAx>
        <c:axId val="1091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064"/>
        <c:crosses val="autoZero"/>
        <c:auto val="1"/>
        <c:lblAlgn val="ctr"/>
        <c:lblOffset val="100"/>
        <c:noMultiLvlLbl val="0"/>
      </c:catAx>
      <c:valAx>
        <c:axId val="110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cars owned or not owned</a:t>
                </a:r>
              </a:p>
            </c:rich>
          </c:tx>
          <c:layout>
            <c:manualLayout>
              <c:xMode val="edge"/>
              <c:yMode val="edge"/>
              <c:x val="2.5925925925925925E-2"/>
              <c:y val="0.156708507670850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[KPMG_VI_final 0.xlsx]Sheet7!PivotTable2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Title and Scores</a:t>
            </a:r>
          </a:p>
        </c:rich>
      </c:tx>
      <c:layout>
        <c:manualLayout>
          <c:xMode val="edge"/>
          <c:yMode val="edge"/>
          <c:x val="0.18168932135515581"/>
          <c:y val="2.9045643153526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Sheet7!$B$4:$B$8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B-4902-ADC1-EBF1EA1269F3}"/>
            </c:ext>
          </c:extLst>
        </c:ser>
        <c:ser>
          <c:idx val="1"/>
          <c:order val="1"/>
          <c:tx>
            <c:strRef>
              <c:f>Sheet7!$C$3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Sheet7!$C$4:$C$8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5B-4902-ADC1-EBF1EA1269F3}"/>
            </c:ext>
          </c:extLst>
        </c:ser>
        <c:ser>
          <c:idx val="2"/>
          <c:order val="2"/>
          <c:tx>
            <c:strRef>
              <c:f>Sheet7!$D$3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Sheet7!$D$4:$D$8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5B-4902-ADC1-EBF1EA126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0353224"/>
        <c:axId val="170366664"/>
      </c:barChart>
      <c:catAx>
        <c:axId val="170353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CustomerTitle</a:t>
                </a:r>
              </a:p>
            </c:rich>
          </c:tx>
          <c:layout>
            <c:manualLayout>
              <c:xMode val="edge"/>
              <c:yMode val="edge"/>
              <c:x val="2.3486901535682024E-2"/>
              <c:y val="0.355647618736454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0366664"/>
        <c:crosses val="autoZero"/>
        <c:auto val="1"/>
        <c:lblAlgn val="ctr"/>
        <c:lblOffset val="100"/>
        <c:noMultiLvlLbl val="0"/>
      </c:catAx>
      <c:valAx>
        <c:axId val="170366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RFM Value assigned</a:t>
                </a:r>
              </a:p>
            </c:rich>
          </c:tx>
          <c:layout>
            <c:manualLayout>
              <c:xMode val="edge"/>
              <c:yMode val="edge"/>
              <c:x val="0.31014585202166178"/>
              <c:y val="0.903235056782950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035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81B75-BFD5-4989-2A74-DA63FBC1BB4C}"/>
              </a:ext>
            </a:extLst>
          </p:cNvPr>
          <p:cNvSpPr txBox="1"/>
          <p:nvPr/>
        </p:nvSpPr>
        <p:spPr>
          <a:xfrm>
            <a:off x="78562" y="1068674"/>
            <a:ext cx="55313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ea typeface="+mn-lt"/>
                <a:cs typeface="+mn-lt"/>
              </a:rPr>
              <a:t>RFM Analysis and Customer Classification</a:t>
            </a:r>
            <a:endParaRPr lang="en-US" sz="1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91915-8B99-5DAB-2B91-639DAED22DBF}"/>
              </a:ext>
            </a:extLst>
          </p:cNvPr>
          <p:cNvSpPr txBox="1"/>
          <p:nvPr/>
        </p:nvSpPr>
        <p:spPr>
          <a:xfrm>
            <a:off x="201026" y="1667902"/>
            <a:ext cx="4469946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RFM analysis is used to determine which customers a business should target to increase its revenue and value.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RFM (Recency, Frequency, and Monetary) model shows customers that have displayed high levels of engagement with the business in the three categories mentioned.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33236C-3E6C-D523-1293-1BE773CAA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736469"/>
              </p:ext>
            </p:extLst>
          </p:nvPr>
        </p:nvGraphicFramePr>
        <p:xfrm>
          <a:off x="5259957" y="1438365"/>
          <a:ext cx="3570616" cy="3191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4824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Customer Classification - Targeting High Value Customers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895149"/>
            <a:ext cx="7401854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These are the high value customers that should be targeted from the new list: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639B-042D-3887-3FD0-5F9A9D740F2A}"/>
              </a:ext>
            </a:extLst>
          </p:cNvPr>
          <p:cNvSpPr txBox="1"/>
          <p:nvPr/>
        </p:nvSpPr>
        <p:spPr>
          <a:xfrm>
            <a:off x="655134" y="2592658"/>
            <a:ext cx="6885878" cy="1635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500">
                <a:latin typeface="Segoe UI"/>
                <a:cs typeface="Segoe UI"/>
              </a:rPr>
              <a:t>Most of the high value customers will be female compared to male</a:t>
            </a:r>
            <a:endParaRPr lang="en-US" sz="1500" dirty="0">
              <a:latin typeface="Segoe UI"/>
              <a:cs typeface="Segoe UI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500" dirty="0">
              <a:latin typeface="Segoe UI"/>
              <a:cs typeface="Segoe UI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500">
                <a:latin typeface="Segoe UI"/>
                <a:cs typeface="Segoe UI"/>
              </a:rPr>
              <a:t>Working in the financial services, health and manufacturing industry sector,</a:t>
            </a:r>
            <a:endParaRPr lang="en-US" sz="1500" dirty="0">
              <a:latin typeface="Segoe UI"/>
              <a:cs typeface="Segoe UI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500" dirty="0">
              <a:latin typeface="Segoe UI"/>
              <a:cs typeface="Segoe UI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500">
                <a:latin typeface="Segoe UI"/>
                <a:cs typeface="Segoe UI"/>
              </a:rPr>
              <a:t>Who are currently living in NSW, VIC.</a:t>
            </a:r>
            <a:endParaRPr lang="en-US" sz="1500" dirty="0">
              <a:latin typeface="Segoe UI"/>
              <a:cs typeface="Segoe UI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20089-0DD6-C72A-6D7E-8426F286CB0D}"/>
              </a:ext>
            </a:extLst>
          </p:cNvPr>
          <p:cNvSpPr txBox="1"/>
          <p:nvPr/>
        </p:nvSpPr>
        <p:spPr>
          <a:xfrm>
            <a:off x="205140" y="1085402"/>
            <a:ext cx="674648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Summary Table for High Value Customers</a:t>
            </a:r>
            <a:endParaRPr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A3E2F-DACE-CDAC-A2AB-102D71F9BB95}"/>
              </a:ext>
            </a:extLst>
          </p:cNvPr>
          <p:cNvSpPr txBox="1"/>
          <p:nvPr/>
        </p:nvSpPr>
        <p:spPr>
          <a:xfrm>
            <a:off x="114143" y="1706873"/>
            <a:ext cx="799232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Here is a snapshot of a few customer that will come under the high value customer classification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19881B-3356-BCC1-11F2-4065A7EC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2" y="2388361"/>
            <a:ext cx="8629529" cy="18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931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5390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&amp; Recommending High Value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711837"/>
            <a:ext cx="4277732" cy="229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u="sng" dirty="0"/>
              <a:t>Outline Of Problem</a:t>
            </a:r>
            <a:br>
              <a:rPr lang="en-US" sz="1200" b="1" u="sng" dirty="0"/>
            </a:br>
            <a:endParaRPr lang="en-US" sz="1200" dirty="0"/>
          </a:p>
          <a:p>
            <a:pPr marL="171450" indent="-171450">
              <a:lnSpc>
                <a:spcPct val="114999"/>
              </a:lnSpc>
              <a:buFont typeface="Arial"/>
              <a:buChar char="•"/>
            </a:pPr>
            <a:r>
              <a:rPr lang="en-US" sz="1200" dirty="0">
                <a:latin typeface="Arial"/>
              </a:rPr>
              <a:t>Sprocket Central is a company that specializes in high- quality bike and accessories.</a:t>
            </a:r>
            <a:br>
              <a:rPr lang="en-US" sz="1200" dirty="0">
                <a:latin typeface="Arial"/>
              </a:rPr>
            </a:br>
            <a:endParaRPr lang="en-US" sz="1200">
              <a:latin typeface="Arial"/>
            </a:endParaRPr>
          </a:p>
          <a:p>
            <a:pPr marL="171450" indent="-171450">
              <a:lnSpc>
                <a:spcPct val="114999"/>
              </a:lnSpc>
              <a:buFont typeface="Arial"/>
              <a:buChar char="•"/>
            </a:pPr>
            <a:r>
              <a:rPr lang="en-US" sz="1200" dirty="0">
                <a:latin typeface="Arial"/>
              </a:rPr>
              <a:t>The Marketing team is looking to boost sales</a:t>
            </a:r>
            <a:br>
              <a:rPr lang="en-US" sz="1200" dirty="0">
                <a:latin typeface="Arial"/>
              </a:rPr>
            </a:br>
            <a:endParaRPr lang="en-US" sz="1200">
              <a:latin typeface="Arial"/>
            </a:endParaRPr>
          </a:p>
          <a:p>
            <a:pPr marL="171450" indent="-171450">
              <a:lnSpc>
                <a:spcPct val="114999"/>
              </a:lnSpc>
              <a:buFont typeface="Arial"/>
              <a:buChar char="•"/>
            </a:pPr>
            <a:r>
              <a:rPr lang="en-US" sz="1200" dirty="0">
                <a:latin typeface="Arial"/>
              </a:rPr>
              <a:t>To target 1000 new customer that will bring the highest</a:t>
            </a:r>
            <a:br>
              <a:rPr lang="en-US" sz="1200" dirty="0">
                <a:latin typeface="Arial"/>
              </a:rPr>
            </a:br>
            <a:r>
              <a:rPr lang="en-US" sz="1200" dirty="0">
                <a:latin typeface="Arial"/>
              </a:rPr>
              <a:t>value to the business.</a:t>
            </a:r>
          </a:p>
          <a:p>
            <a:pPr marL="171450" indent="-171450">
              <a:lnSpc>
                <a:spcPct val="114999"/>
              </a:lnSpc>
              <a:buFont typeface="Arial"/>
              <a:buChar char="•"/>
            </a:pPr>
            <a:endParaRPr lang="en-US" sz="12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81D41-666E-21A6-C068-4B0782283FA1}"/>
              </a:ext>
            </a:extLst>
          </p:cNvPr>
          <p:cNvSpPr txBox="1"/>
          <p:nvPr/>
        </p:nvSpPr>
        <p:spPr>
          <a:xfrm>
            <a:off x="4573836" y="1556233"/>
            <a:ext cx="4419722" cy="29546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/>
              <a:t>Approach For Data Analysis</a:t>
            </a:r>
          </a:p>
          <a:p>
            <a:endParaRPr lang="en-US" sz="1200" b="1" u="sng" dirty="0"/>
          </a:p>
          <a:p>
            <a:pPr marL="285750" indent="-285750">
              <a:buFont typeface="Wingdings"/>
              <a:buChar char="v"/>
            </a:pPr>
            <a:r>
              <a:rPr lang="en-US" sz="1200"/>
              <a:t>'New' and 'Old' Customer Age Distrubutions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Wingdings"/>
              <a:buChar char="v"/>
            </a:pPr>
            <a:r>
              <a:rPr lang="en-US" sz="1200"/>
              <a:t>Bike related purchases over the last 3 years by gender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Wingdings"/>
              <a:buChar char="v"/>
            </a:pPr>
            <a:r>
              <a:rPr lang="en-US" sz="1200" dirty="0"/>
              <a:t>Job industry distributions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Wingdings"/>
              <a:buChar char="v"/>
            </a:pPr>
            <a:r>
              <a:rPr lang="en-US" sz="1200" dirty="0"/>
              <a:t>Wealth segmentation by age category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Wingdings"/>
              <a:buChar char="v"/>
            </a:pPr>
            <a:r>
              <a:rPr lang="en-US" sz="1200" dirty="0"/>
              <a:t>Number of cars owned and not owned by state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Wingdings"/>
              <a:buChar char="v"/>
            </a:pPr>
            <a:r>
              <a:rPr lang="en-US" sz="1200" dirty="0"/>
              <a:t>RFM analysis and customer classification</a:t>
            </a:r>
            <a:br>
              <a:rPr lang="en-US" sz="1500" b="1" u="sng" dirty="0"/>
            </a:br>
            <a:endParaRPr lang="en-US" sz="1500" b="1" u="sng"/>
          </a:p>
          <a:p>
            <a:pPr marL="285750" indent="-285750">
              <a:buFont typeface="Wingdings"/>
              <a:buChar char="v"/>
            </a:pPr>
            <a:endParaRPr lang="en-US" sz="1500" b="1"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0327" y="91077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429938"/>
            <a:ext cx="4427153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 dealt with for the data quality issue: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2431AE-64DE-16F8-DCA7-9CCF599E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1" y="2149030"/>
            <a:ext cx="7852039" cy="2139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0327" y="910770"/>
            <a:ext cx="8565600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rial"/>
                <a:cs typeface="Arial"/>
              </a:rPr>
              <a:t>'New' and 'Old' Customer Age Distrubutions</a:t>
            </a:r>
            <a:endParaRPr lang="en-US" sz="1800" b="0">
              <a:latin typeface="Arial"/>
              <a:cs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40B76-45B3-4EDD-AFB0-7826D03BFB94}"/>
              </a:ext>
            </a:extLst>
          </p:cNvPr>
          <p:cNvSpPr txBox="1"/>
          <p:nvPr/>
        </p:nvSpPr>
        <p:spPr>
          <a:xfrm>
            <a:off x="138601" y="1586403"/>
            <a:ext cx="4605137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Most customers are aged between 40-49 in 'New.' In 'Old' majority of customers are aged between 40-49 </a:t>
            </a:r>
            <a:r>
              <a:rPr lang="en-US">
                <a:ea typeface="+mn-lt"/>
                <a:cs typeface="+mn-lt"/>
              </a:rPr>
              <a:t>also.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lowest age groups are under 20 and 80+ for both </a:t>
            </a:r>
            <a:r>
              <a:rPr lang="en-US">
                <a:ea typeface="+mn-lt"/>
                <a:cs typeface="+mn-lt"/>
              </a:rPr>
              <a:t>'New' and 'Old' customer lists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'New' customer list suggests that age groups 20- 29 and 40-69 are most populated.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'Old' customer list suggests 20-69.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There is a steep drop of customers in the 30-39 age </a:t>
            </a:r>
            <a:r>
              <a:rPr lang="en-US">
                <a:ea typeface="+mn-lt"/>
                <a:cs typeface="+mn-lt"/>
              </a:rPr>
              <a:t>group in 'New.'</a:t>
            </a:r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BFABFD-AEAC-48B6-AF24-9D25F33CCBCC}"/>
              </a:ext>
              <a:ext uri="{147F2762-F138-4A5C-976F-8EAC2B608ADB}">
                <a16:predDERef xmlns:a16="http://schemas.microsoft.com/office/drawing/2014/main" pred="{64BB0C20-5D59-429D-8B62-33DBA76F9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620691"/>
              </p:ext>
            </p:extLst>
          </p:nvPr>
        </p:nvGraphicFramePr>
        <p:xfrm>
          <a:off x="5071383" y="1140959"/>
          <a:ext cx="4363810" cy="1890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BFABFD-AEAC-48B6-AF24-9D25F33CCBCC}"/>
              </a:ext>
              <a:ext uri="{147F2762-F138-4A5C-976F-8EAC2B608ADB}">
                <a16:predDERef xmlns:a16="http://schemas.microsoft.com/office/drawing/2014/main" pred="{64BB0C20-5D59-429D-8B62-33DBA76F9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094736"/>
              </p:ext>
            </p:extLst>
          </p:nvPr>
        </p:nvGraphicFramePr>
        <p:xfrm>
          <a:off x="5010150" y="2977924"/>
          <a:ext cx="4227739" cy="1985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442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0327" y="91077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over last 3 years by gender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E08D6-0DA7-3738-6EEA-4B42E3E34AAF}"/>
              </a:ext>
            </a:extLst>
          </p:cNvPr>
          <p:cNvSpPr txBox="1"/>
          <p:nvPr/>
        </p:nvSpPr>
        <p:spPr>
          <a:xfrm>
            <a:off x="141757" y="1947781"/>
            <a:ext cx="464800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Over the last three years about 50% of bike related purchases were made by females to 48% of purchases made by males. Approximately 2% were made by unknown gender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Numerically, females purchases almost 10 000 more than Males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Females make up majority of bike related sales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19BDD8-B8AA-49E5-B4F8-E91C21FA994B}"/>
              </a:ext>
              <a:ext uri="{147F2762-F138-4A5C-976F-8EAC2B608ADB}">
                <a16:predDERef xmlns:a16="http://schemas.microsoft.com/office/drawing/2014/main" pred="{1DBF3F0B-3A64-42CC-90BB-56B03ECEF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716230"/>
              </p:ext>
            </p:extLst>
          </p:nvPr>
        </p:nvGraphicFramePr>
        <p:xfrm>
          <a:off x="4792333" y="1559944"/>
          <a:ext cx="4371076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51096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231DF-8889-5AC2-2209-7A2942F741EE}"/>
              </a:ext>
            </a:extLst>
          </p:cNvPr>
          <p:cNvSpPr txBox="1"/>
          <p:nvPr/>
        </p:nvSpPr>
        <p:spPr>
          <a:xfrm>
            <a:off x="79514" y="1081240"/>
            <a:ext cx="335833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Job Industry Distribution</a:t>
            </a:r>
            <a:endParaRPr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F716-F458-FB72-BDBE-FFA084986861}"/>
              </a:ext>
            </a:extLst>
          </p:cNvPr>
          <p:cNvSpPr txBox="1"/>
          <p:nvPr/>
        </p:nvSpPr>
        <p:spPr>
          <a:xfrm>
            <a:off x="79646" y="1943936"/>
            <a:ext cx="3461203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20% of 'New Customers are in Manufacturing and Financial Services.</a:t>
            </a:r>
            <a:endParaRPr lang="en-US" sz="1100"/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The smallest number of customers are in Agriculture and Telecommunications at 3%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Similar pattern in 'Old' customer list, at 20% and 19% in Manufacturing and Financial Services respectively</a:t>
            </a:r>
          </a:p>
          <a:p>
            <a:endParaRPr lang="en-US" sz="11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EBF89C0-B633-4E17-90AA-CBBBC85D559E}"/>
              </a:ext>
              <a:ext uri="{147F2762-F138-4A5C-976F-8EAC2B608ADB}">
                <a16:predDERef xmlns:a16="http://schemas.microsoft.com/office/drawing/2014/main" pred="{5225C8EC-A53B-4F23-B828-5A886F120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004268"/>
              </p:ext>
            </p:extLst>
          </p:nvPr>
        </p:nvGraphicFramePr>
        <p:xfrm>
          <a:off x="3538538" y="1736725"/>
          <a:ext cx="2822575" cy="288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8986F4A-AD9C-45ED-AD30-BFCCC0462F35}"/>
              </a:ext>
              <a:ext uri="{147F2762-F138-4A5C-976F-8EAC2B608ADB}">
                <a16:predDERef xmlns:a16="http://schemas.microsoft.com/office/drawing/2014/main" pred="{6EBF89C0-B633-4E17-90AA-CBBBC85D5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204060"/>
              </p:ext>
            </p:extLst>
          </p:nvPr>
        </p:nvGraphicFramePr>
        <p:xfrm>
          <a:off x="6367463" y="1730375"/>
          <a:ext cx="2803525" cy="292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17389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231DF-8889-5AC2-2209-7A2942F741EE}"/>
              </a:ext>
            </a:extLst>
          </p:cNvPr>
          <p:cNvSpPr txBox="1"/>
          <p:nvPr/>
        </p:nvSpPr>
        <p:spPr>
          <a:xfrm>
            <a:off x="111863" y="1048891"/>
            <a:ext cx="446898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Wealth Segmentation by age category</a:t>
            </a:r>
            <a:endParaRPr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F716-F458-FB72-BDBE-FFA084986861}"/>
              </a:ext>
            </a:extLst>
          </p:cNvPr>
          <p:cNvSpPr txBox="1"/>
          <p:nvPr/>
        </p:nvSpPr>
        <p:spPr>
          <a:xfrm>
            <a:off x="79646" y="1943936"/>
            <a:ext cx="3461203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20F16-10BE-A72A-66E6-C6979A0314D6}"/>
              </a:ext>
            </a:extLst>
          </p:cNvPr>
          <p:cNvSpPr txBox="1"/>
          <p:nvPr/>
        </p:nvSpPr>
        <p:spPr>
          <a:xfrm>
            <a:off x="79717" y="1759172"/>
            <a:ext cx="391885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all age categories the largest number of customers are classified as 'Mass Customer'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next category is the 'High Net Worth' customers.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'Affluent Customer' can outperforms the 'High Net Worth' customer in the 40-49 age group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2B71FC-4DE6-4ED3-8783-BCCEE2A4A643}"/>
              </a:ext>
              <a:ext uri="{147F2762-F138-4A5C-976F-8EAC2B608ADB}">
                <a16:predDERef xmlns:a16="http://schemas.microsoft.com/office/drawing/2014/main" pred="{C74761CC-A282-477B-A4E9-E14A66B50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023843"/>
              </p:ext>
            </p:extLst>
          </p:nvPr>
        </p:nvGraphicFramePr>
        <p:xfrm>
          <a:off x="4266661" y="980806"/>
          <a:ext cx="4797005" cy="1998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25C8EC-A53B-4F23-B828-5A886F120430}"/>
              </a:ext>
              <a:ext uri="{147F2762-F138-4A5C-976F-8EAC2B608ADB}">
                <a16:predDERef xmlns:a16="http://schemas.microsoft.com/office/drawing/2014/main" pred="{3D2B71FC-4DE6-4ED3-8783-BCCEE2A4A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76358"/>
              </p:ext>
            </p:extLst>
          </p:nvPr>
        </p:nvGraphicFramePr>
        <p:xfrm>
          <a:off x="4362719" y="2971440"/>
          <a:ext cx="4798982" cy="211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41932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231DF-8889-5AC2-2209-7A2942F741EE}"/>
              </a:ext>
            </a:extLst>
          </p:cNvPr>
          <p:cNvSpPr txBox="1"/>
          <p:nvPr/>
        </p:nvSpPr>
        <p:spPr>
          <a:xfrm>
            <a:off x="111863" y="1048891"/>
            <a:ext cx="58384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ea typeface="+mn-lt"/>
                <a:cs typeface="+mn-lt"/>
              </a:rPr>
              <a:t>Number of cars owned and not owned by state</a:t>
            </a:r>
            <a:endParaRPr lang="en-US" sz="1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EEBAB-EBC9-3856-4364-1735DFA5D970}"/>
              </a:ext>
            </a:extLst>
          </p:cNvPr>
          <p:cNvSpPr txBox="1"/>
          <p:nvPr/>
        </p:nvSpPr>
        <p:spPr>
          <a:xfrm>
            <a:off x="113491" y="1800224"/>
            <a:ext cx="436981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NSW has the largest amount of people that </a:t>
            </a:r>
            <a:r>
              <a:rPr lang="en-US" sz="1200" b="1" u="sng" dirty="0">
                <a:ea typeface="+mn-lt"/>
                <a:cs typeface="+mn-lt"/>
              </a:rPr>
              <a:t>do not</a:t>
            </a:r>
            <a:r>
              <a:rPr lang="en-US" sz="1200" dirty="0">
                <a:ea typeface="+mn-lt"/>
                <a:cs typeface="+mn-lt"/>
              </a:rPr>
              <a:t> own a car. NSW seems to have a higher number of people from which data was collected.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Victoria is also split quite evenly. But both numbers are significantly lower than those of NSW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QLD has a relatively high number of customers that own a car.</a:t>
            </a:r>
            <a:endParaRPr lang="en-US" sz="12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BF3F0B-3A64-42CC-90BB-56B03ECEFBB6}"/>
              </a:ext>
              <a:ext uri="{147F2762-F138-4A5C-976F-8EAC2B608ADB}">
                <a16:predDERef xmlns:a16="http://schemas.microsoft.com/office/drawing/2014/main" pred="{71517F87-5C6F-4518-9CC0-F65929023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227029"/>
              </p:ext>
            </p:extLst>
          </p:nvPr>
        </p:nvGraphicFramePr>
        <p:xfrm>
          <a:off x="4799081" y="1492319"/>
          <a:ext cx="4186306" cy="2798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5092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477</cp:revision>
  <dcterms:modified xsi:type="dcterms:W3CDTF">2023-07-19T12:09:46Z</dcterms:modified>
</cp:coreProperties>
</file>