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661CC-FA3B-4535-AF03-EE569CC71E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6A95BB-F3CD-4857-9007-324CB3EE3A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94C05F-027F-4BDB-BB2B-5A4BC49F34B5}"/>
              </a:ext>
            </a:extLst>
          </p:cNvPr>
          <p:cNvSpPr>
            <a:spLocks noGrp="1"/>
          </p:cNvSpPr>
          <p:nvPr>
            <p:ph type="dt" sz="half" idx="10"/>
          </p:nvPr>
        </p:nvSpPr>
        <p:spPr/>
        <p:txBody>
          <a:bodyPr/>
          <a:lstStyle/>
          <a:p>
            <a:fld id="{D00B568C-B55D-4BC0-B443-8BA2F1830EA4}" type="datetimeFigureOut">
              <a:rPr lang="en-US" smtClean="0"/>
              <a:t>3/12/2021</a:t>
            </a:fld>
            <a:endParaRPr lang="en-US"/>
          </a:p>
        </p:txBody>
      </p:sp>
      <p:sp>
        <p:nvSpPr>
          <p:cNvPr id="5" name="Footer Placeholder 4">
            <a:extLst>
              <a:ext uri="{FF2B5EF4-FFF2-40B4-BE49-F238E27FC236}">
                <a16:creationId xmlns:a16="http://schemas.microsoft.com/office/drawing/2014/main" id="{0E0ADF69-32B2-4E36-B2CD-ECD9EE284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568367-8105-4F2E-9EB9-431AA10369EE}"/>
              </a:ext>
            </a:extLst>
          </p:cNvPr>
          <p:cNvSpPr>
            <a:spLocks noGrp="1"/>
          </p:cNvSpPr>
          <p:nvPr>
            <p:ph type="sldNum" sz="quarter" idx="12"/>
          </p:nvPr>
        </p:nvSpPr>
        <p:spPr/>
        <p:txBody>
          <a:bodyPr/>
          <a:lstStyle/>
          <a:p>
            <a:fld id="{8243B0A4-641D-4B45-ADE9-7490DFDD47AF}" type="slidenum">
              <a:rPr lang="en-US" smtClean="0"/>
              <a:t>‹#›</a:t>
            </a:fld>
            <a:endParaRPr lang="en-US"/>
          </a:p>
        </p:txBody>
      </p:sp>
    </p:spTree>
    <p:extLst>
      <p:ext uri="{BB962C8B-B14F-4D97-AF65-F5344CB8AC3E}">
        <p14:creationId xmlns:p14="http://schemas.microsoft.com/office/powerpoint/2010/main" val="273142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84FC4-0F14-49F7-814D-36F0C37EB9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49CAF8-FACF-43C8-ADC5-A3F8E16F46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15CD0-4AAE-4543-AB9F-F87014A987CF}"/>
              </a:ext>
            </a:extLst>
          </p:cNvPr>
          <p:cNvSpPr>
            <a:spLocks noGrp="1"/>
          </p:cNvSpPr>
          <p:nvPr>
            <p:ph type="dt" sz="half" idx="10"/>
          </p:nvPr>
        </p:nvSpPr>
        <p:spPr/>
        <p:txBody>
          <a:bodyPr/>
          <a:lstStyle/>
          <a:p>
            <a:fld id="{D00B568C-B55D-4BC0-B443-8BA2F1830EA4}" type="datetimeFigureOut">
              <a:rPr lang="en-US" smtClean="0"/>
              <a:t>3/12/2021</a:t>
            </a:fld>
            <a:endParaRPr lang="en-US"/>
          </a:p>
        </p:txBody>
      </p:sp>
      <p:sp>
        <p:nvSpPr>
          <p:cNvPr id="5" name="Footer Placeholder 4">
            <a:extLst>
              <a:ext uri="{FF2B5EF4-FFF2-40B4-BE49-F238E27FC236}">
                <a16:creationId xmlns:a16="http://schemas.microsoft.com/office/drawing/2014/main" id="{A96ED898-0341-46AE-92B3-DC724AD73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E8084-AB77-4AD6-9B65-A2291DEC5DAA}"/>
              </a:ext>
            </a:extLst>
          </p:cNvPr>
          <p:cNvSpPr>
            <a:spLocks noGrp="1"/>
          </p:cNvSpPr>
          <p:nvPr>
            <p:ph type="sldNum" sz="quarter" idx="12"/>
          </p:nvPr>
        </p:nvSpPr>
        <p:spPr/>
        <p:txBody>
          <a:bodyPr/>
          <a:lstStyle/>
          <a:p>
            <a:fld id="{8243B0A4-641D-4B45-ADE9-7490DFDD47AF}" type="slidenum">
              <a:rPr lang="en-US" smtClean="0"/>
              <a:t>‹#›</a:t>
            </a:fld>
            <a:endParaRPr lang="en-US"/>
          </a:p>
        </p:txBody>
      </p:sp>
    </p:spTree>
    <p:extLst>
      <p:ext uri="{BB962C8B-B14F-4D97-AF65-F5344CB8AC3E}">
        <p14:creationId xmlns:p14="http://schemas.microsoft.com/office/powerpoint/2010/main" val="143803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BD97D2-9E2A-4E35-9B74-72BC152F60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66C130-223F-46D2-AAE7-F3BB8F974A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4511F-DDA8-4CEA-B24F-D601410B7F41}"/>
              </a:ext>
            </a:extLst>
          </p:cNvPr>
          <p:cNvSpPr>
            <a:spLocks noGrp="1"/>
          </p:cNvSpPr>
          <p:nvPr>
            <p:ph type="dt" sz="half" idx="10"/>
          </p:nvPr>
        </p:nvSpPr>
        <p:spPr/>
        <p:txBody>
          <a:bodyPr/>
          <a:lstStyle/>
          <a:p>
            <a:fld id="{D00B568C-B55D-4BC0-B443-8BA2F1830EA4}" type="datetimeFigureOut">
              <a:rPr lang="en-US" smtClean="0"/>
              <a:t>3/12/2021</a:t>
            </a:fld>
            <a:endParaRPr lang="en-US"/>
          </a:p>
        </p:txBody>
      </p:sp>
      <p:sp>
        <p:nvSpPr>
          <p:cNvPr id="5" name="Footer Placeholder 4">
            <a:extLst>
              <a:ext uri="{FF2B5EF4-FFF2-40B4-BE49-F238E27FC236}">
                <a16:creationId xmlns:a16="http://schemas.microsoft.com/office/drawing/2014/main" id="{B57726E9-E37C-4876-A9E8-B05785EA6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ED6B3-A0D4-4939-A4C7-3EF25DF57EC5}"/>
              </a:ext>
            </a:extLst>
          </p:cNvPr>
          <p:cNvSpPr>
            <a:spLocks noGrp="1"/>
          </p:cNvSpPr>
          <p:nvPr>
            <p:ph type="sldNum" sz="quarter" idx="12"/>
          </p:nvPr>
        </p:nvSpPr>
        <p:spPr/>
        <p:txBody>
          <a:bodyPr/>
          <a:lstStyle/>
          <a:p>
            <a:fld id="{8243B0A4-641D-4B45-ADE9-7490DFDD47AF}" type="slidenum">
              <a:rPr lang="en-US" smtClean="0"/>
              <a:t>‹#›</a:t>
            </a:fld>
            <a:endParaRPr lang="en-US"/>
          </a:p>
        </p:txBody>
      </p:sp>
    </p:spTree>
    <p:extLst>
      <p:ext uri="{BB962C8B-B14F-4D97-AF65-F5344CB8AC3E}">
        <p14:creationId xmlns:p14="http://schemas.microsoft.com/office/powerpoint/2010/main" val="173419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066E4-A2C4-41FB-9761-F3774032C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95B1D-7AC2-4BBF-8095-CBD9F8C27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DA358-E3EA-4201-8B50-6C631BF87BC1}"/>
              </a:ext>
            </a:extLst>
          </p:cNvPr>
          <p:cNvSpPr>
            <a:spLocks noGrp="1"/>
          </p:cNvSpPr>
          <p:nvPr>
            <p:ph type="dt" sz="half" idx="10"/>
          </p:nvPr>
        </p:nvSpPr>
        <p:spPr/>
        <p:txBody>
          <a:bodyPr/>
          <a:lstStyle/>
          <a:p>
            <a:fld id="{D00B568C-B55D-4BC0-B443-8BA2F1830EA4}" type="datetimeFigureOut">
              <a:rPr lang="en-US" smtClean="0"/>
              <a:t>3/12/2021</a:t>
            </a:fld>
            <a:endParaRPr lang="en-US"/>
          </a:p>
        </p:txBody>
      </p:sp>
      <p:sp>
        <p:nvSpPr>
          <p:cNvPr id="5" name="Footer Placeholder 4">
            <a:extLst>
              <a:ext uri="{FF2B5EF4-FFF2-40B4-BE49-F238E27FC236}">
                <a16:creationId xmlns:a16="http://schemas.microsoft.com/office/drawing/2014/main" id="{70DBB566-D40B-4D48-A128-8AD42D654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0AA7A-81F8-4826-8EB6-55859652203A}"/>
              </a:ext>
            </a:extLst>
          </p:cNvPr>
          <p:cNvSpPr>
            <a:spLocks noGrp="1"/>
          </p:cNvSpPr>
          <p:nvPr>
            <p:ph type="sldNum" sz="quarter" idx="12"/>
          </p:nvPr>
        </p:nvSpPr>
        <p:spPr/>
        <p:txBody>
          <a:bodyPr/>
          <a:lstStyle/>
          <a:p>
            <a:fld id="{8243B0A4-641D-4B45-ADE9-7490DFDD47AF}" type="slidenum">
              <a:rPr lang="en-US" smtClean="0"/>
              <a:t>‹#›</a:t>
            </a:fld>
            <a:endParaRPr lang="en-US"/>
          </a:p>
        </p:txBody>
      </p:sp>
    </p:spTree>
    <p:extLst>
      <p:ext uri="{BB962C8B-B14F-4D97-AF65-F5344CB8AC3E}">
        <p14:creationId xmlns:p14="http://schemas.microsoft.com/office/powerpoint/2010/main" val="296163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1ABE-FA24-41F8-87FE-7DB5FCB6F4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CEF869-2417-4A1D-A030-2DF6448A14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4EC1E9-BE92-4FD6-BF14-0490E536EE20}"/>
              </a:ext>
            </a:extLst>
          </p:cNvPr>
          <p:cNvSpPr>
            <a:spLocks noGrp="1"/>
          </p:cNvSpPr>
          <p:nvPr>
            <p:ph type="dt" sz="half" idx="10"/>
          </p:nvPr>
        </p:nvSpPr>
        <p:spPr/>
        <p:txBody>
          <a:bodyPr/>
          <a:lstStyle/>
          <a:p>
            <a:fld id="{D00B568C-B55D-4BC0-B443-8BA2F1830EA4}" type="datetimeFigureOut">
              <a:rPr lang="en-US" smtClean="0"/>
              <a:t>3/12/2021</a:t>
            </a:fld>
            <a:endParaRPr lang="en-US"/>
          </a:p>
        </p:txBody>
      </p:sp>
      <p:sp>
        <p:nvSpPr>
          <p:cNvPr id="5" name="Footer Placeholder 4">
            <a:extLst>
              <a:ext uri="{FF2B5EF4-FFF2-40B4-BE49-F238E27FC236}">
                <a16:creationId xmlns:a16="http://schemas.microsoft.com/office/drawing/2014/main" id="{86C401BF-2D60-40DD-8ABF-A8A2F6D60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891C6-92EE-46FD-8321-70ED349A8B64}"/>
              </a:ext>
            </a:extLst>
          </p:cNvPr>
          <p:cNvSpPr>
            <a:spLocks noGrp="1"/>
          </p:cNvSpPr>
          <p:nvPr>
            <p:ph type="sldNum" sz="quarter" idx="12"/>
          </p:nvPr>
        </p:nvSpPr>
        <p:spPr/>
        <p:txBody>
          <a:bodyPr/>
          <a:lstStyle/>
          <a:p>
            <a:fld id="{8243B0A4-641D-4B45-ADE9-7490DFDD47AF}" type="slidenum">
              <a:rPr lang="en-US" smtClean="0"/>
              <a:t>‹#›</a:t>
            </a:fld>
            <a:endParaRPr lang="en-US"/>
          </a:p>
        </p:txBody>
      </p:sp>
    </p:spTree>
    <p:extLst>
      <p:ext uri="{BB962C8B-B14F-4D97-AF65-F5344CB8AC3E}">
        <p14:creationId xmlns:p14="http://schemas.microsoft.com/office/powerpoint/2010/main" val="399265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FD73-801A-4B15-8AF4-20126A38F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31C7CD-D1D5-440B-BBAE-0BEACFC0D4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9EB2B8-C6D0-4B57-B0A0-7496B465F0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A0DC0E-ED6F-416A-BC07-6BB3CECF0C1E}"/>
              </a:ext>
            </a:extLst>
          </p:cNvPr>
          <p:cNvSpPr>
            <a:spLocks noGrp="1"/>
          </p:cNvSpPr>
          <p:nvPr>
            <p:ph type="dt" sz="half" idx="10"/>
          </p:nvPr>
        </p:nvSpPr>
        <p:spPr/>
        <p:txBody>
          <a:bodyPr/>
          <a:lstStyle/>
          <a:p>
            <a:fld id="{D00B568C-B55D-4BC0-B443-8BA2F1830EA4}" type="datetimeFigureOut">
              <a:rPr lang="en-US" smtClean="0"/>
              <a:t>3/12/2021</a:t>
            </a:fld>
            <a:endParaRPr lang="en-US"/>
          </a:p>
        </p:txBody>
      </p:sp>
      <p:sp>
        <p:nvSpPr>
          <p:cNvPr id="6" name="Footer Placeholder 5">
            <a:extLst>
              <a:ext uri="{FF2B5EF4-FFF2-40B4-BE49-F238E27FC236}">
                <a16:creationId xmlns:a16="http://schemas.microsoft.com/office/drawing/2014/main" id="{7CCA3CBE-6584-4EAC-9F12-96DAD3DFB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7C6F2-B0DF-454A-B746-1CBF074B61B4}"/>
              </a:ext>
            </a:extLst>
          </p:cNvPr>
          <p:cNvSpPr>
            <a:spLocks noGrp="1"/>
          </p:cNvSpPr>
          <p:nvPr>
            <p:ph type="sldNum" sz="quarter" idx="12"/>
          </p:nvPr>
        </p:nvSpPr>
        <p:spPr/>
        <p:txBody>
          <a:bodyPr/>
          <a:lstStyle/>
          <a:p>
            <a:fld id="{8243B0A4-641D-4B45-ADE9-7490DFDD47AF}" type="slidenum">
              <a:rPr lang="en-US" smtClean="0"/>
              <a:t>‹#›</a:t>
            </a:fld>
            <a:endParaRPr lang="en-US"/>
          </a:p>
        </p:txBody>
      </p:sp>
    </p:spTree>
    <p:extLst>
      <p:ext uri="{BB962C8B-B14F-4D97-AF65-F5344CB8AC3E}">
        <p14:creationId xmlns:p14="http://schemas.microsoft.com/office/powerpoint/2010/main" val="106999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7810-8D79-496E-AD89-C5CB0A4B06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0AEBD7-534B-40FB-99DA-1CF7E63AE0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24D206-8570-4B7B-AC08-AC06F8EFA4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6E0E7A-1906-4814-B0F0-1A465EE848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65B995-06C8-46DE-AA1B-FFC7FD4C94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90168E-DD3B-4C01-AB72-ADF591160395}"/>
              </a:ext>
            </a:extLst>
          </p:cNvPr>
          <p:cNvSpPr>
            <a:spLocks noGrp="1"/>
          </p:cNvSpPr>
          <p:nvPr>
            <p:ph type="dt" sz="half" idx="10"/>
          </p:nvPr>
        </p:nvSpPr>
        <p:spPr/>
        <p:txBody>
          <a:bodyPr/>
          <a:lstStyle/>
          <a:p>
            <a:fld id="{D00B568C-B55D-4BC0-B443-8BA2F1830EA4}" type="datetimeFigureOut">
              <a:rPr lang="en-US" smtClean="0"/>
              <a:t>3/12/2021</a:t>
            </a:fld>
            <a:endParaRPr lang="en-US"/>
          </a:p>
        </p:txBody>
      </p:sp>
      <p:sp>
        <p:nvSpPr>
          <p:cNvPr id="8" name="Footer Placeholder 7">
            <a:extLst>
              <a:ext uri="{FF2B5EF4-FFF2-40B4-BE49-F238E27FC236}">
                <a16:creationId xmlns:a16="http://schemas.microsoft.com/office/drawing/2014/main" id="{EF9ACB24-8349-440C-B413-9A42AD5110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639534-27B7-415B-BFAA-3B955FE6A279}"/>
              </a:ext>
            </a:extLst>
          </p:cNvPr>
          <p:cNvSpPr>
            <a:spLocks noGrp="1"/>
          </p:cNvSpPr>
          <p:nvPr>
            <p:ph type="sldNum" sz="quarter" idx="12"/>
          </p:nvPr>
        </p:nvSpPr>
        <p:spPr/>
        <p:txBody>
          <a:bodyPr/>
          <a:lstStyle/>
          <a:p>
            <a:fld id="{8243B0A4-641D-4B45-ADE9-7490DFDD47AF}" type="slidenum">
              <a:rPr lang="en-US" smtClean="0"/>
              <a:t>‹#›</a:t>
            </a:fld>
            <a:endParaRPr lang="en-US"/>
          </a:p>
        </p:txBody>
      </p:sp>
    </p:spTree>
    <p:extLst>
      <p:ext uri="{BB962C8B-B14F-4D97-AF65-F5344CB8AC3E}">
        <p14:creationId xmlns:p14="http://schemas.microsoft.com/office/powerpoint/2010/main" val="235074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0574-4DD2-4F0B-886F-6C994E4D88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C885B7-120C-4D6F-A593-486A007B0C65}"/>
              </a:ext>
            </a:extLst>
          </p:cNvPr>
          <p:cNvSpPr>
            <a:spLocks noGrp="1"/>
          </p:cNvSpPr>
          <p:nvPr>
            <p:ph type="dt" sz="half" idx="10"/>
          </p:nvPr>
        </p:nvSpPr>
        <p:spPr/>
        <p:txBody>
          <a:bodyPr/>
          <a:lstStyle/>
          <a:p>
            <a:fld id="{D00B568C-B55D-4BC0-B443-8BA2F1830EA4}" type="datetimeFigureOut">
              <a:rPr lang="en-US" smtClean="0"/>
              <a:t>3/12/2021</a:t>
            </a:fld>
            <a:endParaRPr lang="en-US"/>
          </a:p>
        </p:txBody>
      </p:sp>
      <p:sp>
        <p:nvSpPr>
          <p:cNvPr id="4" name="Footer Placeholder 3">
            <a:extLst>
              <a:ext uri="{FF2B5EF4-FFF2-40B4-BE49-F238E27FC236}">
                <a16:creationId xmlns:a16="http://schemas.microsoft.com/office/drawing/2014/main" id="{59D79851-0036-4DBE-A0A5-EA441FD345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CEB33C-985C-47B4-8EA1-0582AADD5FF0}"/>
              </a:ext>
            </a:extLst>
          </p:cNvPr>
          <p:cNvSpPr>
            <a:spLocks noGrp="1"/>
          </p:cNvSpPr>
          <p:nvPr>
            <p:ph type="sldNum" sz="quarter" idx="12"/>
          </p:nvPr>
        </p:nvSpPr>
        <p:spPr/>
        <p:txBody>
          <a:bodyPr/>
          <a:lstStyle/>
          <a:p>
            <a:fld id="{8243B0A4-641D-4B45-ADE9-7490DFDD47AF}" type="slidenum">
              <a:rPr lang="en-US" smtClean="0"/>
              <a:t>‹#›</a:t>
            </a:fld>
            <a:endParaRPr lang="en-US"/>
          </a:p>
        </p:txBody>
      </p:sp>
    </p:spTree>
    <p:extLst>
      <p:ext uri="{BB962C8B-B14F-4D97-AF65-F5344CB8AC3E}">
        <p14:creationId xmlns:p14="http://schemas.microsoft.com/office/powerpoint/2010/main" val="55114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EB5B4-436D-4D8A-B8C0-0A3DE1BEBA03}"/>
              </a:ext>
            </a:extLst>
          </p:cNvPr>
          <p:cNvSpPr>
            <a:spLocks noGrp="1"/>
          </p:cNvSpPr>
          <p:nvPr>
            <p:ph type="dt" sz="half" idx="10"/>
          </p:nvPr>
        </p:nvSpPr>
        <p:spPr/>
        <p:txBody>
          <a:bodyPr/>
          <a:lstStyle/>
          <a:p>
            <a:fld id="{D00B568C-B55D-4BC0-B443-8BA2F1830EA4}" type="datetimeFigureOut">
              <a:rPr lang="en-US" smtClean="0"/>
              <a:t>3/12/2021</a:t>
            </a:fld>
            <a:endParaRPr lang="en-US"/>
          </a:p>
        </p:txBody>
      </p:sp>
      <p:sp>
        <p:nvSpPr>
          <p:cNvPr id="3" name="Footer Placeholder 2">
            <a:extLst>
              <a:ext uri="{FF2B5EF4-FFF2-40B4-BE49-F238E27FC236}">
                <a16:creationId xmlns:a16="http://schemas.microsoft.com/office/drawing/2014/main" id="{E58A3E7B-3F1D-45B1-A266-6C9E2A0BAC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11ACB2-CAE3-417E-8634-B1E55C82916A}"/>
              </a:ext>
            </a:extLst>
          </p:cNvPr>
          <p:cNvSpPr>
            <a:spLocks noGrp="1"/>
          </p:cNvSpPr>
          <p:nvPr>
            <p:ph type="sldNum" sz="quarter" idx="12"/>
          </p:nvPr>
        </p:nvSpPr>
        <p:spPr/>
        <p:txBody>
          <a:bodyPr/>
          <a:lstStyle/>
          <a:p>
            <a:fld id="{8243B0A4-641D-4B45-ADE9-7490DFDD47AF}" type="slidenum">
              <a:rPr lang="en-US" smtClean="0"/>
              <a:t>‹#›</a:t>
            </a:fld>
            <a:endParaRPr lang="en-US"/>
          </a:p>
        </p:txBody>
      </p:sp>
    </p:spTree>
    <p:extLst>
      <p:ext uri="{BB962C8B-B14F-4D97-AF65-F5344CB8AC3E}">
        <p14:creationId xmlns:p14="http://schemas.microsoft.com/office/powerpoint/2010/main" val="521612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9D53-9A9C-4503-BBDD-1CF732920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51F274-099E-4D4F-961E-63C8162C9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D3D7EC-4C86-4AF7-8FC8-322E27816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564ABF-F164-4192-8BE8-B16C72AC1564}"/>
              </a:ext>
            </a:extLst>
          </p:cNvPr>
          <p:cNvSpPr>
            <a:spLocks noGrp="1"/>
          </p:cNvSpPr>
          <p:nvPr>
            <p:ph type="dt" sz="half" idx="10"/>
          </p:nvPr>
        </p:nvSpPr>
        <p:spPr/>
        <p:txBody>
          <a:bodyPr/>
          <a:lstStyle/>
          <a:p>
            <a:fld id="{D00B568C-B55D-4BC0-B443-8BA2F1830EA4}" type="datetimeFigureOut">
              <a:rPr lang="en-US" smtClean="0"/>
              <a:t>3/12/2021</a:t>
            </a:fld>
            <a:endParaRPr lang="en-US"/>
          </a:p>
        </p:txBody>
      </p:sp>
      <p:sp>
        <p:nvSpPr>
          <p:cNvPr id="6" name="Footer Placeholder 5">
            <a:extLst>
              <a:ext uri="{FF2B5EF4-FFF2-40B4-BE49-F238E27FC236}">
                <a16:creationId xmlns:a16="http://schemas.microsoft.com/office/drawing/2014/main" id="{ABCA739B-0187-4256-BA94-4F868B91B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53FE5D-954F-4DE8-823F-D2C2CE9F7EDC}"/>
              </a:ext>
            </a:extLst>
          </p:cNvPr>
          <p:cNvSpPr>
            <a:spLocks noGrp="1"/>
          </p:cNvSpPr>
          <p:nvPr>
            <p:ph type="sldNum" sz="quarter" idx="12"/>
          </p:nvPr>
        </p:nvSpPr>
        <p:spPr/>
        <p:txBody>
          <a:bodyPr/>
          <a:lstStyle/>
          <a:p>
            <a:fld id="{8243B0A4-641D-4B45-ADE9-7490DFDD47AF}" type="slidenum">
              <a:rPr lang="en-US" smtClean="0"/>
              <a:t>‹#›</a:t>
            </a:fld>
            <a:endParaRPr lang="en-US"/>
          </a:p>
        </p:txBody>
      </p:sp>
    </p:spTree>
    <p:extLst>
      <p:ext uri="{BB962C8B-B14F-4D97-AF65-F5344CB8AC3E}">
        <p14:creationId xmlns:p14="http://schemas.microsoft.com/office/powerpoint/2010/main" val="363376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D41A-4D2B-4853-95BC-400FD8461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2F9565-C103-4F34-874A-76DE035649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7134F-9A9E-4063-81DB-3BCAFE002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A70D0-7055-4C92-BA71-54DFBA7BA961}"/>
              </a:ext>
            </a:extLst>
          </p:cNvPr>
          <p:cNvSpPr>
            <a:spLocks noGrp="1"/>
          </p:cNvSpPr>
          <p:nvPr>
            <p:ph type="dt" sz="half" idx="10"/>
          </p:nvPr>
        </p:nvSpPr>
        <p:spPr/>
        <p:txBody>
          <a:bodyPr/>
          <a:lstStyle/>
          <a:p>
            <a:fld id="{D00B568C-B55D-4BC0-B443-8BA2F1830EA4}" type="datetimeFigureOut">
              <a:rPr lang="en-US" smtClean="0"/>
              <a:t>3/12/2021</a:t>
            </a:fld>
            <a:endParaRPr lang="en-US"/>
          </a:p>
        </p:txBody>
      </p:sp>
      <p:sp>
        <p:nvSpPr>
          <p:cNvPr id="6" name="Footer Placeholder 5">
            <a:extLst>
              <a:ext uri="{FF2B5EF4-FFF2-40B4-BE49-F238E27FC236}">
                <a16:creationId xmlns:a16="http://schemas.microsoft.com/office/drawing/2014/main" id="{EC2E561F-A076-466F-AC02-9F657F4ED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36DAE-CB7B-41BF-9C6C-54EA24CD3354}"/>
              </a:ext>
            </a:extLst>
          </p:cNvPr>
          <p:cNvSpPr>
            <a:spLocks noGrp="1"/>
          </p:cNvSpPr>
          <p:nvPr>
            <p:ph type="sldNum" sz="quarter" idx="12"/>
          </p:nvPr>
        </p:nvSpPr>
        <p:spPr/>
        <p:txBody>
          <a:bodyPr/>
          <a:lstStyle/>
          <a:p>
            <a:fld id="{8243B0A4-641D-4B45-ADE9-7490DFDD47AF}" type="slidenum">
              <a:rPr lang="en-US" smtClean="0"/>
              <a:t>‹#›</a:t>
            </a:fld>
            <a:endParaRPr lang="en-US"/>
          </a:p>
        </p:txBody>
      </p:sp>
    </p:spTree>
    <p:extLst>
      <p:ext uri="{BB962C8B-B14F-4D97-AF65-F5344CB8AC3E}">
        <p14:creationId xmlns:p14="http://schemas.microsoft.com/office/powerpoint/2010/main" val="385016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36F60-17E0-49E4-BE9C-5D10BCFA8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E75038-D7F1-4DB2-B6E0-4A9E8283BC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115BC6-E2C3-4DD2-85DC-1E3BC233D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0B568C-B55D-4BC0-B443-8BA2F1830EA4}" type="datetimeFigureOut">
              <a:rPr lang="en-US" smtClean="0"/>
              <a:t>3/12/2021</a:t>
            </a:fld>
            <a:endParaRPr lang="en-US"/>
          </a:p>
        </p:txBody>
      </p:sp>
      <p:sp>
        <p:nvSpPr>
          <p:cNvPr id="5" name="Footer Placeholder 4">
            <a:extLst>
              <a:ext uri="{FF2B5EF4-FFF2-40B4-BE49-F238E27FC236}">
                <a16:creationId xmlns:a16="http://schemas.microsoft.com/office/drawing/2014/main" id="{7748C9A7-0257-4C92-A061-6792C5A7AD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E1E73E7-00EE-4198-B866-1F7DE3CE0B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3B0A4-641D-4B45-ADE9-7490DFDD47AF}" type="slidenum">
              <a:rPr lang="en-US" smtClean="0"/>
              <a:t>‹#›</a:t>
            </a:fld>
            <a:endParaRPr lang="en-US"/>
          </a:p>
        </p:txBody>
      </p:sp>
    </p:spTree>
    <p:extLst>
      <p:ext uri="{BB962C8B-B14F-4D97-AF65-F5344CB8AC3E}">
        <p14:creationId xmlns:p14="http://schemas.microsoft.com/office/powerpoint/2010/main" val="2886944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E6E7-5D54-4BFF-BF8B-3FA75FFE4684}"/>
              </a:ext>
            </a:extLst>
          </p:cNvPr>
          <p:cNvSpPr>
            <a:spLocks noGrp="1"/>
          </p:cNvSpPr>
          <p:nvPr>
            <p:ph type="ctrTitle"/>
          </p:nvPr>
        </p:nvSpPr>
        <p:spPr>
          <a:xfrm>
            <a:off x="1310081" y="1256047"/>
            <a:ext cx="9357919" cy="2345991"/>
          </a:xfrm>
        </p:spPr>
        <p:txBody>
          <a:bodyPr/>
          <a:lstStyle/>
          <a:p>
            <a:r>
              <a:rPr lang="en-US" sz="6000" dirty="0"/>
              <a:t>Extrinsic material </a:t>
            </a:r>
            <a:endParaRPr lang="en-US" dirty="0"/>
          </a:p>
        </p:txBody>
      </p:sp>
      <p:sp>
        <p:nvSpPr>
          <p:cNvPr id="3" name="Subtitle 2">
            <a:extLst>
              <a:ext uri="{FF2B5EF4-FFF2-40B4-BE49-F238E27FC236}">
                <a16:creationId xmlns:a16="http://schemas.microsoft.com/office/drawing/2014/main" id="{DFDA0BE6-4197-47E4-98D6-FCC924A1BAF6}"/>
              </a:ext>
            </a:extLst>
          </p:cNvPr>
          <p:cNvSpPr>
            <a:spLocks noGrp="1"/>
          </p:cNvSpPr>
          <p:nvPr>
            <p:ph type="subTitle" idx="1"/>
          </p:nvPr>
        </p:nvSpPr>
        <p:spPr/>
        <p:txBody>
          <a:bodyPr/>
          <a:lstStyle/>
          <a:p>
            <a:r>
              <a:rPr lang="en-US" dirty="0"/>
              <a:t>Semiconductor </a:t>
            </a:r>
          </a:p>
        </p:txBody>
      </p:sp>
    </p:spTree>
    <p:extLst>
      <p:ext uri="{BB962C8B-B14F-4D97-AF65-F5344CB8AC3E}">
        <p14:creationId xmlns:p14="http://schemas.microsoft.com/office/powerpoint/2010/main" val="424452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9D1A-E5FD-4E15-8CF4-F151F36A8F5C}"/>
              </a:ext>
            </a:extLst>
          </p:cNvPr>
          <p:cNvSpPr>
            <a:spLocks noGrp="1"/>
          </p:cNvSpPr>
          <p:nvPr>
            <p:ph type="title"/>
          </p:nvPr>
        </p:nvSpPr>
        <p:spPr/>
        <p:txBody>
          <a:bodyPr>
            <a:normAutofit/>
          </a:bodyPr>
          <a:lstStyle/>
          <a:p>
            <a:pPr algn="ctr"/>
            <a:r>
              <a:rPr lang="en-US" sz="5400" dirty="0"/>
              <a:t>Introduction</a:t>
            </a:r>
          </a:p>
        </p:txBody>
      </p:sp>
      <p:sp>
        <p:nvSpPr>
          <p:cNvPr id="3" name="Content Placeholder 2">
            <a:extLst>
              <a:ext uri="{FF2B5EF4-FFF2-40B4-BE49-F238E27FC236}">
                <a16:creationId xmlns:a16="http://schemas.microsoft.com/office/drawing/2014/main" id="{3485EA28-D26A-4289-8A0C-877683B43283}"/>
              </a:ext>
            </a:extLst>
          </p:cNvPr>
          <p:cNvSpPr>
            <a:spLocks noGrp="1"/>
          </p:cNvSpPr>
          <p:nvPr>
            <p:ph idx="1"/>
          </p:nvPr>
        </p:nvSpPr>
        <p:spPr/>
        <p:txBody>
          <a:bodyPr/>
          <a:lstStyle/>
          <a:p>
            <a:r>
              <a:rPr lang="en-US" sz="2800" b="0" i="0" dirty="0">
                <a:solidFill>
                  <a:srgbClr val="222222"/>
                </a:solidFill>
                <a:effectLst/>
                <a:latin typeface="Nunito Sans"/>
              </a:rPr>
              <a:t>A semiconductor to which an impurity at a controlled rate is added to make it conductive is known as an extrinsic semiconductor.</a:t>
            </a:r>
          </a:p>
          <a:p>
            <a:r>
              <a:rPr lang="en-US" sz="2800" dirty="0">
                <a:solidFill>
                  <a:srgbClr val="222222"/>
                </a:solidFill>
                <a:latin typeface="Nunito Sans"/>
              </a:rPr>
              <a:t>Contains impurities (donors, acceptors and traps )</a:t>
            </a:r>
          </a:p>
          <a:p>
            <a:r>
              <a:rPr lang="en-US" sz="2800" b="0" i="0" dirty="0">
                <a:solidFill>
                  <a:srgbClr val="222222"/>
                </a:solidFill>
                <a:effectLst/>
                <a:latin typeface="Nunito Sans"/>
              </a:rPr>
              <a:t>The material properties are dominated by the concentration of the impurities and their effect on the cryst</a:t>
            </a:r>
            <a:r>
              <a:rPr lang="en-US" sz="2800" dirty="0">
                <a:solidFill>
                  <a:srgbClr val="222222"/>
                </a:solidFill>
                <a:latin typeface="Nunito Sans"/>
              </a:rPr>
              <a:t>al.</a:t>
            </a:r>
          </a:p>
          <a:p>
            <a:r>
              <a:rPr lang="en-US" sz="2800" b="0" i="0" dirty="0">
                <a:solidFill>
                  <a:srgbClr val="222222"/>
                </a:solidFill>
                <a:effectLst/>
                <a:latin typeface="Nunito Sans"/>
              </a:rPr>
              <a:t>Us</a:t>
            </a:r>
            <a:r>
              <a:rPr lang="en-US" sz="2800" dirty="0">
                <a:solidFill>
                  <a:srgbClr val="222222"/>
                </a:solidFill>
                <a:latin typeface="Nunito Sans"/>
              </a:rPr>
              <a:t>ually n ≠ p</a:t>
            </a:r>
            <a:endParaRPr lang="en-US" sz="2800" b="0" i="0" dirty="0">
              <a:solidFill>
                <a:srgbClr val="222222"/>
              </a:solidFill>
              <a:effectLst/>
              <a:latin typeface="Nunito Sans"/>
            </a:endParaRPr>
          </a:p>
          <a:p>
            <a:endParaRPr lang="en-US" dirty="0"/>
          </a:p>
        </p:txBody>
      </p:sp>
    </p:spTree>
    <p:extLst>
      <p:ext uri="{BB962C8B-B14F-4D97-AF65-F5344CB8AC3E}">
        <p14:creationId xmlns:p14="http://schemas.microsoft.com/office/powerpoint/2010/main" val="396240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36923-22C4-4D9B-B14D-DB8F3DE089EF}"/>
              </a:ext>
            </a:extLst>
          </p:cNvPr>
          <p:cNvSpPr>
            <a:spLocks noGrp="1"/>
          </p:cNvSpPr>
          <p:nvPr>
            <p:ph type="title"/>
          </p:nvPr>
        </p:nvSpPr>
        <p:spPr/>
        <p:txBody>
          <a:bodyPr/>
          <a:lstStyle/>
          <a:p>
            <a:r>
              <a:rPr lang="en-US" dirty="0"/>
              <a:t>Type of Extrinsic Material</a:t>
            </a:r>
          </a:p>
        </p:txBody>
      </p:sp>
      <p:sp>
        <p:nvSpPr>
          <p:cNvPr id="7" name="Content Placeholder 6">
            <a:extLst>
              <a:ext uri="{FF2B5EF4-FFF2-40B4-BE49-F238E27FC236}">
                <a16:creationId xmlns:a16="http://schemas.microsoft.com/office/drawing/2014/main" id="{11E56D60-4D7E-4CC0-BA6E-30A1F1B8F2D1}"/>
              </a:ext>
            </a:extLst>
          </p:cNvPr>
          <p:cNvSpPr>
            <a:spLocks noGrp="1"/>
          </p:cNvSpPr>
          <p:nvPr>
            <p:ph idx="1"/>
          </p:nvPr>
        </p:nvSpPr>
        <p:spPr/>
        <p:txBody>
          <a:bodyPr/>
          <a:lstStyle/>
          <a:p>
            <a:r>
              <a:rPr lang="en-US" sz="2800" dirty="0"/>
              <a:t>There are two type of extrinsic materials of immeasurable importance to semiconductor device fabrication.</a:t>
            </a:r>
          </a:p>
          <a:p>
            <a:r>
              <a:rPr lang="en-US" sz="2800" dirty="0"/>
              <a:t>N-type material</a:t>
            </a:r>
          </a:p>
          <a:p>
            <a:r>
              <a:rPr lang="en-US" sz="2800" dirty="0"/>
              <a:t>P-type material  </a:t>
            </a:r>
          </a:p>
          <a:p>
            <a:endParaRPr lang="en-US" dirty="0"/>
          </a:p>
        </p:txBody>
      </p:sp>
    </p:spTree>
    <p:extLst>
      <p:ext uri="{BB962C8B-B14F-4D97-AF65-F5344CB8AC3E}">
        <p14:creationId xmlns:p14="http://schemas.microsoft.com/office/powerpoint/2010/main" val="216220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0A08-09E5-4B57-83C4-70B717536271}"/>
              </a:ext>
            </a:extLst>
          </p:cNvPr>
          <p:cNvSpPr>
            <a:spLocks noGrp="1"/>
          </p:cNvSpPr>
          <p:nvPr>
            <p:ph type="title"/>
          </p:nvPr>
        </p:nvSpPr>
        <p:spPr/>
        <p:txBody>
          <a:bodyPr/>
          <a:lstStyle/>
          <a:p>
            <a:r>
              <a:rPr lang="en-US" dirty="0"/>
              <a:t>n-Type Material</a:t>
            </a:r>
          </a:p>
        </p:txBody>
      </p:sp>
      <p:sp>
        <p:nvSpPr>
          <p:cNvPr id="3" name="Content Placeholder 2">
            <a:extLst>
              <a:ext uri="{FF2B5EF4-FFF2-40B4-BE49-F238E27FC236}">
                <a16:creationId xmlns:a16="http://schemas.microsoft.com/office/drawing/2014/main" id="{590D7226-AC31-4BBE-B5F6-30B8E7054156}"/>
              </a:ext>
            </a:extLst>
          </p:cNvPr>
          <p:cNvSpPr>
            <a:spLocks noGrp="1"/>
          </p:cNvSpPr>
          <p:nvPr>
            <p:ph idx="1"/>
          </p:nvPr>
        </p:nvSpPr>
        <p:spPr/>
        <p:txBody>
          <a:bodyPr/>
          <a:lstStyle/>
          <a:p>
            <a:r>
              <a:rPr lang="en-US" b="0" i="0" dirty="0">
                <a:effectLst/>
                <a:latin typeface="+mj-lt"/>
              </a:rPr>
              <a:t>An n-type semiconductor is created when pure semiconductors, like Si and Ge, are doped with pentavalent elements.</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3046123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93B2-4F4D-408E-840A-33C4B4051CD4}"/>
              </a:ext>
            </a:extLst>
          </p:cNvPr>
          <p:cNvSpPr>
            <a:spLocks noGrp="1"/>
          </p:cNvSpPr>
          <p:nvPr>
            <p:ph type="title"/>
          </p:nvPr>
        </p:nvSpPr>
        <p:spPr>
          <a:xfrm>
            <a:off x="198265" y="1513389"/>
            <a:ext cx="11795470" cy="5715230"/>
          </a:xfrm>
        </p:spPr>
        <p:txBody>
          <a:bodyPr>
            <a:normAutofit fontScale="90000"/>
          </a:bodyPr>
          <a:lstStyle/>
          <a:p>
            <a:r>
              <a:rPr lang="en-US" sz="2200" b="1" dirty="0">
                <a:cs typeface="Times New Roman" panose="02020603050405020304" pitchFamily="18" charset="0"/>
              </a:rPr>
              <a:t>An n-type material is created by introducing impurity elements that </a:t>
            </a:r>
            <a:br>
              <a:rPr lang="en-US" sz="2200" b="1" dirty="0">
                <a:cs typeface="Times New Roman" panose="02020603050405020304" pitchFamily="18" charset="0"/>
              </a:rPr>
            </a:br>
            <a:r>
              <a:rPr lang="en-US" sz="2200" b="1" dirty="0">
                <a:cs typeface="Times New Roman" panose="02020603050405020304" pitchFamily="18" charset="0"/>
              </a:rPr>
              <a:t>have five valence electrons (</a:t>
            </a:r>
            <a:r>
              <a:rPr lang="en-US" sz="2200" b="1" dirty="0" err="1">
                <a:cs typeface="Times New Roman" panose="02020603050405020304" pitchFamily="18" charset="0"/>
              </a:rPr>
              <a:t>pentavalents</a:t>
            </a:r>
            <a:r>
              <a:rPr lang="en-US" sz="2200" b="1" dirty="0">
                <a:cs typeface="Times New Roman" panose="02020603050405020304" pitchFamily="18" charset="0"/>
              </a:rPr>
              <a:t>), such as antimony, </a:t>
            </a:r>
            <a:br>
              <a:rPr lang="en-US" sz="2200" b="1" dirty="0">
                <a:cs typeface="Times New Roman" panose="02020603050405020304" pitchFamily="18" charset="0"/>
              </a:rPr>
            </a:br>
            <a:r>
              <a:rPr lang="en-US" sz="2200" b="1" dirty="0">
                <a:cs typeface="Times New Roman" panose="02020603050405020304" pitchFamily="18" charset="0"/>
              </a:rPr>
              <a:t>arsenic and phosphorus. </a:t>
            </a:r>
            <a:br>
              <a:rPr lang="en-US" sz="2200" b="1" dirty="0">
                <a:cs typeface="Times New Roman" panose="02020603050405020304" pitchFamily="18" charset="0"/>
              </a:rPr>
            </a:br>
            <a:br>
              <a:rPr lang="en-US" sz="2200" b="1" dirty="0">
                <a:cs typeface="Times New Roman" panose="02020603050405020304" pitchFamily="18" charset="0"/>
              </a:rPr>
            </a:br>
            <a:r>
              <a:rPr lang="en-US" sz="2200" b="1" dirty="0">
                <a:cs typeface="Times New Roman" panose="02020603050405020304" pitchFamily="18" charset="0"/>
              </a:rPr>
              <a:t>The effect of such impurity elements is indicated in given  fig.</a:t>
            </a:r>
            <a:br>
              <a:rPr lang="en-US" sz="2200" b="1" dirty="0">
                <a:cs typeface="Times New Roman" panose="02020603050405020304" pitchFamily="18" charset="0"/>
              </a:rPr>
            </a:br>
            <a:br>
              <a:rPr lang="en-US" sz="2200" b="1" dirty="0">
                <a:cs typeface="Times New Roman" panose="02020603050405020304" pitchFamily="18" charset="0"/>
              </a:rPr>
            </a:br>
            <a:r>
              <a:rPr lang="en-US" sz="2200" b="1" dirty="0">
                <a:cs typeface="Times New Roman" panose="02020603050405020304" pitchFamily="18" charset="0"/>
              </a:rPr>
              <a:t>We can see that four covalent bonds are still present. However, </a:t>
            </a:r>
            <a:br>
              <a:rPr lang="en-US" sz="2200" b="1" dirty="0">
                <a:cs typeface="Times New Roman" panose="02020603050405020304" pitchFamily="18" charset="0"/>
              </a:rPr>
            </a:br>
            <a:r>
              <a:rPr lang="en-US" sz="2200" b="1" dirty="0">
                <a:cs typeface="Times New Roman" panose="02020603050405020304" pitchFamily="18" charset="0"/>
              </a:rPr>
              <a:t>an additional fifth electron due to the impurity atom which is </a:t>
            </a:r>
            <a:br>
              <a:rPr lang="en-US" sz="2200" b="1" dirty="0">
                <a:cs typeface="Times New Roman" panose="02020603050405020304" pitchFamily="18" charset="0"/>
              </a:rPr>
            </a:br>
            <a:r>
              <a:rPr lang="en-US" sz="2200" b="1" dirty="0">
                <a:cs typeface="Times New Roman" panose="02020603050405020304" pitchFamily="18" charset="0"/>
              </a:rPr>
              <a:t>unassociated with any particular covalent bond.</a:t>
            </a:r>
            <a:br>
              <a:rPr lang="en-US" sz="2200" b="1" dirty="0">
                <a:cs typeface="Times New Roman" panose="02020603050405020304" pitchFamily="18" charset="0"/>
              </a:rPr>
            </a:br>
            <a:br>
              <a:rPr lang="en-US" sz="2200" b="1" dirty="0">
                <a:cs typeface="Times New Roman" panose="02020603050405020304" pitchFamily="18" charset="0"/>
              </a:rPr>
            </a:br>
            <a:r>
              <a:rPr lang="en-US" sz="2200" b="1" dirty="0">
                <a:cs typeface="Times New Roman" panose="02020603050405020304" pitchFamily="18" charset="0"/>
              </a:rPr>
              <a:t>This remaining electron, loosely bound to its parent atom is</a:t>
            </a:r>
            <a:br>
              <a:rPr lang="en-US" sz="2200" b="1" dirty="0">
                <a:cs typeface="Times New Roman" panose="02020603050405020304" pitchFamily="18" charset="0"/>
              </a:rPr>
            </a:br>
            <a:r>
              <a:rPr lang="en-US" sz="2200" b="1" dirty="0">
                <a:cs typeface="Times New Roman" panose="02020603050405020304" pitchFamily="18" charset="0"/>
              </a:rPr>
              <a:t>relatively free to move within the newly formed n-type material.</a:t>
            </a:r>
            <a:br>
              <a:rPr lang="en-US" sz="2200" b="1" dirty="0">
                <a:cs typeface="Times New Roman" panose="02020603050405020304" pitchFamily="18" charset="0"/>
              </a:rPr>
            </a:br>
            <a:br>
              <a:rPr lang="en-US" sz="2000" dirty="0">
                <a:cs typeface="Times New Roman" panose="02020603050405020304" pitchFamily="18" charset="0"/>
              </a:rPr>
            </a:br>
            <a:br>
              <a:rPr lang="en-US" sz="2000" dirty="0">
                <a:cs typeface="Times New Roman" panose="02020603050405020304" pitchFamily="18" charset="0"/>
              </a:rPr>
            </a:br>
            <a:br>
              <a:rPr lang="en-US" sz="2000" dirty="0">
                <a:cs typeface="Times New Roman" panose="02020603050405020304" pitchFamily="18" charset="0"/>
              </a:rPr>
            </a:br>
            <a:br>
              <a:rPr lang="en-US" sz="2000" dirty="0">
                <a:cs typeface="Times New Roman" panose="02020603050405020304" pitchFamily="18" charset="0"/>
              </a:rPr>
            </a:br>
            <a:br>
              <a:rPr lang="en-US" sz="2000" dirty="0">
                <a:cs typeface="Times New Roman" panose="02020603050405020304" pitchFamily="18" charset="0"/>
              </a:rPr>
            </a:br>
            <a:br>
              <a:rPr lang="en-US" sz="2000" dirty="0">
                <a:cs typeface="Times New Roman" panose="02020603050405020304" pitchFamily="18" charset="0"/>
              </a:rPr>
            </a:br>
            <a:br>
              <a:rPr lang="en-US" sz="2000" dirty="0">
                <a:cs typeface="Times New Roman" panose="02020603050405020304" pitchFamily="18" charset="0"/>
              </a:rPr>
            </a:br>
            <a:br>
              <a:rPr lang="en-US" sz="2000" dirty="0">
                <a:cs typeface="Times New Roman" panose="02020603050405020304" pitchFamily="18" charset="0"/>
              </a:rPr>
            </a:br>
            <a:br>
              <a:rPr lang="en-US" sz="2000" dirty="0">
                <a:cs typeface="Times New Roman" panose="02020603050405020304" pitchFamily="18" charset="0"/>
              </a:rPr>
            </a:br>
            <a:br>
              <a:rPr lang="en-US" sz="2000" dirty="0">
                <a:cs typeface="Times New Roman" panose="02020603050405020304" pitchFamily="18" charset="0"/>
              </a:rPr>
            </a:br>
            <a:br>
              <a:rPr lang="en-US" sz="2000" dirty="0">
                <a:cs typeface="Times New Roman" panose="02020603050405020304" pitchFamily="18" charset="0"/>
              </a:rPr>
            </a:br>
            <a:endParaRPr lang="en-US" sz="2000" dirty="0">
              <a:cs typeface="Times New Roman" panose="02020603050405020304" pitchFamily="18" charset="0"/>
            </a:endParaRPr>
          </a:p>
        </p:txBody>
      </p:sp>
      <p:pic>
        <p:nvPicPr>
          <p:cNvPr id="9" name="Content Placeholder 8">
            <a:extLst>
              <a:ext uri="{FF2B5EF4-FFF2-40B4-BE49-F238E27FC236}">
                <a16:creationId xmlns:a16="http://schemas.microsoft.com/office/drawing/2014/main" id="{EE9545A9-D546-4742-8015-9372B1A5EA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649" y="825493"/>
            <a:ext cx="4344330" cy="4351338"/>
          </a:xfrm>
        </p:spPr>
      </p:pic>
    </p:spTree>
    <p:extLst>
      <p:ext uri="{BB962C8B-B14F-4D97-AF65-F5344CB8AC3E}">
        <p14:creationId xmlns:p14="http://schemas.microsoft.com/office/powerpoint/2010/main" val="155312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AE2A-2139-4035-ADE6-166DA82FACEA}"/>
              </a:ext>
            </a:extLst>
          </p:cNvPr>
          <p:cNvSpPr>
            <a:spLocks noGrp="1"/>
          </p:cNvSpPr>
          <p:nvPr>
            <p:ph type="title"/>
          </p:nvPr>
        </p:nvSpPr>
        <p:spPr/>
        <p:txBody>
          <a:bodyPr/>
          <a:lstStyle/>
          <a:p>
            <a:r>
              <a:rPr lang="en-US" dirty="0"/>
              <a:t>P-Type Material</a:t>
            </a:r>
          </a:p>
        </p:txBody>
      </p:sp>
      <p:sp>
        <p:nvSpPr>
          <p:cNvPr id="3" name="Content Placeholder 2">
            <a:extLst>
              <a:ext uri="{FF2B5EF4-FFF2-40B4-BE49-F238E27FC236}">
                <a16:creationId xmlns:a16="http://schemas.microsoft.com/office/drawing/2014/main" id="{F4902F3B-689E-4F3F-A25A-B8901F6A02F0}"/>
              </a:ext>
            </a:extLst>
          </p:cNvPr>
          <p:cNvSpPr>
            <a:spLocks noGrp="1"/>
          </p:cNvSpPr>
          <p:nvPr>
            <p:ph idx="1"/>
          </p:nvPr>
        </p:nvSpPr>
        <p:spPr/>
        <p:txBody>
          <a:bodyPr/>
          <a:lstStyle/>
          <a:p>
            <a:r>
              <a:rPr lang="en-US" b="0" i="0" dirty="0">
                <a:effectLst/>
                <a:latin typeface="Minion Pro" panose="02040503050306020203" pitchFamily="18" charset="0"/>
              </a:rPr>
              <a:t>A p-type semiconductor is created when trivalent elements are used to dope pure semiconductors, like Si and Ge. </a:t>
            </a:r>
            <a:endParaRPr lang="en-US" dirty="0"/>
          </a:p>
        </p:txBody>
      </p:sp>
    </p:spTree>
    <p:extLst>
      <p:ext uri="{BB962C8B-B14F-4D97-AF65-F5344CB8AC3E}">
        <p14:creationId xmlns:p14="http://schemas.microsoft.com/office/powerpoint/2010/main" val="351724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8D8C0-1EFE-4DEC-8876-7841BADF34B7}"/>
              </a:ext>
            </a:extLst>
          </p:cNvPr>
          <p:cNvSpPr>
            <a:spLocks noGrp="1"/>
          </p:cNvSpPr>
          <p:nvPr>
            <p:ph type="title"/>
          </p:nvPr>
        </p:nvSpPr>
        <p:spPr>
          <a:xfrm>
            <a:off x="838200" y="967133"/>
            <a:ext cx="6418277" cy="4752159"/>
          </a:xfrm>
        </p:spPr>
        <p:txBody>
          <a:bodyPr>
            <a:normAutofit/>
          </a:bodyPr>
          <a:lstStyle/>
          <a:p>
            <a:r>
              <a:rPr lang="en-US" sz="2000" b="1" dirty="0"/>
              <a:t>The p-type material is formed by doping a pure germanium or silicon crystal with impurity atoms having three valence electrons.</a:t>
            </a:r>
            <a:br>
              <a:rPr lang="en-US" sz="2000" b="1" dirty="0"/>
            </a:br>
            <a:br>
              <a:rPr lang="en-US" sz="2000" b="1" dirty="0"/>
            </a:br>
            <a:r>
              <a:rPr lang="en-US" sz="2000" b="1" dirty="0"/>
              <a:t>The elements most frequently  used for this purpose are boron,</a:t>
            </a:r>
            <a:br>
              <a:rPr lang="en-US" sz="2000" b="1" dirty="0"/>
            </a:br>
            <a:r>
              <a:rPr lang="en-US" sz="2000" b="1" dirty="0"/>
              <a:t>gallium and indium.</a:t>
            </a:r>
            <a:br>
              <a:rPr lang="en-US" sz="2000" b="1" dirty="0"/>
            </a:br>
            <a:br>
              <a:rPr lang="en-US" sz="2000" b="1" dirty="0"/>
            </a:br>
            <a:r>
              <a:rPr lang="en-US" sz="2000" b="1" dirty="0"/>
              <a:t>There is an insufficient number of electrons to complete </a:t>
            </a:r>
            <a:br>
              <a:rPr lang="en-US" sz="2000" b="1" dirty="0"/>
            </a:br>
            <a:r>
              <a:rPr lang="en-US" sz="2000" b="1" dirty="0"/>
              <a:t>the covalent bonds  of the newly formed lattice.</a:t>
            </a:r>
            <a:br>
              <a:rPr lang="en-US" sz="2000" b="1" dirty="0"/>
            </a:br>
            <a:br>
              <a:rPr lang="en-US" sz="2000" b="1" dirty="0"/>
            </a:br>
            <a:r>
              <a:rPr lang="en-US" sz="2000" b="1" dirty="0"/>
              <a:t>The resulting p-type material is electrically neutral for </a:t>
            </a:r>
            <a:br>
              <a:rPr lang="en-US" sz="2000" b="1" dirty="0"/>
            </a:br>
            <a:r>
              <a:rPr lang="en-US" sz="2000" b="1" dirty="0"/>
              <a:t>the same reasons described for the  n-type material.</a:t>
            </a:r>
          </a:p>
        </p:txBody>
      </p:sp>
      <p:pic>
        <p:nvPicPr>
          <p:cNvPr id="5" name="Content Placeholder 4">
            <a:extLst>
              <a:ext uri="{FF2B5EF4-FFF2-40B4-BE49-F238E27FC236}">
                <a16:creationId xmlns:a16="http://schemas.microsoft.com/office/drawing/2014/main" id="{05F6857A-D737-40C7-B68F-8886B09450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1292" y="1253331"/>
            <a:ext cx="4172508" cy="4179765"/>
          </a:xfrm>
        </p:spPr>
      </p:pic>
    </p:spTree>
    <p:extLst>
      <p:ext uri="{BB962C8B-B14F-4D97-AF65-F5344CB8AC3E}">
        <p14:creationId xmlns:p14="http://schemas.microsoft.com/office/powerpoint/2010/main" val="4032525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318</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Minion Pro</vt:lpstr>
      <vt:lpstr>Nunito Sans</vt:lpstr>
      <vt:lpstr>Office Theme</vt:lpstr>
      <vt:lpstr>Extrinsic material </vt:lpstr>
      <vt:lpstr>Introduction</vt:lpstr>
      <vt:lpstr>Type of Extrinsic Material</vt:lpstr>
      <vt:lpstr>n-Type Material</vt:lpstr>
      <vt:lpstr>An n-type material is created by introducing impurity elements that  have five valence electrons (pentavalents), such as antimony,  arsenic and phosphorus.   The effect of such impurity elements is indicated in given  fig.  We can see that four covalent bonds are still present. However,  an additional fifth electron due to the impurity atom which is  unassociated with any particular covalent bond.  This remaining electron, loosely bound to its parent atom is relatively free to move within the newly formed n-type material.            </vt:lpstr>
      <vt:lpstr>P-Type Material</vt:lpstr>
      <vt:lpstr>The p-type material is formed by doping a pure germanium or silicon crystal with impurity atoms having three valence electrons.  The elements most frequently  used for this purpose are boron, gallium and indium.  There is an insufficient number of electrons to complete  the covalent bonds  of the newly formed lattice.  The resulting p-type material is electrically neutral for  the same reasons described for the  n-type material.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Extrinsic material</dc:title>
  <dc:creator>User</dc:creator>
  <cp:lastModifiedBy>User</cp:lastModifiedBy>
  <cp:revision>7</cp:revision>
  <dcterms:created xsi:type="dcterms:W3CDTF">2021-03-12T09:35:15Z</dcterms:created>
  <dcterms:modified xsi:type="dcterms:W3CDTF">2021-03-12T10:51:42Z</dcterms:modified>
</cp:coreProperties>
</file>