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gining" id="{14F22421-44D6-2945-84A3-CBBF888C463B}">
          <p14:sldIdLst>
            <p14:sldId id="256"/>
          </p14:sldIdLst>
        </p14:section>
        <p14:section name="Motivation" id="{03B7DA2B-DD8F-1245-8B94-736B0CC61C2A}">
          <p14:sldIdLst>
            <p14:sldId id="257"/>
            <p14:sldId id="258"/>
          </p14:sldIdLst>
        </p14:section>
        <p14:section name="Design" id="{0DE0747F-D52D-494F-9146-86EE2314A077}">
          <p14:sldIdLst>
            <p14:sldId id="259"/>
            <p14:sldId id="274"/>
          </p14:sldIdLst>
        </p14:section>
        <p14:section name="BearLoc" id="{376FCF52-8C55-114C-9178-AC12B8B2F6F1}">
          <p14:sldIdLst>
            <p14:sldId id="260"/>
            <p14:sldId id="261"/>
            <p14:sldId id="262"/>
            <p14:sldId id="263"/>
            <p14:sldId id="265"/>
            <p14:sldId id="266"/>
          </p14:sldIdLst>
        </p14:section>
        <p14:section name="Case Study" id="{C42DF9B6-1916-574C-93EA-329038855016}">
          <p14:sldIdLst>
            <p14:sldId id="267"/>
          </p14:sldIdLst>
        </p14:section>
        <p14:section name="Evaluation" id="{F4C5D879-6FA3-934D-95B8-1C3B5249D075}">
          <p14:sldIdLst>
            <p14:sldId id="268"/>
            <p14:sldId id="269"/>
            <p14:sldId id="270"/>
            <p14:sldId id="275"/>
          </p14:sldIdLst>
        </p14:section>
        <p14:section name="End" id="{E952990A-B5AF-4D40-B697-B818481E1871}">
          <p14:sldIdLst>
            <p14:sldId id="271"/>
            <p14:sldId id="27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 autoAdjust="0"/>
    <p:restoredTop sz="87954" autoAdjust="0"/>
  </p:normalViewPr>
  <p:slideViewPr>
    <p:cSldViewPr snapToGrid="0" snapToObjects="1">
      <p:cViewPr varScale="1">
        <p:scale>
          <a:sx n="107" d="100"/>
          <a:sy n="107" d="100"/>
        </p:scale>
        <p:origin x="-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3DAB5-6BB4-F04A-A358-BD075EE2902B}" type="datetimeFigureOut">
              <a:rPr lang="en-US" smtClean="0"/>
              <a:t>5/18/15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3BA4A-8322-4240-A1DA-451FCADC0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50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Location I mean both generally occupancy,</a:t>
            </a:r>
            <a:r>
              <a:rPr lang="en-US" baseline="0" dirty="0" smtClean="0"/>
              <a:t> localization, and identification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02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goal is to connect sensor,</a:t>
            </a:r>
            <a:r>
              <a:rPr lang="en-US" baseline="0" dirty="0" smtClean="0"/>
              <a:t> </a:t>
            </a:r>
            <a:r>
              <a:rPr lang="en-US" dirty="0" smtClean="0"/>
              <a:t> instance, and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31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sure whether to talk about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06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Transit:</a:t>
            </a:r>
          </a:p>
          <a:p>
            <a:endParaRPr lang="en-US" dirty="0" smtClean="0"/>
          </a:p>
          <a:p>
            <a:r>
              <a:rPr lang="en-US" dirty="0" smtClean="0"/>
              <a:t>Sensor and App is on</a:t>
            </a:r>
            <a:r>
              <a:rPr lang="en-US" baseline="0" dirty="0" smtClean="0"/>
              <a:t> the same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68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BearLoc</a:t>
            </a:r>
            <a:r>
              <a:rPr lang="en-US" dirty="0" smtClean="0"/>
              <a:t> Application codes are</a:t>
            </a:r>
            <a:r>
              <a:rPr lang="en-US" baseline="0" dirty="0" smtClean="0"/>
              <a:t> primarily performing the Binding Control Protocol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2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overhead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BearLoc</a:t>
            </a:r>
            <a:r>
              <a:rPr lang="en-US" baseline="0" smtClean="0"/>
              <a:t> brings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2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Low delay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People’s work</a:t>
            </a:r>
            <a:r>
              <a:rPr lang="en-US" baseline="0" dirty="0" smtClean="0"/>
              <a:t> are good, but systems are not used afterwards</a:t>
            </a:r>
          </a:p>
          <a:p>
            <a:r>
              <a:rPr lang="en-US" baseline="0" dirty="0" smtClean="0"/>
              <a:t>At least two </a:t>
            </a:r>
            <a:r>
              <a:rPr lang="en-US" baseline="0" dirty="0" smtClean="0"/>
              <a:t>reasons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81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Systems can be complex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5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Transit:</a:t>
            </a:r>
          </a:p>
          <a:p>
            <a:endParaRPr lang="en-US" dirty="0" smtClean="0"/>
          </a:p>
          <a:p>
            <a:r>
              <a:rPr lang="en-US" baseline="0" dirty="0" smtClean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7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Overview: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8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Transit: now let’s look at the detail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pub sub network</a:t>
            </a:r>
            <a:endParaRPr lang="en-US" dirty="0" smtClean="0"/>
          </a:p>
          <a:p>
            <a:r>
              <a:rPr lang="en-US" dirty="0" smtClean="0"/>
              <a:t>Practice</a:t>
            </a:r>
          </a:p>
          <a:p>
            <a:endParaRPr lang="en-US" dirty="0" smtClean="0"/>
          </a:p>
          <a:p>
            <a:r>
              <a:rPr lang="en-US" dirty="0" smtClean="0"/>
              <a:t>Facebook</a:t>
            </a:r>
            <a:r>
              <a:rPr lang="en-US" baseline="0" dirty="0" smtClean="0"/>
              <a:t> Messenger uses </a:t>
            </a:r>
            <a:r>
              <a:rPr lang="en-US" baseline="0" dirty="0" smtClean="0"/>
              <a:t>MQTT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transit: representations on upper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18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algorithms</a:t>
            </a:r>
            <a:r>
              <a:rPr lang="en-US" baseline="0" dirty="0" smtClean="0"/>
              <a:t> are </a:t>
            </a:r>
            <a:r>
              <a:rPr lang="en-US" baseline="0" dirty="0" err="1" smtClean="0"/>
              <a:t>stateful</a:t>
            </a:r>
            <a:r>
              <a:rPr lang="en-US" baseline="0" dirty="0" smtClean="0"/>
              <a:t>, and one algorithm can be used for many user.</a:t>
            </a:r>
          </a:p>
          <a:p>
            <a:r>
              <a:rPr lang="en-US" dirty="0" smtClean="0"/>
              <a:t>Developers</a:t>
            </a:r>
            <a:r>
              <a:rPr lang="en-US" baseline="0" dirty="0" smtClean="0"/>
              <a:t> are not necessarily worry about maintaining states for different users</a:t>
            </a:r>
          </a:p>
          <a:p>
            <a:r>
              <a:rPr lang="en-US" baseline="0" dirty="0" smtClean="0"/>
              <a:t>They should </a:t>
            </a:r>
            <a:r>
              <a:rPr lang="en-US" baseline="0" dirty="0" smtClean="0"/>
              <a:t>developer </a:t>
            </a:r>
            <a:r>
              <a:rPr lang="en-US" baseline="0" dirty="0" smtClean="0"/>
              <a:t>thinking abut only one </a:t>
            </a:r>
            <a:r>
              <a:rPr lang="en-US" baseline="0" dirty="0" smtClean="0"/>
              <a:t>user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pause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transit: to form a binding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components are combined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 example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Chain, multiplex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aseline="0" dirty="0" smtClean="0"/>
              <a:t>pause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3BA4A-8322-4240-A1DA-451FCADC07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7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5/18/15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84366"/>
            <a:ext cx="8229600" cy="4341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5/18/15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3152639"/>
          </a:xfrm>
        </p:spPr>
        <p:txBody>
          <a:bodyPr/>
          <a:lstStyle/>
          <a:p>
            <a:r>
              <a:rPr lang="en-US" sz="4400" dirty="0" err="1"/>
              <a:t>BearLoc</a:t>
            </a:r>
            <a:r>
              <a:rPr lang="en-US" sz="4400" dirty="0"/>
              <a:t>: A </a:t>
            </a:r>
            <a:r>
              <a:rPr lang="en-US" sz="4400" dirty="0" err="1"/>
              <a:t>Composable</a:t>
            </a:r>
            <a:r>
              <a:rPr lang="en-US" sz="4400" dirty="0"/>
              <a:t> Distributed Framework for Indoor Localization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43400"/>
            <a:ext cx="6400800" cy="121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Kaifei Chen</a:t>
            </a:r>
            <a:r>
              <a:rPr lang="en-US" dirty="0"/>
              <a:t>, </a:t>
            </a:r>
            <a:r>
              <a:rPr lang="en-US" dirty="0" err="1"/>
              <a:t>Siyuan</a:t>
            </a:r>
            <a:r>
              <a:rPr lang="en-US" dirty="0"/>
              <a:t> He, </a:t>
            </a:r>
            <a:r>
              <a:rPr lang="en-US" dirty="0" err="1"/>
              <a:t>Beidi</a:t>
            </a:r>
            <a:r>
              <a:rPr lang="en-US" dirty="0"/>
              <a:t> Chen, John Kolb, Randy H. Katz, David E. Culler</a:t>
            </a:r>
          </a:p>
          <a:p>
            <a:endParaRPr lang="en-US" dirty="0"/>
          </a:p>
          <a:p>
            <a:r>
              <a:rPr lang="en-US" dirty="0"/>
              <a:t>UC Berkeley</a:t>
            </a:r>
          </a:p>
        </p:txBody>
      </p:sp>
    </p:spTree>
    <p:extLst>
      <p:ext uri="{BB962C8B-B14F-4D97-AF65-F5344CB8AC3E}">
        <p14:creationId xmlns:p14="http://schemas.microsoft.com/office/powerpoint/2010/main" val="138422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Binding: The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binding defines how components </a:t>
            </a:r>
            <a:r>
              <a:rPr lang="en-US" dirty="0" smtClean="0"/>
              <a:t>can be connected using pub</a:t>
            </a:r>
            <a:r>
              <a:rPr lang="en-US" dirty="0"/>
              <a:t>/sub </a:t>
            </a:r>
            <a:r>
              <a:rPr lang="en-US" dirty="0" smtClean="0"/>
              <a:t>network topics</a:t>
            </a:r>
          </a:p>
          <a:p>
            <a:r>
              <a:rPr lang="en-US" dirty="0" smtClean="0"/>
              <a:t>A binding is centered at </a:t>
            </a:r>
            <a:r>
              <a:rPr lang="en-US" dirty="0"/>
              <a:t>an algorithm instance</a:t>
            </a:r>
            <a:endParaRPr lang="en-US" dirty="0" smtClean="0"/>
          </a:p>
          <a:p>
            <a:r>
              <a:rPr lang="en-US" dirty="0" smtClean="0"/>
              <a:t>Binding is the primitive of composition in </a:t>
            </a:r>
            <a:r>
              <a:rPr lang="en-US" dirty="0" err="1" smtClean="0"/>
              <a:t>BearLoc</a:t>
            </a:r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1933075" y="4533411"/>
            <a:ext cx="4887270" cy="1666547"/>
            <a:chOff x="1933075" y="4533411"/>
            <a:chExt cx="4887270" cy="166654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3075" y="4533411"/>
              <a:ext cx="4887270" cy="138374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89629" y="5040843"/>
              <a:ext cx="7617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4A6717"/>
                  </a:solidFill>
                  <a:latin typeface="+mj-lt"/>
                </a:rPr>
                <a:t>WiFi</a:t>
              </a:r>
              <a:r>
                <a:rPr lang="en-US" sz="1200" dirty="0" smtClean="0">
                  <a:solidFill>
                    <a:srgbClr val="4A6717"/>
                  </a:solidFill>
                  <a:latin typeface="+mj-lt"/>
                </a:rPr>
                <a:t> RSS</a:t>
              </a:r>
              <a:endParaRPr lang="en-US" sz="1200" dirty="0">
                <a:solidFill>
                  <a:srgbClr val="4A6717"/>
                </a:solidFill>
                <a:latin typeface="+mj-l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6455" y="5917156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4A6717"/>
                  </a:solidFill>
                  <a:latin typeface="+mj-lt"/>
                </a:rPr>
                <a:t>GPS</a:t>
              </a:r>
              <a:endParaRPr lang="en-US" sz="1200" dirty="0">
                <a:solidFill>
                  <a:srgbClr val="4A6717"/>
                </a:solidFill>
                <a:latin typeface="+mj-lt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05244" y="5507663"/>
              <a:ext cx="17649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4A6717"/>
                  </a:solidFill>
                  <a:latin typeface="+mj-lt"/>
                </a:rPr>
                <a:t>WiFi</a:t>
              </a:r>
              <a:r>
                <a:rPr lang="en-US" sz="1200" dirty="0" smtClean="0">
                  <a:solidFill>
                    <a:srgbClr val="4A6717"/>
                  </a:solidFill>
                  <a:latin typeface="+mj-lt"/>
                </a:rPr>
                <a:t> RSI Fingerprinting</a:t>
              </a:r>
              <a:endParaRPr lang="en-US" sz="1200" dirty="0">
                <a:solidFill>
                  <a:srgbClr val="4A6717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99525" y="5922959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4A6717"/>
                  </a:solidFill>
                  <a:latin typeface="+mj-lt"/>
                </a:rPr>
                <a:t>Particle Filter</a:t>
              </a:r>
              <a:endParaRPr lang="en-US" sz="1200" dirty="0">
                <a:solidFill>
                  <a:srgbClr val="4A6717"/>
                </a:solidFill>
                <a:latin typeface="+mj-l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99525" y="5060135"/>
              <a:ext cx="10059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4A6717"/>
                  </a:solidFill>
                  <a:latin typeface="+mj-lt"/>
                </a:rPr>
                <a:t>Navigation</a:t>
              </a:r>
              <a:endParaRPr lang="en-US" sz="1200" dirty="0">
                <a:solidFill>
                  <a:srgbClr val="4A6717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966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784366"/>
            <a:ext cx="4812878" cy="434179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Algorithm manager subscribes </a:t>
            </a:r>
            <a:r>
              <a:rPr lang="en-US" dirty="0"/>
              <a:t>to its control </a:t>
            </a:r>
            <a:r>
              <a:rPr lang="en-US" dirty="0" smtClean="0"/>
              <a:t>topic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Application sends </a:t>
            </a:r>
            <a:r>
              <a:rPr lang="en-US" b="1" dirty="0" smtClean="0"/>
              <a:t>Start Binding</a:t>
            </a:r>
            <a:r>
              <a:rPr lang="en-US" dirty="0" smtClean="0"/>
              <a:t> request that contains</a:t>
            </a:r>
          </a:p>
          <a:p>
            <a:pPr marL="857250" lvl="1" indent="-457200"/>
            <a:r>
              <a:rPr lang="en-US" dirty="0" smtClean="0"/>
              <a:t>Sensor topics</a:t>
            </a:r>
          </a:p>
          <a:p>
            <a:pPr marL="857250" lvl="1" indent="-457200"/>
            <a:r>
              <a:rPr lang="en-US" dirty="0" smtClean="0"/>
              <a:t>A new algorithm output topic</a:t>
            </a:r>
          </a:p>
          <a:p>
            <a:pPr marL="857250" lvl="1" indent="-457200"/>
            <a:r>
              <a:rPr lang="en-US" dirty="0" smtClean="0"/>
              <a:t>A keep-alive topic</a:t>
            </a:r>
          </a:p>
          <a:p>
            <a:pPr marL="857250" lvl="1" indent="-457200"/>
            <a:r>
              <a:rPr lang="en-US" dirty="0" smtClean="0"/>
              <a:t>Optional configuration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Algorithm manager </a:t>
            </a:r>
          </a:p>
          <a:p>
            <a:pPr marL="685800" lvl="1"/>
            <a:r>
              <a:rPr lang="en-US" dirty="0"/>
              <a:t>S</a:t>
            </a:r>
            <a:r>
              <a:rPr lang="en-US" dirty="0" smtClean="0"/>
              <a:t>ubscribes to the sensor topics </a:t>
            </a:r>
          </a:p>
          <a:p>
            <a:pPr marL="685800" lvl="1"/>
            <a:r>
              <a:rPr lang="en-US" dirty="0"/>
              <a:t>S</a:t>
            </a:r>
            <a:r>
              <a:rPr lang="en-US" dirty="0" smtClean="0"/>
              <a:t>ubscribes </a:t>
            </a:r>
            <a:r>
              <a:rPr lang="en-US" dirty="0"/>
              <a:t>to </a:t>
            </a:r>
            <a:r>
              <a:rPr lang="en-US" dirty="0" smtClean="0"/>
              <a:t>the keep-alive topic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Application </a:t>
            </a:r>
          </a:p>
          <a:p>
            <a:pPr marL="857250" lvl="1" indent="-457200"/>
            <a:r>
              <a:rPr lang="en-US" dirty="0"/>
              <a:t>S</a:t>
            </a:r>
            <a:r>
              <a:rPr lang="en-US" dirty="0" smtClean="0"/>
              <a:t>ubscribes to the algorithm output topic</a:t>
            </a:r>
          </a:p>
          <a:p>
            <a:pPr marL="857250" lvl="1" indent="-457200"/>
            <a:r>
              <a:rPr lang="en-US" dirty="0"/>
              <a:t>S</a:t>
            </a:r>
            <a:r>
              <a:rPr lang="en-US" dirty="0" smtClean="0"/>
              <a:t>ends keep-alive messages periodically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Binding Control Protocol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03678" y="4922772"/>
            <a:ext cx="1634961" cy="601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"/>
                <a:cs typeface="Times"/>
              </a:rPr>
              <a:t>Application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03678" y="2078872"/>
            <a:ext cx="1634961" cy="601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"/>
                <a:cs typeface="Times"/>
              </a:rPr>
              <a:t>Algorithm Manager</a:t>
            </a:r>
            <a:endParaRPr lang="en-US" dirty="0">
              <a:latin typeface="Times"/>
              <a:cs typeface="Time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06165" y="2078872"/>
            <a:ext cx="1304058" cy="601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"/>
                <a:cs typeface="Times"/>
              </a:rPr>
              <a:t>Algorithm Instance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236072" y="2679904"/>
            <a:ext cx="0" cy="8001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65977" y="2862069"/>
            <a:ext cx="340189" cy="340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j-lt"/>
                <a:cs typeface="Times"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403678" y="3480083"/>
            <a:ext cx="1634961" cy="6010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"/>
                <a:cs typeface="Times"/>
              </a:rPr>
              <a:t>Broker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579444" y="2679904"/>
            <a:ext cx="0" cy="80017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03679" y="2845614"/>
            <a:ext cx="340189" cy="340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accent1"/>
                </a:solidFill>
                <a:latin typeface="+mj-lt"/>
                <a:cs typeface="Times"/>
              </a:rPr>
              <a:t>1</a:t>
            </a:r>
            <a:endParaRPr lang="en-US" dirty="0">
              <a:solidFill>
                <a:schemeClr val="accent1"/>
              </a:solidFill>
              <a:latin typeface="+mj-lt"/>
              <a:cs typeface="Times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839816" y="4081116"/>
            <a:ext cx="0" cy="8416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669721" y="4355881"/>
            <a:ext cx="340189" cy="340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j-lt"/>
                <a:cs typeface="Times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706165" y="4055365"/>
            <a:ext cx="1304058" cy="601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"/>
                <a:cs typeface="Times"/>
              </a:rPr>
              <a:t>Sensor</a:t>
            </a:r>
            <a:endParaRPr lang="en-US" dirty="0">
              <a:latin typeface="Times"/>
              <a:cs typeface="Time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453646" y="4083168"/>
            <a:ext cx="0" cy="84165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283551" y="4357933"/>
            <a:ext cx="340189" cy="34018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+mj-lt"/>
                <a:cs typeface="Times"/>
              </a:rPr>
              <a:t>4</a:t>
            </a:r>
          </a:p>
        </p:txBody>
      </p:sp>
      <p:sp>
        <p:nvSpPr>
          <p:cNvPr id="53" name="Freeform 52"/>
          <p:cNvSpPr/>
          <p:nvPr/>
        </p:nvSpPr>
        <p:spPr>
          <a:xfrm>
            <a:off x="6842584" y="2464825"/>
            <a:ext cx="860750" cy="1879672"/>
          </a:xfrm>
          <a:custGeom>
            <a:avLst/>
            <a:gdLst>
              <a:gd name="connsiteX0" fmla="*/ 848881 w 860750"/>
              <a:gd name="connsiteY0" fmla="*/ 1879672 h 1879672"/>
              <a:gd name="connsiteX1" fmla="*/ 101099 w 860750"/>
              <a:gd name="connsiteY1" fmla="*/ 1119980 h 1879672"/>
              <a:gd name="connsiteX2" fmla="*/ 89230 w 860750"/>
              <a:gd name="connsiteY2" fmla="*/ 122884 h 1879672"/>
              <a:gd name="connsiteX3" fmla="*/ 860750 w 860750"/>
              <a:gd name="connsiteY3" fmla="*/ 16053 h 1879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0750" h="1879672">
                <a:moveTo>
                  <a:pt x="848881" y="1879672"/>
                </a:moveTo>
                <a:cubicBezTo>
                  <a:pt x="538294" y="1646225"/>
                  <a:pt x="227707" y="1412778"/>
                  <a:pt x="101099" y="1119980"/>
                </a:cubicBezTo>
                <a:cubicBezTo>
                  <a:pt x="-25510" y="827182"/>
                  <a:pt x="-37378" y="306872"/>
                  <a:pt x="89230" y="122884"/>
                </a:cubicBezTo>
                <a:cubicBezTo>
                  <a:pt x="215838" y="-61104"/>
                  <a:pt x="860750" y="16053"/>
                  <a:pt x="860750" y="16053"/>
                </a:cubicBezTo>
              </a:path>
            </a:pathLst>
          </a:custGeom>
          <a:ln w="28575" cmpd="sng">
            <a:solidFill>
              <a:srgbClr val="4A6717"/>
            </a:solidFill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6735929" y="2206545"/>
            <a:ext cx="967405" cy="2695851"/>
          </a:xfrm>
          <a:custGeom>
            <a:avLst/>
            <a:gdLst>
              <a:gd name="connsiteX0" fmla="*/ 967405 w 967405"/>
              <a:gd name="connsiteY0" fmla="*/ 36929 h 2695851"/>
              <a:gd name="connsiteX1" fmla="*/ 100928 w 967405"/>
              <a:gd name="connsiteY1" fmla="*/ 369294 h 2695851"/>
              <a:gd name="connsiteX2" fmla="*/ 17842 w 967405"/>
              <a:gd name="connsiteY2" fmla="*/ 2695851 h 269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7405" h="2695851">
                <a:moveTo>
                  <a:pt x="967405" y="36929"/>
                </a:moveTo>
                <a:cubicBezTo>
                  <a:pt x="613296" y="-18466"/>
                  <a:pt x="259188" y="-73860"/>
                  <a:pt x="100928" y="369294"/>
                </a:cubicBezTo>
                <a:cubicBezTo>
                  <a:pt x="-57332" y="812448"/>
                  <a:pt x="17842" y="2695851"/>
                  <a:pt x="17842" y="2695851"/>
                </a:cubicBezTo>
              </a:path>
            </a:pathLst>
          </a:custGeom>
          <a:ln w="28575" cmpd="sng">
            <a:solidFill>
              <a:srgbClr val="4A6717"/>
            </a:solidFill>
            <a:headEnd type="none"/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026240" y="2862069"/>
            <a:ext cx="82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5">
                    <a:lumMod val="75000"/>
                  </a:schemeClr>
                </a:solidFill>
                <a:latin typeface="+mj-lt"/>
              </a:rPr>
              <a:t>Binding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7420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6" grpId="0" animBg="1"/>
      <p:bldP spid="31" grpId="0" animBg="1"/>
      <p:bldP spid="53" grpId="0" animBg="1"/>
      <p:bldP spid="56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End-to-end Case </a:t>
            </a:r>
            <a:r>
              <a:rPr lang="en-US" dirty="0"/>
              <a:t>Study: </a:t>
            </a:r>
            <a:br>
              <a:rPr lang="en-US" dirty="0"/>
            </a:br>
            <a:r>
              <a:rPr lang="en-US" dirty="0"/>
              <a:t>Follow-Me Displays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52772"/>
            <a:ext cx="8229600" cy="2173391"/>
          </a:xfrm>
        </p:spPr>
        <p:txBody>
          <a:bodyPr/>
          <a:lstStyle/>
          <a:p>
            <a:r>
              <a:rPr lang="en-US" dirty="0" smtClean="0"/>
              <a:t>Each components are built independently</a:t>
            </a:r>
          </a:p>
          <a:p>
            <a:endParaRPr lang="en-US" dirty="0"/>
          </a:p>
        </p:txBody>
      </p:sp>
      <p:pic>
        <p:nvPicPr>
          <p:cNvPr id="5" name="Picture 4" descr="follow_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58" y="1784366"/>
            <a:ext cx="6629400" cy="19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2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pic>
        <p:nvPicPr>
          <p:cNvPr id="6" name="Picture 5" descr="eval_ar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253" y="1938678"/>
            <a:ext cx="4372444" cy="1513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1137" y="4451320"/>
            <a:ext cx="562453" cy="996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2944" y="4185701"/>
            <a:ext cx="1358046" cy="135041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49267" y="5571728"/>
            <a:ext cx="273908" cy="212997"/>
          </a:xfrm>
          <a:prstGeom prst="rect">
            <a:avLst/>
          </a:prstGeom>
          <a:pattFill prst="dkUpDiag">
            <a:fgClr>
              <a:schemeClr val="accent5">
                <a:lumMod val="40000"/>
                <a:lumOff val="60000"/>
              </a:schemeClr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"/>
              <a:cs typeface="Time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75401" y="5571728"/>
            <a:ext cx="273908" cy="212997"/>
          </a:xfrm>
          <a:prstGeom prst="rect">
            <a:avLst/>
          </a:prstGeom>
          <a:pattFill prst="dkDnDiag">
            <a:fgClr>
              <a:schemeClr val="accent2">
                <a:lumMod val="40000"/>
                <a:lumOff val="60000"/>
              </a:schemeClr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"/>
              <a:cs typeface="Time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27924" y="5571728"/>
            <a:ext cx="273908" cy="212997"/>
          </a:xfrm>
          <a:prstGeom prst="rect">
            <a:avLst/>
          </a:prstGeom>
          <a:pattFill prst="smCheck">
            <a:fgClr>
              <a:schemeClr val="tx2">
                <a:lumMod val="40000"/>
                <a:lumOff val="60000"/>
              </a:schemeClr>
            </a:fgClr>
            <a:bgClr>
              <a:prstClr val="white"/>
            </a:bgClr>
          </a:patt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"/>
              <a:cs typeface="Times"/>
            </a:endParaRP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457200" y="1784366"/>
            <a:ext cx="4160053" cy="4341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Sensors and application run on one Android phone</a:t>
            </a:r>
          </a:p>
          <a:p>
            <a:r>
              <a:rPr lang="en-US" dirty="0" smtClean="0"/>
              <a:t>Algorithms run on server (</a:t>
            </a:r>
            <a:r>
              <a:rPr lang="en-US" dirty="0" err="1" smtClean="0"/>
              <a:t>WiFi</a:t>
            </a:r>
            <a:r>
              <a:rPr lang="en-US" dirty="0" smtClean="0"/>
              <a:t>) and laptop (ABS)</a:t>
            </a:r>
          </a:p>
        </p:txBody>
      </p:sp>
    </p:spTree>
    <p:extLst>
      <p:ext uri="{BB962C8B-B14F-4D97-AF65-F5344CB8AC3E}">
        <p14:creationId xmlns:p14="http://schemas.microsoft.com/office/powerpoint/2010/main" val="3032363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of </a:t>
            </a:r>
            <a:r>
              <a:rPr lang="en-US" dirty="0" smtClean="0"/>
              <a:t>Developer Code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389514"/>
              </p:ext>
            </p:extLst>
          </p:nvPr>
        </p:nvGraphicFramePr>
        <p:xfrm>
          <a:off x="457200" y="4524494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Audio Sensor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RSS Sensor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RSS Algorithm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BearLoc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856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925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BearLoc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57200" y="6053794"/>
            <a:ext cx="533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</a:t>
            </a:r>
            <a:r>
              <a:rPr lang="en-US" dirty="0"/>
              <a:t>It shares 722 lines of codes with the audio sensor.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784366"/>
            <a:ext cx="8229600" cy="2418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BearLoc</a:t>
            </a:r>
            <a:r>
              <a:rPr lang="en-US" dirty="0" smtClean="0"/>
              <a:t> simplifies development</a:t>
            </a:r>
          </a:p>
          <a:p>
            <a:pPr lvl="1"/>
            <a:r>
              <a:rPr lang="en-US" dirty="0" smtClean="0"/>
              <a:t>Clear abstractions of components</a:t>
            </a:r>
          </a:p>
          <a:p>
            <a:pPr lvl="1"/>
            <a:r>
              <a:rPr lang="en-US" dirty="0" smtClean="0"/>
              <a:t>Lines of developer codes with common functions implemented</a:t>
            </a:r>
          </a:p>
          <a:p>
            <a:r>
              <a:rPr lang="en-US" dirty="0" smtClean="0"/>
              <a:t>Codes saved by using </a:t>
            </a:r>
            <a:r>
              <a:rPr lang="en-US" dirty="0" err="1" smtClean="0"/>
              <a:t>BearLoc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queuing and </a:t>
            </a:r>
            <a:r>
              <a:rPr lang="en-US" dirty="0" smtClean="0"/>
              <a:t>retransmission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ensor </a:t>
            </a:r>
            <a:r>
              <a:rPr lang="en-US" dirty="0"/>
              <a:t>data </a:t>
            </a:r>
            <a:r>
              <a:rPr lang="en-US" dirty="0" smtClean="0"/>
              <a:t>schema </a:t>
            </a:r>
            <a:r>
              <a:rPr lang="en-US" dirty="0"/>
              <a:t>are provided by the </a:t>
            </a:r>
            <a:r>
              <a:rPr lang="en-US" dirty="0" err="1" smtClean="0"/>
              <a:t>BearLoc</a:t>
            </a:r>
            <a:endParaRPr lang="en-US" dirty="0" smtClean="0"/>
          </a:p>
          <a:p>
            <a:pPr lvl="1"/>
            <a:r>
              <a:rPr lang="en-US" dirty="0" smtClean="0"/>
              <a:t>Algorithm Multiplexing </a:t>
            </a:r>
          </a:p>
        </p:txBody>
      </p:sp>
    </p:spTree>
    <p:extLst>
      <p:ext uri="{BB962C8B-B14F-4D97-AF65-F5344CB8AC3E}">
        <p14:creationId xmlns:p14="http://schemas.microsoft.com/office/powerpoint/2010/main" val="392026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Overhead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96666"/>
            <a:ext cx="8229600" cy="25294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Data flow overhead is the </a:t>
            </a:r>
            <a:r>
              <a:rPr lang="en-US" dirty="0"/>
              <a:t>network delay overhead in a data flow introduced by distributing components in </a:t>
            </a:r>
            <a:r>
              <a:rPr lang="en-US" dirty="0" err="1" smtClean="0"/>
              <a:t>BearLoc</a:t>
            </a:r>
            <a:endParaRPr lang="en-US" dirty="0"/>
          </a:p>
          <a:p>
            <a:r>
              <a:rPr lang="en-US" dirty="0"/>
              <a:t>Data flow overhead = (T4 – T1) – (T3 – T2</a:t>
            </a:r>
            <a:r>
              <a:rPr lang="en-US" dirty="0" smtClean="0"/>
              <a:t>)</a:t>
            </a:r>
          </a:p>
          <a:p>
            <a:r>
              <a:rPr lang="en-US" dirty="0" smtClean="0"/>
              <a:t>Our setup doesn’t need time synchronization because T4-T1 is measured on the phone, and T3-T2 is measured on the server.</a:t>
            </a:r>
          </a:p>
        </p:txBody>
      </p:sp>
      <p:pic>
        <p:nvPicPr>
          <p:cNvPr id="6" name="Picture 5" descr="data_flow_overhea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246" y="1586096"/>
            <a:ext cx="5533164" cy="184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30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Overhead</a:t>
            </a:r>
          </a:p>
        </p:txBody>
      </p:sp>
      <p:pic>
        <p:nvPicPr>
          <p:cNvPr id="3" name="Picture 2" descr="abs_dfo_cd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781" y="1832001"/>
            <a:ext cx="3739157" cy="3089889"/>
          </a:xfrm>
          <a:prstGeom prst="rect">
            <a:avLst/>
          </a:prstGeom>
        </p:spPr>
      </p:pic>
      <p:pic>
        <p:nvPicPr>
          <p:cNvPr id="4" name="Picture 3" descr="wifi_dfo_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8" y="1832002"/>
            <a:ext cx="3739157" cy="3089889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4921890"/>
            <a:ext cx="8229600" cy="1204273"/>
          </a:xfrm>
        </p:spPr>
        <p:txBody>
          <a:bodyPr>
            <a:normAutofit fontScale="92500"/>
          </a:bodyPr>
          <a:lstStyle/>
          <a:p>
            <a:r>
              <a:rPr lang="en-US" dirty="0"/>
              <a:t>90% of overhead in </a:t>
            </a:r>
            <a:r>
              <a:rPr lang="en-US" dirty="0" err="1" smtClean="0"/>
              <a:t>WiFi</a:t>
            </a:r>
            <a:r>
              <a:rPr lang="en-US" dirty="0" smtClean="0"/>
              <a:t> RSS is </a:t>
            </a:r>
            <a:r>
              <a:rPr lang="en-US" dirty="0"/>
              <a:t>less than </a:t>
            </a:r>
            <a:r>
              <a:rPr lang="en-US" dirty="0" smtClean="0"/>
              <a:t>100 milliseconds</a:t>
            </a:r>
          </a:p>
          <a:p>
            <a:r>
              <a:rPr lang="en-US" dirty="0" smtClean="0"/>
              <a:t>90% of overhead in ABS is less than 1 second, given ABS has much more data </a:t>
            </a:r>
            <a:r>
              <a:rPr lang="en-US" smtClean="0"/>
              <a:t>(audio) </a:t>
            </a:r>
            <a:r>
              <a:rPr lang="en-US" dirty="0" smtClean="0"/>
              <a:t>to transmit</a:t>
            </a:r>
          </a:p>
        </p:txBody>
      </p:sp>
    </p:spTree>
    <p:extLst>
      <p:ext uri="{BB962C8B-B14F-4D97-AF65-F5344CB8AC3E}">
        <p14:creationId xmlns:p14="http://schemas.microsoft.com/office/powerpoint/2010/main" val="1215615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</a:t>
            </a:r>
            <a:r>
              <a:rPr lang="en-US" dirty="0" smtClean="0"/>
              <a:t>discovery</a:t>
            </a:r>
          </a:p>
          <a:p>
            <a:pPr lvl="1"/>
            <a:r>
              <a:rPr lang="en-US" dirty="0" smtClean="0"/>
              <a:t>Now application needs to find all </a:t>
            </a:r>
            <a:r>
              <a:rPr lang="en-US" smtClean="0"/>
              <a:t>required sensors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Interface/schema negotiation</a:t>
            </a:r>
          </a:p>
          <a:p>
            <a:pPr lvl="1"/>
            <a:r>
              <a:rPr lang="en-US" dirty="0" smtClean="0"/>
              <a:t>The current interface and schema are also proprietary</a:t>
            </a:r>
          </a:p>
          <a:p>
            <a:endParaRPr lang="en-US" dirty="0" smtClean="0"/>
          </a:p>
          <a:p>
            <a:r>
              <a:rPr lang="en-US" dirty="0" smtClean="0"/>
              <a:t>Streaming in pub/sub network</a:t>
            </a:r>
          </a:p>
          <a:p>
            <a:pPr lvl="1"/>
            <a:r>
              <a:rPr lang="en-US" dirty="0" smtClean="0"/>
              <a:t>Vision-based person tracking</a:t>
            </a:r>
          </a:p>
          <a:p>
            <a:pPr lvl="1"/>
            <a:endParaRPr lang="en-US" dirty="0"/>
          </a:p>
          <a:p>
            <a:r>
              <a:rPr lang="en-US" dirty="0" smtClean="0"/>
              <a:t>Generalize the idea and apply to other </a:t>
            </a:r>
            <a:r>
              <a:rPr lang="en-US" dirty="0" err="1" smtClean="0"/>
              <a:t>IoT</a:t>
            </a:r>
            <a:r>
              <a:rPr lang="en-US" dirty="0" smtClean="0"/>
              <a:t>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4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11344"/>
            <a:ext cx="8229600" cy="16002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316133" y="3149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9930" y="3950043"/>
            <a:ext cx="57431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Kaifei Chen (</a:t>
            </a:r>
            <a:r>
              <a:rPr lang="en-US" dirty="0" err="1" smtClean="0"/>
              <a:t>kaifei@</a:t>
            </a:r>
            <a:r>
              <a:rPr lang="en-US" err="1" smtClean="0"/>
              <a:t>berkeley.edu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SoftwareDefinedBuildings</a:t>
            </a:r>
            <a:r>
              <a:rPr lang="en-US" dirty="0"/>
              <a:t>/</a:t>
            </a:r>
            <a:r>
              <a:rPr lang="en-US" dirty="0" err="1"/>
              <a:t>BearLoc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6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Indoor </a:t>
            </a:r>
            <a:r>
              <a:rPr lang="en-US" dirty="0" smtClean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Location is </a:t>
            </a:r>
            <a:r>
              <a:rPr lang="en-US" dirty="0" smtClean="0"/>
              <a:t>important in indoor environments</a:t>
            </a:r>
          </a:p>
          <a:p>
            <a:pPr lvl="1"/>
            <a:r>
              <a:rPr lang="en-US" dirty="0" smtClean="0"/>
              <a:t>Personalized </a:t>
            </a:r>
            <a:r>
              <a:rPr lang="en-US" dirty="0"/>
              <a:t>heating, ventilating, and air </a:t>
            </a:r>
            <a:r>
              <a:rPr lang="en-US" dirty="0" smtClean="0"/>
              <a:t>conditioning (HVAC) control</a:t>
            </a:r>
          </a:p>
          <a:p>
            <a:pPr lvl="1"/>
            <a:r>
              <a:rPr lang="en-US" dirty="0" smtClean="0"/>
              <a:t>Shopping mall navigation</a:t>
            </a:r>
          </a:p>
          <a:p>
            <a:pPr lvl="1"/>
            <a:r>
              <a:rPr lang="en-US" dirty="0" smtClean="0"/>
              <a:t>Emergency rescue</a:t>
            </a:r>
          </a:p>
          <a:p>
            <a:r>
              <a:rPr lang="en-US" dirty="0" smtClean="0"/>
              <a:t>GPS doesn’t work</a:t>
            </a:r>
          </a:p>
          <a:p>
            <a:pPr lvl="1"/>
            <a:r>
              <a:rPr lang="en-US" dirty="0" smtClean="0"/>
              <a:t>Signal is blocked</a:t>
            </a:r>
          </a:p>
          <a:p>
            <a:pPr lvl="1"/>
            <a:r>
              <a:rPr lang="en-US" dirty="0" smtClean="0"/>
              <a:t>Higher accuracy requirements in indoor scenarios</a:t>
            </a:r>
          </a:p>
          <a:p>
            <a:r>
              <a:rPr lang="en-US" dirty="0" smtClean="0"/>
              <a:t>Many competing approaches:</a:t>
            </a:r>
          </a:p>
          <a:p>
            <a:pPr lvl="1"/>
            <a:r>
              <a:rPr lang="en-US" dirty="0" smtClean="0"/>
              <a:t>Signal </a:t>
            </a:r>
            <a:r>
              <a:rPr lang="en-US" dirty="0"/>
              <a:t>Fingerprint</a:t>
            </a:r>
          </a:p>
          <a:p>
            <a:pPr lvl="1"/>
            <a:r>
              <a:rPr lang="en-US" dirty="0"/>
              <a:t>Multi-angulation and multi-</a:t>
            </a:r>
            <a:r>
              <a:rPr lang="en-US" dirty="0" err="1"/>
              <a:t>lateration</a:t>
            </a:r>
            <a:endParaRPr lang="en-US" dirty="0"/>
          </a:p>
          <a:p>
            <a:pPr lvl="1"/>
            <a:r>
              <a:rPr lang="en-US" dirty="0"/>
              <a:t>Dead reckoning </a:t>
            </a:r>
            <a:r>
              <a:rPr lang="en-US" dirty="0" smtClean="0"/>
              <a:t>(inertial </a:t>
            </a:r>
            <a:r>
              <a:rPr lang="en-US" dirty="0"/>
              <a:t>measurement </a:t>
            </a:r>
            <a:r>
              <a:rPr lang="en-US" dirty="0" smtClean="0"/>
              <a:t>units)</a:t>
            </a:r>
            <a:endParaRPr lang="en-US" dirty="0"/>
          </a:p>
          <a:p>
            <a:pPr lvl="1"/>
            <a:r>
              <a:rPr lang="en-US" dirty="0"/>
              <a:t>Beacon</a:t>
            </a:r>
          </a:p>
          <a:p>
            <a:pPr lvl="1"/>
            <a:r>
              <a:rPr lang="en-US" dirty="0"/>
              <a:t>Passive device-free </a:t>
            </a:r>
            <a:r>
              <a:rPr lang="en-US" dirty="0" smtClean="0"/>
              <a:t>approach (video, audio, etc.)</a:t>
            </a:r>
            <a:endParaRPr lang="en-US" b="1" dirty="0"/>
          </a:p>
          <a:p>
            <a:pPr lvl="1"/>
            <a:r>
              <a:rPr lang="en-US" dirty="0"/>
              <a:t>Data </a:t>
            </a:r>
            <a:r>
              <a:rPr lang="en-US" dirty="0" smtClean="0"/>
              <a:t>fusion</a:t>
            </a:r>
          </a:p>
        </p:txBody>
      </p:sp>
    </p:spTree>
    <p:extLst>
      <p:ext uri="{BB962C8B-B14F-4D97-AF65-F5344CB8AC3E}">
        <p14:creationId xmlns:p14="http://schemas.microsoft.com/office/powerpoint/2010/main" val="2864062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of Current </a:t>
            </a:r>
            <a:r>
              <a:rPr lang="en-US" dirty="0" smtClean="0"/>
              <a:t>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66"/>
            <a:ext cx="4781712" cy="4341797"/>
          </a:xfrm>
        </p:spPr>
        <p:txBody>
          <a:bodyPr/>
          <a:lstStyle/>
          <a:p>
            <a:r>
              <a:rPr lang="en-US" dirty="0" smtClean="0"/>
              <a:t>Figure of merit is accuracy, not ease of development</a:t>
            </a:r>
            <a:endParaRPr lang="en-US" dirty="0"/>
          </a:p>
          <a:p>
            <a:r>
              <a:rPr lang="en-US" dirty="0" smtClean="0"/>
              <a:t>Founded on integrated client-server models</a:t>
            </a:r>
            <a:endParaRPr lang="en-US" dirty="0"/>
          </a:p>
          <a:p>
            <a:pPr lvl="1"/>
            <a:r>
              <a:rPr lang="en-US" dirty="0"/>
              <a:t>Monolithic: </a:t>
            </a:r>
            <a:endParaRPr lang="en-US" dirty="0" smtClean="0"/>
          </a:p>
          <a:p>
            <a:pPr lvl="2"/>
            <a:r>
              <a:rPr lang="en-US" dirty="0"/>
              <a:t>Proprietary protocol</a:t>
            </a:r>
          </a:p>
          <a:p>
            <a:pPr lvl="2"/>
            <a:r>
              <a:rPr lang="en-US" dirty="0" smtClean="0"/>
              <a:t>Not</a:t>
            </a:r>
            <a:r>
              <a:rPr lang="en-US" dirty="0"/>
              <a:t> </a:t>
            </a:r>
            <a:r>
              <a:rPr lang="en-US" dirty="0" err="1" smtClean="0"/>
              <a:t>composable</a:t>
            </a:r>
            <a:r>
              <a:rPr lang="en-US" dirty="0"/>
              <a:t> </a:t>
            </a:r>
            <a:r>
              <a:rPr lang="en-US" dirty="0" smtClean="0"/>
              <a:t>or reusable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not fit </a:t>
            </a:r>
            <a:r>
              <a:rPr lang="en-US" dirty="0" smtClean="0"/>
              <a:t>dispersed configurations</a:t>
            </a:r>
            <a:r>
              <a:rPr lang="en-US" dirty="0"/>
              <a:t>: </a:t>
            </a:r>
            <a:endParaRPr lang="en-US" dirty="0" smtClean="0"/>
          </a:p>
          <a:p>
            <a:pPr lvl="2"/>
            <a:r>
              <a:rPr lang="en-US" dirty="0" smtClean="0"/>
              <a:t>Sensors </a:t>
            </a:r>
            <a:r>
              <a:rPr lang="en-US" dirty="0"/>
              <a:t>on the </a:t>
            </a:r>
            <a:r>
              <a:rPr lang="en-US" dirty="0" smtClean="0"/>
              <a:t>wall (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/>
              <a:t>RSS sniffer)</a:t>
            </a:r>
            <a:endParaRPr lang="en-US" dirty="0"/>
          </a:p>
          <a:p>
            <a:pPr lvl="2"/>
            <a:r>
              <a:rPr lang="en-US" dirty="0" smtClean="0"/>
              <a:t>Infrastructure </a:t>
            </a:r>
            <a:r>
              <a:rPr lang="en-US" dirty="0"/>
              <a:t>as </a:t>
            </a:r>
            <a:r>
              <a:rPr lang="en-US" dirty="0" smtClean="0"/>
              <a:t>applications (HVAC systems)</a:t>
            </a:r>
            <a:endParaRPr lang="en-US" dirty="0"/>
          </a:p>
        </p:txBody>
      </p:sp>
      <p:pic>
        <p:nvPicPr>
          <p:cNvPr id="16" name="Picture 15" descr="client_serv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391" y="2101055"/>
            <a:ext cx="38608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05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Indoor Localization Systems are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41333"/>
            <a:ext cx="8229600" cy="1384829"/>
          </a:xfrm>
        </p:spPr>
        <p:txBody>
          <a:bodyPr>
            <a:normAutofit/>
          </a:bodyPr>
          <a:lstStyle/>
          <a:p>
            <a:r>
              <a:rPr lang="en-US" dirty="0" smtClean="0"/>
              <a:t>Components are</a:t>
            </a:r>
          </a:p>
          <a:p>
            <a:pPr lvl="1"/>
            <a:r>
              <a:rPr lang="en-US" dirty="0" smtClean="0"/>
              <a:t>Distributed on different hardware (Map is on server)</a:t>
            </a:r>
          </a:p>
          <a:p>
            <a:pPr lvl="1"/>
            <a:r>
              <a:rPr lang="en-US" dirty="0" smtClean="0"/>
              <a:t>Composed in complex ways (chains, N-to-1, 1-to-N)</a:t>
            </a:r>
          </a:p>
          <a:p>
            <a:pPr lvl="1"/>
            <a:r>
              <a:rPr lang="en-US" dirty="0" smtClean="0"/>
              <a:t>Reused/multiplexed</a:t>
            </a:r>
          </a:p>
          <a:p>
            <a:pPr lvl="1"/>
            <a:endParaRPr lang="en-US" dirty="0" smtClean="0"/>
          </a:p>
        </p:txBody>
      </p:sp>
      <p:pic>
        <p:nvPicPr>
          <p:cNvPr id="38" name="Picture 37" descr="compositio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4" y="1696777"/>
            <a:ext cx="7201613" cy="29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6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BearLoc</a:t>
            </a:r>
            <a:r>
              <a:rPr lang="en-US" dirty="0" smtClean="0"/>
              <a:t> Design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</a:t>
            </a:r>
            <a:r>
              <a:rPr lang="en-US" dirty="0" smtClean="0"/>
              <a:t>Partitioned to Components</a:t>
            </a:r>
          </a:p>
          <a:p>
            <a:pPr lvl="1"/>
            <a:r>
              <a:rPr lang="en-US" dirty="0" smtClean="0"/>
              <a:t>Has clear abstractions for developers</a:t>
            </a:r>
          </a:p>
          <a:p>
            <a:pPr lvl="1"/>
            <a:r>
              <a:rPr lang="en-US" dirty="0" smtClean="0"/>
              <a:t>Runs on heterogeneous distributed hardware (mote, smartphone, server)</a:t>
            </a:r>
            <a:endParaRPr lang="en-US" dirty="0"/>
          </a:p>
          <a:p>
            <a:r>
              <a:rPr lang="en-US" dirty="0"/>
              <a:t>Component </a:t>
            </a:r>
            <a:r>
              <a:rPr lang="en-US" dirty="0" smtClean="0"/>
              <a:t>Composition</a:t>
            </a:r>
          </a:p>
          <a:p>
            <a:pPr lvl="1"/>
            <a:r>
              <a:rPr lang="en-US" dirty="0" smtClean="0"/>
              <a:t>Agree on data schema</a:t>
            </a:r>
          </a:p>
          <a:p>
            <a:pPr lvl="1"/>
            <a:r>
              <a:rPr lang="en-US" dirty="0" smtClean="0"/>
              <a:t>Flexible communication pattern (1-to-N, N-to-1)</a:t>
            </a:r>
          </a:p>
          <a:p>
            <a:pPr lvl="1"/>
            <a:r>
              <a:rPr lang="en-US" dirty="0" smtClean="0"/>
              <a:t>Easy composition</a:t>
            </a:r>
            <a:endParaRPr lang="en-US" dirty="0"/>
          </a:p>
          <a:p>
            <a:r>
              <a:rPr lang="en-US" dirty="0" smtClean="0"/>
              <a:t>Algorithm Multiplexing</a:t>
            </a:r>
          </a:p>
          <a:p>
            <a:pPr lvl="1"/>
            <a:r>
              <a:rPr lang="en-US" dirty="0" smtClean="0"/>
              <a:t>Concept of session</a:t>
            </a:r>
          </a:p>
          <a:p>
            <a:pPr lvl="1"/>
            <a:r>
              <a:rPr lang="en-US" dirty="0" smtClean="0"/>
              <a:t>Hide multiplexing logic from developers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312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BearLoc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5709"/>
            <a:ext cx="8229600" cy="1710454"/>
          </a:xfrm>
        </p:spPr>
        <p:txBody>
          <a:bodyPr>
            <a:normAutofit/>
          </a:bodyPr>
          <a:lstStyle/>
          <a:p>
            <a:r>
              <a:rPr lang="en-US" dirty="0" smtClean="0"/>
              <a:t>System overview: </a:t>
            </a:r>
          </a:p>
          <a:p>
            <a:pPr lvl="1"/>
            <a:r>
              <a:rPr lang="en-US" dirty="0" smtClean="0"/>
              <a:t>Three layers: Network, </a:t>
            </a:r>
            <a:r>
              <a:rPr lang="en-US" dirty="0" err="1" smtClean="0"/>
              <a:t>BearLoc</a:t>
            </a:r>
            <a:r>
              <a:rPr lang="en-US" dirty="0" smtClean="0"/>
              <a:t>, Developer Codes</a:t>
            </a:r>
          </a:p>
          <a:p>
            <a:pPr lvl="1"/>
            <a:r>
              <a:rPr lang="en-US" dirty="0" smtClean="0"/>
              <a:t>Three </a:t>
            </a:r>
            <a:r>
              <a:rPr lang="en-US" dirty="0"/>
              <a:t>types of </a:t>
            </a:r>
            <a:r>
              <a:rPr lang="en-US" dirty="0" smtClean="0"/>
              <a:t>components: Sensor, Algorithm, Application</a:t>
            </a:r>
          </a:p>
          <a:p>
            <a:pPr lvl="1"/>
            <a:r>
              <a:rPr lang="en-US" dirty="0" smtClean="0"/>
              <a:t>Defines data flow</a:t>
            </a:r>
            <a:endParaRPr lang="en-US" dirty="0"/>
          </a:p>
        </p:txBody>
      </p:sp>
      <p:pic>
        <p:nvPicPr>
          <p:cNvPr id="145" name="Picture 144" descr="arch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954" y="1600200"/>
            <a:ext cx="5145002" cy="24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04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</a:t>
            </a:r>
            <a:r>
              <a:rPr lang="en-US" dirty="0" smtClean="0"/>
              <a:t>/</a:t>
            </a:r>
            <a:r>
              <a:rPr lang="en-US" dirty="0"/>
              <a:t>S</a:t>
            </a:r>
            <a:r>
              <a:rPr lang="en-US" dirty="0" smtClean="0"/>
              <a:t>ubscribe </a:t>
            </a:r>
            <a:r>
              <a:rPr lang="en-US" dirty="0"/>
              <a:t>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Publish/subscribe (Pub/Sub) network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essage-oriented event-driven overlay network</a:t>
            </a:r>
          </a:p>
          <a:p>
            <a:pPr lvl="1"/>
            <a:r>
              <a:rPr lang="en-US" dirty="0" smtClean="0"/>
              <a:t>Subscribers and publishers connect to a broker</a:t>
            </a:r>
          </a:p>
          <a:p>
            <a:pPr lvl="1"/>
            <a:r>
              <a:rPr lang="en-US" dirty="0" smtClean="0"/>
              <a:t>Publishers send messages to topics</a:t>
            </a:r>
          </a:p>
          <a:p>
            <a:pPr lvl="1"/>
            <a:r>
              <a:rPr lang="en-US" dirty="0" smtClean="0"/>
              <a:t>Subscribers get messages that match topics of their interests</a:t>
            </a:r>
          </a:p>
          <a:p>
            <a:r>
              <a:rPr lang="en-US" dirty="0" smtClean="0"/>
              <a:t>Pub/Sub </a:t>
            </a:r>
            <a:r>
              <a:rPr lang="en-US" dirty="0"/>
              <a:t>network is an ideal communication </a:t>
            </a:r>
            <a:r>
              <a:rPr lang="en-US" dirty="0" smtClean="0"/>
              <a:t>pattern </a:t>
            </a:r>
            <a:r>
              <a:rPr lang="en-US" dirty="0"/>
              <a:t>for heterogeneous </a:t>
            </a:r>
            <a:r>
              <a:rPr lang="en-US" dirty="0" smtClean="0"/>
              <a:t>hardware</a:t>
            </a:r>
            <a:endParaRPr lang="en-US" dirty="0"/>
          </a:p>
          <a:p>
            <a:pPr lvl="1"/>
            <a:r>
              <a:rPr lang="en-US" dirty="0"/>
              <a:t>Event-driven</a:t>
            </a:r>
          </a:p>
          <a:p>
            <a:pPr lvl="1"/>
            <a:r>
              <a:rPr lang="en-US" dirty="0"/>
              <a:t>Good for intermittent </a:t>
            </a:r>
            <a:r>
              <a:rPr lang="en-US" dirty="0" smtClean="0"/>
              <a:t>connections and dynamic network config</a:t>
            </a:r>
            <a:r>
              <a:rPr lang="en-US" altLang="zh-CN" dirty="0" smtClean="0"/>
              <a:t>urations (e.g., changing IP address)</a:t>
            </a:r>
            <a:endParaRPr lang="en-US" dirty="0" smtClean="0"/>
          </a:p>
          <a:p>
            <a:pPr lvl="1"/>
            <a:r>
              <a:rPr lang="en-US" dirty="0" smtClean="0"/>
              <a:t>Multiplexing</a:t>
            </a:r>
            <a:endParaRPr lang="en-US" dirty="0"/>
          </a:p>
          <a:p>
            <a:r>
              <a:rPr lang="en-US" dirty="0"/>
              <a:t>But not enough for end-to-end </a:t>
            </a:r>
            <a:r>
              <a:rPr lang="en-US" dirty="0" smtClean="0"/>
              <a:t>interoperability</a:t>
            </a:r>
            <a:endParaRPr lang="en-US" dirty="0"/>
          </a:p>
          <a:p>
            <a:pPr lvl="1"/>
            <a:r>
              <a:rPr lang="en-US" dirty="0"/>
              <a:t>Need higher level </a:t>
            </a:r>
            <a:r>
              <a:rPr lang="en-US" dirty="0" smtClean="0"/>
              <a:t>component abstractions</a:t>
            </a:r>
            <a:endParaRPr lang="en-US" dirty="0"/>
          </a:p>
          <a:p>
            <a:pPr lvl="1"/>
            <a:r>
              <a:rPr lang="en-US" dirty="0" smtClean="0"/>
              <a:t>Need protocol between these abstractions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20001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Sensors, Algorithms, 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84366"/>
            <a:ext cx="8229600" cy="4341797"/>
          </a:xfrm>
        </p:spPr>
        <p:txBody>
          <a:bodyPr/>
          <a:lstStyle/>
          <a:p>
            <a:r>
              <a:rPr lang="en-US" dirty="0" smtClean="0"/>
              <a:t>Three indoor localization system component abstractions: sensors, algorithms, and applications</a:t>
            </a:r>
          </a:p>
          <a:p>
            <a:pPr lvl="1"/>
            <a:r>
              <a:rPr lang="en-US" dirty="0" smtClean="0"/>
              <a:t>Sensors are the components that generate location data (</a:t>
            </a:r>
            <a:r>
              <a:rPr lang="en-US" dirty="0" err="1" smtClean="0"/>
              <a:t>WiFi</a:t>
            </a:r>
            <a:r>
              <a:rPr lang="en-US" dirty="0" smtClean="0"/>
              <a:t> RSS, User input)</a:t>
            </a:r>
          </a:p>
          <a:p>
            <a:pPr lvl="1"/>
            <a:r>
              <a:rPr lang="en-US" dirty="0" smtClean="0"/>
              <a:t>Algorithms map sensor “readings” into a particular location</a:t>
            </a:r>
          </a:p>
          <a:p>
            <a:pPr lvl="1"/>
            <a:r>
              <a:rPr lang="en-US" dirty="0" smtClean="0"/>
              <a:t>Applications use the locations from algorithms for their particular tasks</a:t>
            </a:r>
          </a:p>
          <a:p>
            <a:r>
              <a:rPr lang="en-US" dirty="0" smtClean="0"/>
              <a:t>Components are developed and evolved independently</a:t>
            </a:r>
          </a:p>
          <a:p>
            <a:r>
              <a:rPr lang="en-US" dirty="0" smtClean="0"/>
              <a:t>Interface between components are defined in </a:t>
            </a:r>
            <a:r>
              <a:rPr lang="en-US" dirty="0" err="1" smtClean="0"/>
              <a:t>BearLoc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407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4366"/>
            <a:ext cx="6062472" cy="4341797"/>
          </a:xfrm>
        </p:spPr>
        <p:txBody>
          <a:bodyPr/>
          <a:lstStyle/>
          <a:p>
            <a:r>
              <a:rPr lang="en-US" dirty="0" smtClean="0"/>
              <a:t>Applications multiplex algorithms</a:t>
            </a:r>
          </a:p>
          <a:p>
            <a:pPr lvl="1"/>
            <a:r>
              <a:rPr lang="en-US" dirty="0" smtClean="0"/>
              <a:t>Algorithms can be </a:t>
            </a:r>
            <a:r>
              <a:rPr lang="en-US" dirty="0" err="1" smtClean="0"/>
              <a:t>stateful</a:t>
            </a:r>
            <a:r>
              <a:rPr lang="en-US" dirty="0" smtClean="0"/>
              <a:t> (</a:t>
            </a:r>
            <a:r>
              <a:rPr lang="en-US" dirty="0" err="1" smtClean="0"/>
              <a:t>Kalman</a:t>
            </a:r>
            <a:r>
              <a:rPr lang="en-US" dirty="0" smtClean="0"/>
              <a:t> Filter)</a:t>
            </a:r>
          </a:p>
          <a:p>
            <a:pPr lvl="1"/>
            <a:r>
              <a:rPr lang="en-US" dirty="0" smtClean="0"/>
              <a:t>Algorithm developers should not worry about multiplexing, they should think about only one user (localization target)</a:t>
            </a:r>
          </a:p>
          <a:p>
            <a:r>
              <a:rPr lang="en-US" dirty="0" smtClean="0"/>
              <a:t>Algorithm </a:t>
            </a:r>
            <a:r>
              <a:rPr lang="en-US" dirty="0"/>
              <a:t>manager </a:t>
            </a:r>
            <a:r>
              <a:rPr lang="en-US" dirty="0" smtClean="0"/>
              <a:t>does multiplexing</a:t>
            </a:r>
          </a:p>
          <a:p>
            <a:pPr lvl="1"/>
            <a:r>
              <a:rPr lang="en-US" dirty="0" smtClean="0"/>
              <a:t>Starts and stops algorithm instances, processes of algorithm executable</a:t>
            </a:r>
          </a:p>
          <a:p>
            <a:pPr lvl="1"/>
            <a:r>
              <a:rPr lang="en-US" dirty="0"/>
              <a:t>Every instance only service one </a:t>
            </a:r>
            <a:r>
              <a:rPr lang="en-US" dirty="0" smtClean="0"/>
              <a:t>user</a:t>
            </a:r>
          </a:p>
          <a:p>
            <a:pPr lvl="1"/>
            <a:r>
              <a:rPr lang="en-US" dirty="0" smtClean="0"/>
              <a:t>Maintains communication states (e.g. sensor topics, output topic) </a:t>
            </a:r>
            <a:r>
              <a:rPr lang="en-US" dirty="0"/>
              <a:t>for all </a:t>
            </a:r>
            <a:r>
              <a:rPr lang="en-US" dirty="0" smtClean="0"/>
              <a:t>instances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72" y="2189468"/>
            <a:ext cx="2167128" cy="24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63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2221</TotalTime>
  <Words>1061</Words>
  <Application>Microsoft Macintosh PowerPoint</Application>
  <PresentationFormat>On-screen Show (4:3)</PresentationFormat>
  <Paragraphs>210</Paragraphs>
  <Slides>18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BearLoc: A Composable Distributed Framework for Indoor Localization Systems</vt:lpstr>
      <vt:lpstr>Indoor Localization</vt:lpstr>
      <vt:lpstr>Problems of Current Systems</vt:lpstr>
      <vt:lpstr>Indoor Localization Systems are Complex</vt:lpstr>
      <vt:lpstr>BearLoc Design Goals</vt:lpstr>
      <vt:lpstr>BearLoc Architecture</vt:lpstr>
      <vt:lpstr>Publish/Subscribe Network</vt:lpstr>
      <vt:lpstr>Sensors, Algorithms, and Applications</vt:lpstr>
      <vt:lpstr>Algorithms Multiplexing</vt:lpstr>
      <vt:lpstr>Binding: The Data Flow</vt:lpstr>
      <vt:lpstr>Binding Control Protocol</vt:lpstr>
      <vt:lpstr>End-to-end Case Study:  Follow-Me Displays</vt:lpstr>
      <vt:lpstr>Evaluation</vt:lpstr>
      <vt:lpstr>Lines of Developer Code</vt:lpstr>
      <vt:lpstr>Data Flow Overhead</vt:lpstr>
      <vt:lpstr>Data Flow Overhead</vt:lpstr>
      <vt:lpstr>Future work</vt:lpstr>
      <vt:lpstr>Thank you!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BearLoc: A Composable Distributed Framework for Indoor Localization Systems</dc:title>
  <dc:creator>Kaifei Chen</dc:creator>
  <cp:lastModifiedBy>Kaifei Chen</cp:lastModifiedBy>
  <cp:revision>370</cp:revision>
  <dcterms:created xsi:type="dcterms:W3CDTF">2015-05-13T01:27:51Z</dcterms:created>
  <dcterms:modified xsi:type="dcterms:W3CDTF">2015-05-18T09:23:08Z</dcterms:modified>
</cp:coreProperties>
</file>