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58" r:id="rId4"/>
    <p:sldId id="276" r:id="rId5"/>
    <p:sldId id="261" r:id="rId6"/>
    <p:sldId id="278" r:id="rId7"/>
    <p:sldId id="295" r:id="rId8"/>
    <p:sldId id="299" r:id="rId9"/>
    <p:sldId id="281" r:id="rId10"/>
    <p:sldId id="290" r:id="rId11"/>
    <p:sldId id="303" r:id="rId12"/>
    <p:sldId id="301" r:id="rId13"/>
    <p:sldId id="263" r:id="rId14"/>
    <p:sldId id="298" r:id="rId15"/>
    <p:sldId id="287" r:id="rId16"/>
    <p:sldId id="302" r:id="rId17"/>
    <p:sldId id="304" r:id="rId18"/>
    <p:sldId id="279" r:id="rId19"/>
    <p:sldId id="288" r:id="rId20"/>
    <p:sldId id="285" r:id="rId21"/>
    <p:sldId id="291" r:id="rId22"/>
    <p:sldId id="305" r:id="rId23"/>
    <p:sldId id="286" r:id="rId24"/>
    <p:sldId id="289" r:id="rId25"/>
    <p:sldId id="292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79052" autoAdjust="0"/>
  </p:normalViewPr>
  <p:slideViewPr>
    <p:cSldViewPr snapToGrid="0" snapToObjects="1">
      <p:cViewPr varScale="1">
        <p:scale>
          <a:sx n="99" d="100"/>
          <a:sy n="99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13997-8810-824D-AC91-4B34240F3D90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0BEB0-7343-EB42-A8AF-AE6C99DB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0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83634-021D-044F-9059-946691E332C6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528B5-3150-0D4F-AFD4-897EBCAA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29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5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8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1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7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8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0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5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5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528B5-3150-0D4F-AFD4-897EBCAA29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1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4459-E331-BF4F-8F7F-B63CC0E2EA61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4D32A1-CE88-FC46-A6D6-F1D75480E97B}" type="datetime1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0460-F142-524C-9B40-D03D38BF9EED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02B9462-1176-BC4C-A0E8-4F6E1386B407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D2889DC-0144-C944-A6BE-5DC5153692D1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0A83-0F20-8D42-9C29-4A8C468FA6AF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6C7C-8272-A34B-BE7E-EA09DF0343D8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3DD8-A770-A247-A9E5-69DB9E88DF39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05-20F1-FA43-B22B-FF54FCF372DD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8AE8-FC79-7246-988E-2D50F7D3D7A7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A955DD-A845-3746-B04A-215359DFA44D}" type="datetime1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260C823-8040-3943-B6E7-3BD0932904B9}" type="datetime1">
              <a:rPr lang="en-US" smtClean="0"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E280-EC99-0C47-87EA-0C15EEC42F25}" type="datetime1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C65-107B-C446-84BD-60D2BBD6740F}" type="datetime1">
              <a:rPr lang="en-US" smtClean="0"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94E2884-C853-8B48-8ADE-E82FDEC246AA}" type="datetime1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F349C-5832-8D4B-85C2-F3CFE22A576C}" type="datetime1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3189"/>
            <a:ext cx="8915400" cy="2121953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RushNet</a:t>
            </a:r>
            <a:r>
              <a:rPr lang="en-US" sz="4400" dirty="0" smtClean="0"/>
              <a:t>: Practical Traffic Prioritization for Saturated Wireless Sensor Networks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477" y="3490402"/>
            <a:ext cx="7753047" cy="1752600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</a:rPr>
              <a:t>Chieh</a:t>
            </a:r>
            <a:r>
              <a:rPr lang="en-US" dirty="0">
                <a:effectLst/>
              </a:rPr>
              <a:t>-Jan Mike </a:t>
            </a:r>
            <a:r>
              <a:rPr lang="en-US" dirty="0" smtClean="0">
                <a:effectLst/>
              </a:rPr>
              <a:t>Liang</a:t>
            </a:r>
            <a:r>
              <a:rPr lang="en-US" baseline="30000" dirty="0"/>
              <a:t>†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Kaifei Chen</a:t>
            </a:r>
            <a:r>
              <a:rPr lang="en-US" baseline="30000" dirty="0"/>
              <a:t>‡</a:t>
            </a:r>
            <a:r>
              <a:rPr lang="en-US" dirty="0"/>
              <a:t>, </a:t>
            </a:r>
            <a:r>
              <a:rPr lang="en-US" dirty="0" err="1">
                <a:effectLst/>
              </a:rPr>
              <a:t>Nissanka</a:t>
            </a:r>
            <a:r>
              <a:rPr lang="en-US" dirty="0">
                <a:effectLst/>
              </a:rPr>
              <a:t> Bodhi </a:t>
            </a:r>
            <a:r>
              <a:rPr lang="en-US" dirty="0" err="1" smtClean="0">
                <a:effectLst/>
              </a:rPr>
              <a:t>Priyantha</a:t>
            </a:r>
            <a:r>
              <a:rPr lang="en-US" baseline="30000" dirty="0"/>
              <a:t>†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Jie</a:t>
            </a:r>
            <a:r>
              <a:rPr lang="en-US" dirty="0" smtClean="0">
                <a:effectLst/>
              </a:rPr>
              <a:t> Liu</a:t>
            </a:r>
            <a:r>
              <a:rPr lang="en-US" baseline="30000" dirty="0"/>
              <a:t>†</a:t>
            </a:r>
            <a:r>
              <a:rPr lang="en-US" dirty="0" smtClean="0">
                <a:effectLst/>
              </a:rPr>
              <a:t>, </a:t>
            </a:r>
            <a:r>
              <a:rPr lang="en-US" dirty="0" err="1">
                <a:effectLst/>
              </a:rPr>
              <a:t>Feng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Zhao</a:t>
            </a:r>
            <a:r>
              <a:rPr lang="en-US" baseline="30000" dirty="0"/>
              <a:t>†</a:t>
            </a:r>
            <a:endParaRPr lang="en-US" dirty="0"/>
          </a:p>
          <a:p>
            <a:r>
              <a:rPr lang="en-US" baseline="30000" dirty="0"/>
              <a:t>†</a:t>
            </a:r>
            <a:r>
              <a:rPr lang="en-US" dirty="0" smtClean="0">
                <a:effectLst/>
              </a:rPr>
              <a:t>Microsoft Research, </a:t>
            </a:r>
            <a:r>
              <a:rPr lang="en-US" baseline="30000" dirty="0"/>
              <a:t>‡</a:t>
            </a:r>
            <a:r>
              <a:rPr lang="en-US" dirty="0" smtClean="0">
                <a:effectLst/>
              </a:rPr>
              <a:t>University </a:t>
            </a:r>
            <a:r>
              <a:rPr lang="en-US" dirty="0">
                <a:effectLst/>
              </a:rPr>
              <a:t>of California, Berkeley</a:t>
            </a:r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</p:spPr>
        <p:txBody>
          <a:bodyPr/>
          <a:lstStyle/>
          <a:p>
            <a:r>
              <a:rPr lang="en-US" dirty="0" smtClean="0"/>
              <a:t>802.15.4 Chip State Machine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2278" y="4431398"/>
            <a:ext cx="150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Low-Power Packets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42278" y="5080063"/>
            <a:ext cx="1539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High-Power Packets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992977" y="4359871"/>
            <a:ext cx="2268934" cy="333137"/>
            <a:chOff x="4523619" y="3217334"/>
            <a:chExt cx="1524001" cy="223762"/>
          </a:xfrm>
        </p:grpSpPr>
        <p:sp>
          <p:nvSpPr>
            <p:cNvPr id="39" name="Rectangle 38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accent5"/>
                  </a:solidFill>
                </a:rPr>
                <a:t>SYNC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44948" y="2424291"/>
            <a:ext cx="2268934" cy="333137"/>
            <a:chOff x="4523619" y="3217334"/>
            <a:chExt cx="1524001" cy="223762"/>
          </a:xfrm>
        </p:grpSpPr>
        <p:sp>
          <p:nvSpPr>
            <p:cNvPr id="45" name="Rectangle 44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accent5"/>
                  </a:solidFill>
                </a:rPr>
                <a:t>SYNC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34876" y="2639338"/>
            <a:ext cx="1320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Radio Chip </a:t>
            </a:r>
          </a:p>
          <a:p>
            <a:pPr algn="ctr"/>
            <a:r>
              <a:rPr lang="en-US" sz="1100" dirty="0" smtClean="0"/>
              <a:t>States</a:t>
            </a:r>
            <a:endParaRPr lang="en-US" sz="11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608809" y="5008536"/>
            <a:ext cx="2268934" cy="333137"/>
            <a:chOff x="4523619" y="3217334"/>
            <a:chExt cx="1524001" cy="223762"/>
          </a:xfrm>
        </p:grpSpPr>
        <p:sp>
          <p:nvSpPr>
            <p:cNvPr id="42" name="Rectangle 41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SYNC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" name="Picture 1" descr="35px-Yes_chec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89" y="4977710"/>
            <a:ext cx="444500" cy="444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53032" y="2770658"/>
            <a:ext cx="1138428" cy="909650"/>
            <a:chOff x="2053032" y="2770658"/>
            <a:chExt cx="1138428" cy="90965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622246" y="2770658"/>
              <a:ext cx="0" cy="506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053032" y="3310976"/>
              <a:ext cx="1138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Listening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98151" y="2777528"/>
            <a:ext cx="4187940" cy="1193009"/>
            <a:chOff x="998151" y="2777528"/>
            <a:chExt cx="4187940" cy="1193009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092118" y="2777528"/>
              <a:ext cx="0" cy="506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98151" y="3324206"/>
              <a:ext cx="418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Sync</a:t>
              </a:r>
            </a:p>
            <a:p>
              <a:pPr algn="ctr"/>
              <a:r>
                <a:rPr lang="en-US" dirty="0" smtClean="0"/>
                <a:t>(Lock </a:t>
              </a:r>
              <a:r>
                <a:rPr lang="en-US" dirty="0"/>
                <a:t>on </a:t>
              </a:r>
              <a:r>
                <a:rPr lang="en-US" dirty="0" smtClean="0"/>
                <a:t>the highest power packet)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50279" y="2757428"/>
            <a:ext cx="2385351" cy="1199879"/>
            <a:chOff x="3050279" y="2757428"/>
            <a:chExt cx="2385351" cy="1199879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4229726" y="2757428"/>
              <a:ext cx="0" cy="506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50279" y="3310976"/>
              <a:ext cx="2385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Reception</a:t>
              </a:r>
            </a:p>
            <a:p>
              <a:pPr algn="ctr"/>
              <a:r>
                <a:rPr lang="en-US" dirty="0" smtClean="0"/>
                <a:t>(Not </a:t>
              </a:r>
              <a:r>
                <a:rPr lang="en-US" dirty="0"/>
                <a:t>preempt-able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24189" y="5002176"/>
            <a:ext cx="2268934" cy="333137"/>
            <a:chOff x="4523619" y="3217334"/>
            <a:chExt cx="1524001" cy="223762"/>
          </a:xfrm>
        </p:grpSpPr>
        <p:sp>
          <p:nvSpPr>
            <p:cNvPr id="31" name="Rectangle 30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SYNC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72952" y="5011797"/>
            <a:ext cx="2268934" cy="333137"/>
            <a:chOff x="4523619" y="3217334"/>
            <a:chExt cx="1524001" cy="223762"/>
          </a:xfrm>
        </p:grpSpPr>
        <p:sp>
          <p:nvSpPr>
            <p:cNvPr id="34" name="Rectangle 33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SYNC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 descr="35px-X_mark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7" y="4922796"/>
            <a:ext cx="444500" cy="508000"/>
          </a:xfrm>
          <a:prstGeom prst="rect">
            <a:avLst/>
          </a:prstGeom>
        </p:spPr>
      </p:pic>
      <p:pic>
        <p:nvPicPr>
          <p:cNvPr id="53" name="Picture 52" descr="35px-Yes_chec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50" y="4966412"/>
            <a:ext cx="444500" cy="44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Motivation and Approach</a:t>
            </a:r>
          </a:p>
          <a:p>
            <a:r>
              <a:rPr lang="en-US" dirty="0">
                <a:solidFill>
                  <a:schemeClr val="bg2"/>
                </a:solidFill>
              </a:rPr>
              <a:t>Naïve Preemption</a:t>
            </a:r>
          </a:p>
          <a:p>
            <a:r>
              <a:rPr lang="en-US" b="1" dirty="0" smtClean="0"/>
              <a:t>Preemptive Packet Train</a:t>
            </a:r>
          </a:p>
          <a:p>
            <a:r>
              <a:rPr lang="en-US" dirty="0" smtClean="0"/>
              <a:t>Interference Recovery Caching</a:t>
            </a:r>
          </a:p>
          <a:p>
            <a:r>
              <a:rPr lang="en-US" dirty="0"/>
              <a:t>Deployment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RushNet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preemption doesn’t work</a:t>
            </a:r>
          </a:p>
          <a:p>
            <a:r>
              <a:rPr lang="en-US" dirty="0" err="1" smtClean="0"/>
              <a:t>RushNet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repeats the high priority </a:t>
            </a:r>
            <a:r>
              <a:rPr lang="en-US" dirty="0" smtClean="0"/>
              <a:t>packet and </a:t>
            </a:r>
            <a:r>
              <a:rPr lang="en-US" b="1" dirty="0" smtClean="0">
                <a:solidFill>
                  <a:srgbClr val="FF0000"/>
                </a:solidFill>
              </a:rPr>
              <a:t>send back-to-back</a:t>
            </a:r>
            <a:r>
              <a:rPr lang="en-US" dirty="0" smtClean="0"/>
              <a:t>, which we call a </a:t>
            </a:r>
            <a:r>
              <a:rPr lang="en-US" b="1" dirty="0" smtClean="0">
                <a:solidFill>
                  <a:srgbClr val="FF0000"/>
                </a:solidFill>
              </a:rPr>
              <a:t>preemptive packet train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RushNet</a:t>
            </a:r>
            <a:r>
              <a:rPr lang="en-US" dirty="0" smtClean="0"/>
              <a:t> Preemptive Packet Train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51859" y="2782575"/>
            <a:ext cx="2268934" cy="333137"/>
            <a:chOff x="4523619" y="3217334"/>
            <a:chExt cx="1524001" cy="223762"/>
          </a:xfrm>
        </p:grpSpPr>
        <p:sp>
          <p:nvSpPr>
            <p:cNvPr id="9" name="Rectangle 8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21449B"/>
                  </a:solidFill>
                </a:rPr>
                <a:t>SYNC</a:t>
              </a:r>
              <a:endParaRPr lang="en-US" sz="1000" b="1" dirty="0">
                <a:solidFill>
                  <a:srgbClr val="21449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44687" y="2782575"/>
            <a:ext cx="2268934" cy="333137"/>
            <a:chOff x="4523619" y="3217334"/>
            <a:chExt cx="1524001" cy="223762"/>
          </a:xfrm>
        </p:grpSpPr>
        <p:sp>
          <p:nvSpPr>
            <p:cNvPr id="12" name="Rectangle 11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21449B"/>
                  </a:solidFill>
                </a:rPr>
                <a:t>SYNC</a:t>
              </a:r>
              <a:endParaRPr lang="en-US" sz="1000" b="1" dirty="0">
                <a:solidFill>
                  <a:srgbClr val="21449B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84411" y="3801715"/>
            <a:ext cx="2268934" cy="333137"/>
            <a:chOff x="4523619" y="3217334"/>
            <a:chExt cx="1524001" cy="223762"/>
          </a:xfrm>
        </p:grpSpPr>
        <p:sp>
          <p:nvSpPr>
            <p:cNvPr id="15" name="Rectangle 14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SYNC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05745" y="3801715"/>
            <a:ext cx="2268934" cy="333137"/>
            <a:chOff x="4523619" y="3217334"/>
            <a:chExt cx="1524001" cy="223762"/>
          </a:xfrm>
        </p:grpSpPr>
        <p:sp>
          <p:nvSpPr>
            <p:cNvPr id="18" name="Rectangle 17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SYNC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840208" y="4935949"/>
            <a:ext cx="944204" cy="333137"/>
          </a:xfrm>
          <a:prstGeom prst="rect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21449B"/>
                </a:solidFill>
              </a:rPr>
              <a:t>Corrupted</a:t>
            </a:r>
            <a:endParaRPr lang="en-US" sz="1100" dirty="0">
              <a:solidFill>
                <a:srgbClr val="21449B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84412" y="4935949"/>
            <a:ext cx="2268933" cy="333137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64997" y="4935949"/>
            <a:ext cx="152400" cy="333137"/>
          </a:xfrm>
          <a:prstGeom prst="rect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449B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229049" y="4935949"/>
            <a:ext cx="2268934" cy="333137"/>
            <a:chOff x="4523619" y="3217334"/>
            <a:chExt cx="1524001" cy="223762"/>
          </a:xfrm>
        </p:grpSpPr>
        <p:sp>
          <p:nvSpPr>
            <p:cNvPr id="21" name="Rectangle 20"/>
            <p:cNvSpPr/>
            <p:nvPr/>
          </p:nvSpPr>
          <p:spPr>
            <a:xfrm>
              <a:off x="4874380" y="3217334"/>
              <a:ext cx="1173240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23619" y="3217334"/>
              <a:ext cx="350761" cy="2237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SYNC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94249" y="2935530"/>
            <a:ext cx="150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Low-Power Packets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7642" y="3845805"/>
            <a:ext cx="1832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A </a:t>
            </a:r>
            <a:r>
              <a:rPr lang="en-US" sz="1100" b="1" dirty="0" smtClean="0">
                <a:solidFill>
                  <a:srgbClr val="FF0000"/>
                </a:solidFill>
              </a:rPr>
              <a:t>Repeatedly </a:t>
            </a:r>
            <a:r>
              <a:rPr lang="en-US" sz="1100" dirty="0" smtClean="0">
                <a:solidFill>
                  <a:srgbClr val="FF0000"/>
                </a:solidFill>
              </a:rPr>
              <a:t>2-packet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High-Power Packet Train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52" y="4872090"/>
            <a:ext cx="1692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Received Packets </a:t>
            </a:r>
          </a:p>
          <a:p>
            <a:pPr algn="ctr"/>
            <a:r>
              <a:rPr lang="en-US" sz="1100" dirty="0" smtClean="0"/>
              <a:t>(1 High Power Packet)</a:t>
            </a:r>
            <a:endParaRPr lang="en-US" sz="1100" dirty="0"/>
          </a:p>
        </p:txBody>
      </p:sp>
      <p:pic>
        <p:nvPicPr>
          <p:cNvPr id="28" name="Picture 27" descr="35px-X_mar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98" y="2689140"/>
            <a:ext cx="444500" cy="508000"/>
          </a:xfrm>
          <a:prstGeom prst="rect">
            <a:avLst/>
          </a:prstGeom>
        </p:spPr>
      </p:pic>
      <p:pic>
        <p:nvPicPr>
          <p:cNvPr id="29" name="Picture 28" descr="35px-X_mar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61" y="2689140"/>
            <a:ext cx="444500" cy="50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688181" y="3526695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Repeated packet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13</a:t>
            </a:fld>
            <a:endParaRPr lang="en-US"/>
          </a:p>
        </p:txBody>
      </p:sp>
      <p:pic>
        <p:nvPicPr>
          <p:cNvPr id="31" name="Picture 30" descr="35px-Yes_check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62" y="3759122"/>
            <a:ext cx="444500" cy="444500"/>
          </a:xfrm>
          <a:prstGeom prst="rect">
            <a:avLst/>
          </a:prstGeom>
        </p:spPr>
      </p:pic>
      <p:pic>
        <p:nvPicPr>
          <p:cNvPr id="32" name="Picture 31" descr="35px-X_mar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35" y="3723229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4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Preemptive Packet Train Experiment Setup</a:t>
            </a:r>
            <a:endParaRPr lang="en-US" sz="2800" dirty="0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3916947" y="2565547"/>
            <a:ext cx="499686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Same setup as naïve approach </a:t>
            </a:r>
            <a:r>
              <a:rPr lang="en-US" b="1" dirty="0" smtClean="0">
                <a:solidFill>
                  <a:srgbClr val="FF0000"/>
                </a:solidFill>
              </a:rPr>
              <a:t>EXCEPT</a:t>
            </a:r>
          </a:p>
          <a:p>
            <a:pPr lvl="1"/>
            <a:r>
              <a:rPr lang="en-US" dirty="0" smtClean="0"/>
              <a:t>Only use TI CC2420</a:t>
            </a:r>
          </a:p>
          <a:p>
            <a:pPr lvl="1"/>
            <a:r>
              <a:rPr lang="en-US" dirty="0" smtClean="0"/>
              <a:t>Vary high power packet </a:t>
            </a:r>
            <a:r>
              <a:rPr lang="en-US" b="1" dirty="0" smtClean="0">
                <a:solidFill>
                  <a:srgbClr val="FF0000"/>
                </a:solidFill>
              </a:rPr>
              <a:t>train length </a:t>
            </a:r>
            <a:r>
              <a:rPr lang="en-US" dirty="0" smtClean="0"/>
              <a:t>from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to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5780" y="3255576"/>
            <a:ext cx="3290745" cy="2122477"/>
            <a:chOff x="465781" y="3652955"/>
            <a:chExt cx="2743750" cy="1725096"/>
          </a:xfrm>
        </p:grpSpPr>
        <p:sp>
          <p:nvSpPr>
            <p:cNvPr id="36" name="Oval 35"/>
            <p:cNvSpPr/>
            <p:nvPr/>
          </p:nvSpPr>
          <p:spPr>
            <a:xfrm>
              <a:off x="465781" y="4146274"/>
              <a:ext cx="306170" cy="30617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903361" y="3971979"/>
              <a:ext cx="306170" cy="306170"/>
            </a:xfrm>
            <a:prstGeom prst="ellipse">
              <a:avLst/>
            </a:prstGeom>
            <a:solidFill>
              <a:srgbClr val="21449B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03361" y="4302632"/>
              <a:ext cx="306170" cy="30617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7" idx="2"/>
              <a:endCxn id="36" idx="6"/>
            </p:cNvCxnSpPr>
            <p:nvPr/>
          </p:nvCxnSpPr>
          <p:spPr>
            <a:xfrm flipH="1">
              <a:off x="771951" y="4125064"/>
              <a:ext cx="2131410" cy="174295"/>
            </a:xfrm>
            <a:prstGeom prst="straightConnector1">
              <a:avLst/>
            </a:prstGeom>
            <a:ln>
              <a:solidFill>
                <a:srgbClr val="21449B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36" idx="6"/>
            </p:cNvCxnSpPr>
            <p:nvPr/>
          </p:nvCxnSpPr>
          <p:spPr>
            <a:xfrm flipH="1" flipV="1">
              <a:off x="771951" y="4299359"/>
              <a:ext cx="2131410" cy="15635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21257066">
              <a:off x="1064590" y="3652955"/>
              <a:ext cx="1701265" cy="250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21449B"/>
                  </a:solidFill>
                </a:rPr>
                <a:t>Lower-Power Packets</a:t>
              </a:r>
              <a:endParaRPr lang="en-US" sz="1400" dirty="0">
                <a:solidFill>
                  <a:srgbClr val="21449B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259197">
              <a:off x="1108738" y="4626185"/>
              <a:ext cx="1733938" cy="250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Higher-Power Packets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08217" y="5077402"/>
              <a:ext cx="2448229" cy="300649"/>
              <a:chOff x="608217" y="5077402"/>
              <a:chExt cx="2448229" cy="30064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08217" y="5077402"/>
                <a:ext cx="2448229" cy="104018"/>
                <a:chOff x="669815" y="5159386"/>
                <a:chExt cx="2448229" cy="104018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669815" y="5211394"/>
                  <a:ext cx="2448229" cy="24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69815" y="5159386"/>
                  <a:ext cx="0" cy="1028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118044" y="5160595"/>
                  <a:ext cx="0" cy="1028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1554232" y="5131830"/>
                <a:ext cx="6011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100cm</a:t>
                </a:r>
                <a:endParaRPr lang="en-US" sz="1000" dirty="0"/>
              </a:p>
            </p:txBody>
          </p:sp>
        </p:grpSp>
      </p:grpSp>
      <p:sp>
        <p:nvSpPr>
          <p:cNvPr id="49" name="Rectangle 48"/>
          <p:cNvSpPr/>
          <p:nvPr/>
        </p:nvSpPr>
        <p:spPr>
          <a:xfrm rot="21236787">
            <a:off x="1014126" y="386591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0" name="Rectangle 49"/>
          <p:cNvSpPr/>
          <p:nvPr/>
        </p:nvSpPr>
        <p:spPr>
          <a:xfrm rot="21236787">
            <a:off x="1249636" y="3838175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1" name="Rectangle 50"/>
          <p:cNvSpPr/>
          <p:nvPr/>
        </p:nvSpPr>
        <p:spPr>
          <a:xfrm rot="21236787">
            <a:off x="1486822" y="3816398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2" name="Rectangle 51"/>
          <p:cNvSpPr/>
          <p:nvPr/>
        </p:nvSpPr>
        <p:spPr>
          <a:xfrm rot="21236787">
            <a:off x="1737608" y="3794620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3" name="Rectangle 52"/>
          <p:cNvSpPr/>
          <p:nvPr/>
        </p:nvSpPr>
        <p:spPr>
          <a:xfrm rot="21236787">
            <a:off x="1988394" y="3772843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5" name="Rectangle 54"/>
          <p:cNvSpPr/>
          <p:nvPr/>
        </p:nvSpPr>
        <p:spPr>
          <a:xfrm rot="21236787">
            <a:off x="2225580" y="375106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6" name="Rectangle 55"/>
          <p:cNvSpPr/>
          <p:nvPr/>
        </p:nvSpPr>
        <p:spPr>
          <a:xfrm rot="21236787">
            <a:off x="2462765" y="3729289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7" name="Rectangle 56"/>
          <p:cNvSpPr/>
          <p:nvPr/>
        </p:nvSpPr>
        <p:spPr>
          <a:xfrm rot="21236787">
            <a:off x="2709098" y="3709511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8" name="Rectangle 57"/>
          <p:cNvSpPr/>
          <p:nvPr/>
        </p:nvSpPr>
        <p:spPr>
          <a:xfrm rot="21236787">
            <a:off x="2959885" y="3687734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59" name="Rectangle 58"/>
          <p:cNvSpPr/>
          <p:nvPr/>
        </p:nvSpPr>
        <p:spPr>
          <a:xfrm rot="21236787">
            <a:off x="3210671" y="366595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60" name="Rectangle 59"/>
          <p:cNvSpPr/>
          <p:nvPr/>
        </p:nvSpPr>
        <p:spPr>
          <a:xfrm rot="363213" flipV="1">
            <a:off x="1114223" y="4120130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61" name="Rectangle 60"/>
          <p:cNvSpPr/>
          <p:nvPr/>
        </p:nvSpPr>
        <p:spPr>
          <a:xfrm rot="363213" flipV="1">
            <a:off x="2970903" y="4274622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66" name="Rectangle 65"/>
          <p:cNvSpPr/>
          <p:nvPr/>
        </p:nvSpPr>
        <p:spPr>
          <a:xfrm rot="363213" flipV="1">
            <a:off x="1333463" y="4152218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67" name="Rectangle 66"/>
          <p:cNvSpPr/>
          <p:nvPr/>
        </p:nvSpPr>
        <p:spPr>
          <a:xfrm rot="363213" flipV="1">
            <a:off x="3208533" y="4313334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75" name="Oval 74"/>
          <p:cNvSpPr/>
          <p:nvPr/>
        </p:nvSpPr>
        <p:spPr>
          <a:xfrm>
            <a:off x="465781" y="5856344"/>
            <a:ext cx="306170" cy="306170"/>
          </a:xfrm>
          <a:prstGeom prst="ellipse">
            <a:avLst/>
          </a:prstGeom>
          <a:solidFill>
            <a:srgbClr val="21449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65781" y="6200803"/>
            <a:ext cx="306170" cy="30617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909053" y="5821707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Lower Power Transmitter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912481" y="6170025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Higher Power Transmitter</a:t>
            </a:r>
            <a:endParaRPr lang="en-US" sz="1600" dirty="0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469400" y="5485219"/>
            <a:ext cx="303064" cy="310896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09598" y="5462409"/>
            <a:ext cx="1058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804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Preemptive Packet Train Performance</a:t>
            </a:r>
            <a:endParaRPr lang="en-US" sz="2800" dirty="0"/>
          </a:p>
        </p:txBody>
      </p:sp>
      <p:pic>
        <p:nvPicPr>
          <p:cNvPr id="3" name="Picture 2" descr="b2b_pkt_num_vs_prr_cc24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4" y="2155205"/>
            <a:ext cx="7327959" cy="42746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to Normal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power packet train can preempt normal packets</a:t>
            </a:r>
          </a:p>
          <a:p>
            <a:r>
              <a:rPr lang="en-US" dirty="0" smtClean="0"/>
              <a:t>What happens to these normal packets?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Motivation and Approach</a:t>
            </a:r>
          </a:p>
          <a:p>
            <a:r>
              <a:rPr lang="en-US" dirty="0">
                <a:solidFill>
                  <a:schemeClr val="bg2"/>
                </a:solidFill>
              </a:rPr>
              <a:t>Naïve Preemption</a:t>
            </a:r>
          </a:p>
          <a:p>
            <a:r>
              <a:rPr lang="en-US" dirty="0">
                <a:solidFill>
                  <a:schemeClr val="bg2"/>
                </a:solidFill>
              </a:rPr>
              <a:t>Preemptive Packet Train</a:t>
            </a:r>
          </a:p>
          <a:p>
            <a:r>
              <a:rPr lang="en-US" b="1" dirty="0" smtClean="0"/>
              <a:t>Interference Recovery Caching</a:t>
            </a:r>
          </a:p>
          <a:p>
            <a:r>
              <a:rPr lang="en-US" dirty="0"/>
              <a:t>Deployment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3827099" y="3126694"/>
            <a:ext cx="282484" cy="6938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Recovery Caching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360737" y="2595562"/>
            <a:ext cx="3364162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Memory size is limited</a:t>
            </a:r>
          </a:p>
          <a:p>
            <a:r>
              <a:rPr lang="en-US" dirty="0" err="1" smtClean="0"/>
              <a:t>RushNet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predicts most possibly destroyed </a:t>
            </a:r>
            <a:r>
              <a:rPr lang="en-US" dirty="0" smtClean="0">
                <a:solidFill>
                  <a:srgbClr val="000000"/>
                </a:solidFill>
              </a:rPr>
              <a:t>normal packets using tail channel signal strength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18</a:t>
            </a:fld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65780" y="3255572"/>
            <a:ext cx="3290745" cy="1505193"/>
            <a:chOff x="465781" y="3652955"/>
            <a:chExt cx="2743750" cy="1223384"/>
          </a:xfrm>
        </p:grpSpPr>
        <p:sp>
          <p:nvSpPr>
            <p:cNvPr id="93" name="Oval 92"/>
            <p:cNvSpPr/>
            <p:nvPr/>
          </p:nvSpPr>
          <p:spPr>
            <a:xfrm>
              <a:off x="465781" y="4146274"/>
              <a:ext cx="306170" cy="30617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903361" y="3971979"/>
              <a:ext cx="306170" cy="306170"/>
            </a:xfrm>
            <a:prstGeom prst="ellipse">
              <a:avLst/>
            </a:prstGeom>
            <a:solidFill>
              <a:srgbClr val="21449B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903361" y="4302632"/>
              <a:ext cx="306170" cy="30617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4" idx="2"/>
              <a:endCxn id="93" idx="6"/>
            </p:cNvCxnSpPr>
            <p:nvPr/>
          </p:nvCxnSpPr>
          <p:spPr>
            <a:xfrm flipH="1">
              <a:off x="771951" y="4125064"/>
              <a:ext cx="2131410" cy="174295"/>
            </a:xfrm>
            <a:prstGeom prst="straightConnector1">
              <a:avLst/>
            </a:prstGeom>
            <a:ln>
              <a:solidFill>
                <a:srgbClr val="21449B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5" idx="2"/>
              <a:endCxn id="93" idx="6"/>
            </p:cNvCxnSpPr>
            <p:nvPr/>
          </p:nvCxnSpPr>
          <p:spPr>
            <a:xfrm flipH="1" flipV="1">
              <a:off x="771951" y="4299359"/>
              <a:ext cx="2131410" cy="15635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21257066">
              <a:off x="1064591" y="3652955"/>
              <a:ext cx="1701265" cy="250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21449B"/>
                  </a:solidFill>
                </a:rPr>
                <a:t>Lower-Power Packets</a:t>
              </a:r>
              <a:endParaRPr lang="en-US" sz="1400" dirty="0">
                <a:solidFill>
                  <a:srgbClr val="21449B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rot="259197">
              <a:off x="1108738" y="4626185"/>
              <a:ext cx="1733938" cy="250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Higher-Power Packets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 rot="21236787">
            <a:off x="1014126" y="386591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76" name="Rectangle 75"/>
          <p:cNvSpPr/>
          <p:nvPr/>
        </p:nvSpPr>
        <p:spPr>
          <a:xfrm rot="21236787">
            <a:off x="1249636" y="3838175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77" name="Rectangle 76"/>
          <p:cNvSpPr/>
          <p:nvPr/>
        </p:nvSpPr>
        <p:spPr>
          <a:xfrm rot="21236787">
            <a:off x="1486822" y="3816398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78" name="Rectangle 77"/>
          <p:cNvSpPr/>
          <p:nvPr/>
        </p:nvSpPr>
        <p:spPr>
          <a:xfrm rot="21236787">
            <a:off x="1737608" y="3794620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79" name="Rectangle 78"/>
          <p:cNvSpPr/>
          <p:nvPr/>
        </p:nvSpPr>
        <p:spPr>
          <a:xfrm rot="21236787">
            <a:off x="1988394" y="3772843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80" name="Rectangle 79"/>
          <p:cNvSpPr/>
          <p:nvPr/>
        </p:nvSpPr>
        <p:spPr>
          <a:xfrm rot="21236787">
            <a:off x="2225580" y="375106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81" name="Rectangle 80"/>
          <p:cNvSpPr/>
          <p:nvPr/>
        </p:nvSpPr>
        <p:spPr>
          <a:xfrm rot="21236787">
            <a:off x="2462765" y="3729289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82" name="Rectangle 81"/>
          <p:cNvSpPr/>
          <p:nvPr/>
        </p:nvSpPr>
        <p:spPr>
          <a:xfrm rot="21236787">
            <a:off x="2709098" y="3709511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83" name="Rectangle 82"/>
          <p:cNvSpPr/>
          <p:nvPr/>
        </p:nvSpPr>
        <p:spPr>
          <a:xfrm rot="21236787">
            <a:off x="2959885" y="3687734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84" name="Rectangle 83"/>
          <p:cNvSpPr/>
          <p:nvPr/>
        </p:nvSpPr>
        <p:spPr>
          <a:xfrm rot="21236787">
            <a:off x="3210671" y="366595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85" name="Rectangle 84"/>
          <p:cNvSpPr/>
          <p:nvPr/>
        </p:nvSpPr>
        <p:spPr>
          <a:xfrm rot="363213" flipV="1">
            <a:off x="1114223" y="4120130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91" name="Rectangle 90"/>
          <p:cNvSpPr/>
          <p:nvPr/>
        </p:nvSpPr>
        <p:spPr>
          <a:xfrm rot="363213" flipV="1">
            <a:off x="1333463" y="4152218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106" name="Rectangle 105"/>
          <p:cNvSpPr/>
          <p:nvPr/>
        </p:nvSpPr>
        <p:spPr>
          <a:xfrm rot="363213" flipV="1">
            <a:off x="1576262" y="4170341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107" name="Rectangle 106"/>
          <p:cNvSpPr/>
          <p:nvPr/>
        </p:nvSpPr>
        <p:spPr>
          <a:xfrm rot="363213" flipV="1">
            <a:off x="1794522" y="4187269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pic>
        <p:nvPicPr>
          <p:cNvPr id="108" name="Picture 107" descr="35px-X_mar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2" y="3446305"/>
            <a:ext cx="482011" cy="550868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3871265" y="317027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111" name="Rectangle 110"/>
          <p:cNvSpPr/>
          <p:nvPr/>
        </p:nvSpPr>
        <p:spPr>
          <a:xfrm>
            <a:off x="3871265" y="332267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112" name="Rectangle 111"/>
          <p:cNvSpPr/>
          <p:nvPr/>
        </p:nvSpPr>
        <p:spPr>
          <a:xfrm>
            <a:off x="3873830" y="3482210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113" name="Rectangle 112"/>
          <p:cNvSpPr/>
          <p:nvPr/>
        </p:nvSpPr>
        <p:spPr>
          <a:xfrm>
            <a:off x="3873830" y="365342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563396" y="28363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Memory</a:t>
            </a:r>
            <a:endParaRPr lang="en-US" sz="1100" dirty="0"/>
          </a:p>
        </p:txBody>
      </p:sp>
      <p:sp>
        <p:nvSpPr>
          <p:cNvPr id="121" name="Oval 120"/>
          <p:cNvSpPr/>
          <p:nvPr/>
        </p:nvSpPr>
        <p:spPr>
          <a:xfrm>
            <a:off x="465781" y="5856344"/>
            <a:ext cx="306170" cy="306170"/>
          </a:xfrm>
          <a:prstGeom prst="ellipse">
            <a:avLst/>
          </a:prstGeom>
          <a:solidFill>
            <a:srgbClr val="21449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65781" y="6200803"/>
            <a:ext cx="306170" cy="30617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09053" y="5821707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Lower Power Transmitter</a:t>
            </a:r>
            <a:endParaRPr 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912481" y="6170025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Higher Power Transmitter</a:t>
            </a:r>
            <a:endParaRPr lang="en-US" sz="1600" dirty="0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469400" y="5485219"/>
            <a:ext cx="303064" cy="310896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9598" y="5462409"/>
            <a:ext cx="1058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16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85" grpId="0" animBg="1"/>
      <p:bldP spid="91" grpId="0" animBg="1"/>
      <p:bldP spid="106" grpId="0" animBg="1"/>
      <p:bldP spid="107" grpId="0" animBg="1"/>
      <p:bldP spid="109" grpId="0" animBg="1"/>
      <p:bldP spid="111" grpId="0" animBg="1"/>
      <p:bldP spid="112" grpId="0" animBg="1"/>
      <p:bldP spid="113" grpId="0" animBg="1"/>
      <p:bldP spid="1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redict Packet Loss After Transmission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3430" y="3391719"/>
            <a:ext cx="1746721" cy="333137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Category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902" y="3391719"/>
            <a:ext cx="1746721" cy="333137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96409" y="3147931"/>
            <a:ext cx="0" cy="57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3250" y="2775782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 </a:t>
            </a:r>
            <a:r>
              <a:rPr lang="en-US" altLang="zh-CN" dirty="0" smtClean="0"/>
              <a:t> 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9412" y="3391719"/>
            <a:ext cx="1746721" cy="333137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Category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19994" y="3147931"/>
            <a:ext cx="0" cy="57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852" y="2775782"/>
            <a:ext cx="14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Channel 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20839" y="3391719"/>
            <a:ext cx="1746721" cy="333137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95158" y="3147931"/>
            <a:ext cx="0" cy="57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9576" y="2775782"/>
            <a:ext cx="14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 SS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5362" y="5271528"/>
            <a:ext cx="5680085" cy="110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Category 1: Very likely to be lost</a:t>
            </a:r>
          </a:p>
          <a:p>
            <a:r>
              <a:rPr lang="en-US" dirty="0">
                <a:solidFill>
                  <a:srgbClr val="FF6600"/>
                </a:solidFill>
              </a:rPr>
              <a:t>Category </a:t>
            </a:r>
            <a:r>
              <a:rPr lang="en-US" dirty="0" smtClean="0">
                <a:solidFill>
                  <a:srgbClr val="FF6600"/>
                </a:solidFill>
              </a:rPr>
              <a:t>2: Less likely to be lost</a:t>
            </a:r>
          </a:p>
          <a:p>
            <a:r>
              <a:rPr lang="en-US" dirty="0">
                <a:solidFill>
                  <a:schemeClr val="tx1"/>
                </a:solidFill>
              </a:rPr>
              <a:t>Category </a:t>
            </a:r>
            <a:r>
              <a:rPr lang="en-US" dirty="0" smtClean="0">
                <a:solidFill>
                  <a:schemeClr val="tx1"/>
                </a:solidFill>
              </a:rPr>
              <a:t>3: Unlikely to be lost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508030" y="3158349"/>
            <a:ext cx="0" cy="57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17188" y="2808880"/>
            <a:ext cx="14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 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98789" y="2489653"/>
            <a:ext cx="14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Channel SS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&gt; threshold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19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5326" y="4746287"/>
            <a:ext cx="6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5" grpId="1"/>
      <p:bldP spid="18" grpId="0"/>
      <p:bldP spid="23" grpId="0"/>
      <p:bldP spid="26" grpId="0"/>
      <p:bldP spid="27" grpId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9421" y="2351246"/>
            <a:ext cx="421431" cy="421431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0599" y="3083857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26497" y="3390027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28732" y="4002414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5300" y="3984711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30851" y="4155499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93979" y="4155499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24681" y="5118717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9582" y="4647341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4" idx="0"/>
          </p:cNvCxnSpPr>
          <p:nvPr/>
        </p:nvCxnSpPr>
        <p:spPr>
          <a:xfrm>
            <a:off x="2200137" y="2038256"/>
            <a:ext cx="0" cy="312990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83251" y="6019572"/>
            <a:ext cx="306170" cy="30617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4"/>
            <a:endCxn id="6" idx="0"/>
          </p:cNvCxnSpPr>
          <p:nvPr/>
        </p:nvCxnSpPr>
        <p:spPr>
          <a:xfrm flipH="1">
            <a:off x="1263684" y="2772677"/>
            <a:ext cx="936453" cy="311180"/>
          </a:xfrm>
          <a:prstGeom prst="line">
            <a:avLst/>
          </a:prstGeom>
          <a:ln w="38100" cmpd="sng"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7" idx="0"/>
          </p:cNvCxnSpPr>
          <p:nvPr/>
        </p:nvCxnSpPr>
        <p:spPr>
          <a:xfrm>
            <a:off x="2200137" y="2772677"/>
            <a:ext cx="679445" cy="617350"/>
          </a:xfrm>
          <a:prstGeom prst="line">
            <a:avLst/>
          </a:prstGeom>
          <a:ln w="38100" cmpd="sng"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9" idx="0"/>
          </p:cNvCxnSpPr>
          <p:nvPr/>
        </p:nvCxnSpPr>
        <p:spPr>
          <a:xfrm flipH="1">
            <a:off x="758385" y="3390027"/>
            <a:ext cx="505299" cy="594684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4"/>
            <a:endCxn id="10" idx="0"/>
          </p:cNvCxnSpPr>
          <p:nvPr/>
        </p:nvCxnSpPr>
        <p:spPr>
          <a:xfrm>
            <a:off x="1263684" y="3390027"/>
            <a:ext cx="420252" cy="765472"/>
          </a:xfrm>
          <a:prstGeom prst="line">
            <a:avLst/>
          </a:prstGeom>
          <a:ln w="38100" cmpd="sng"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8" idx="0"/>
          </p:cNvCxnSpPr>
          <p:nvPr/>
        </p:nvCxnSpPr>
        <p:spPr>
          <a:xfrm flipH="1">
            <a:off x="2381817" y="3696197"/>
            <a:ext cx="497765" cy="306217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13" idx="0"/>
          </p:cNvCxnSpPr>
          <p:nvPr/>
        </p:nvCxnSpPr>
        <p:spPr>
          <a:xfrm>
            <a:off x="2879582" y="3696197"/>
            <a:ext cx="153085" cy="951144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4"/>
            <a:endCxn id="11" idx="0"/>
          </p:cNvCxnSpPr>
          <p:nvPr/>
        </p:nvCxnSpPr>
        <p:spPr>
          <a:xfrm>
            <a:off x="2879582" y="3696197"/>
            <a:ext cx="867482" cy="459302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4"/>
            <a:endCxn id="12" idx="0"/>
          </p:cNvCxnSpPr>
          <p:nvPr/>
        </p:nvCxnSpPr>
        <p:spPr>
          <a:xfrm flipH="1">
            <a:off x="1377766" y="4461669"/>
            <a:ext cx="306170" cy="657048"/>
          </a:xfrm>
          <a:prstGeom prst="line">
            <a:avLst/>
          </a:prstGeom>
          <a:ln w="28575" cmpd="sng"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4"/>
            <a:endCxn id="17" idx="0"/>
          </p:cNvCxnSpPr>
          <p:nvPr/>
        </p:nvCxnSpPr>
        <p:spPr>
          <a:xfrm>
            <a:off x="1377766" y="5424887"/>
            <a:ext cx="458570" cy="594685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xplosion 1 2"/>
          <p:cNvSpPr/>
          <p:nvPr/>
        </p:nvSpPr>
        <p:spPr>
          <a:xfrm>
            <a:off x="3900148" y="4052736"/>
            <a:ext cx="368539" cy="41424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728628" y="2595562"/>
            <a:ext cx="3996271" cy="36707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to provide traffic prioritization over </a:t>
            </a:r>
            <a:r>
              <a:rPr lang="en-US" sz="2400" b="1" dirty="0">
                <a:solidFill>
                  <a:srgbClr val="FF0000"/>
                </a:solidFill>
              </a:rPr>
              <a:t>saturated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radio medium?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3" grpId="0" animBg="1"/>
      <p:bldP spid="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Caching Experiment Setup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5150" y="2871123"/>
            <a:ext cx="3278605" cy="2356342"/>
            <a:chOff x="678448" y="3260536"/>
            <a:chExt cx="2743750" cy="1954429"/>
          </a:xfrm>
        </p:grpSpPr>
        <p:grpSp>
          <p:nvGrpSpPr>
            <p:cNvPr id="39" name="Group 38"/>
            <p:cNvGrpSpPr/>
            <p:nvPr/>
          </p:nvGrpSpPr>
          <p:grpSpPr>
            <a:xfrm>
              <a:off x="678448" y="3260536"/>
              <a:ext cx="2743750" cy="1954429"/>
              <a:chOff x="372278" y="2568569"/>
              <a:chExt cx="2743750" cy="195442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2278" y="2568569"/>
                <a:ext cx="2743750" cy="1954429"/>
                <a:chOff x="465781" y="3423622"/>
                <a:chExt cx="2743750" cy="195442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65781" y="3423622"/>
                  <a:ext cx="2743750" cy="1954429"/>
                  <a:chOff x="465781" y="3423622"/>
                  <a:chExt cx="2743750" cy="1954429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5781" y="4146274"/>
                    <a:ext cx="306170" cy="306170"/>
                  </a:xfrm>
                  <a:prstGeom prst="ellipse">
                    <a:avLst/>
                  </a:prstGeom>
                  <a:no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03361" y="3971979"/>
                    <a:ext cx="306170" cy="306170"/>
                  </a:xfrm>
                  <a:prstGeom prst="ellipse">
                    <a:avLst/>
                  </a:prstGeom>
                  <a:solidFill>
                    <a:schemeClr val="accent5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2903361" y="4302632"/>
                    <a:ext cx="306170" cy="306170"/>
                  </a:xfrm>
                  <a:prstGeom prst="ellips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 flipH="1" flipV="1">
                    <a:off x="771951" y="4125064"/>
                    <a:ext cx="2131410" cy="1"/>
                  </a:xfrm>
                  <a:prstGeom prst="straightConnector1">
                    <a:avLst/>
                  </a:prstGeom>
                  <a:ln>
                    <a:solidFill>
                      <a:srgbClr val="21449B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>
                    <a:stCxn id="21" idx="2"/>
                  </p:cNvCxnSpPr>
                  <p:nvPr/>
                </p:nvCxnSpPr>
                <p:spPr>
                  <a:xfrm flipH="1">
                    <a:off x="771951" y="4455717"/>
                    <a:ext cx="2131410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37298" y="3423622"/>
                    <a:ext cx="1707565" cy="255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accent5"/>
                        </a:solidFill>
                      </a:rPr>
                      <a:t>Lower-Power Packets</a:t>
                    </a:r>
                    <a:endParaRPr lang="en-US" sz="1400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78899" y="4620457"/>
                    <a:ext cx="1740358" cy="255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FF0000"/>
                        </a:solidFill>
                      </a:rPr>
                      <a:t>Higher-Power Packets</a:t>
                    </a:r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08217" y="5077402"/>
                    <a:ext cx="2448229" cy="300649"/>
                    <a:chOff x="608217" y="5077402"/>
                    <a:chExt cx="2448229" cy="300649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608217" y="5077402"/>
                      <a:ext cx="2448229" cy="104018"/>
                      <a:chOff x="669815" y="5159386"/>
                      <a:chExt cx="2448229" cy="104018"/>
                    </a:xfrm>
                  </p:grpSpPr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669815" y="5211394"/>
                        <a:ext cx="2448229" cy="242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669815" y="5159386"/>
                        <a:ext cx="0" cy="10280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3118044" y="5160595"/>
                        <a:ext cx="0" cy="10280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554232" y="5131830"/>
                      <a:ext cx="53091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50cm</a:t>
                      </a:r>
                      <a:endParaRPr lang="en-US" sz="1000" dirty="0"/>
                    </a:p>
                  </p:txBody>
                </p:sp>
              </p:grpSp>
            </p:grpSp>
            <p:sp>
              <p:nvSpPr>
                <p:cNvPr id="7" name="Rectangle 6"/>
                <p:cNvSpPr/>
                <p:nvPr/>
              </p:nvSpPr>
              <p:spPr>
                <a:xfrm>
                  <a:off x="922980" y="3990265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119343" y="3990398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317103" y="3984038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526203" y="3989018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735303" y="3993998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33063" y="3987638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130823" y="3981278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336210" y="3987883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545310" y="3981523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754410" y="3986503"/>
                  <a:ext cx="157943" cy="93420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flipV="1">
                  <a:off x="1006438" y="4503064"/>
                  <a:ext cx="157943" cy="9342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flipV="1">
                  <a:off x="1409157" y="4503891"/>
                  <a:ext cx="157943" cy="9342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b="1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372278" y="2921787"/>
                <a:ext cx="306170" cy="306170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72278" y="3667945"/>
                <a:ext cx="306170" cy="306170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 flipV="1">
              <a:off x="1418649" y="4342605"/>
              <a:ext cx="157943" cy="9342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b="1" dirty="0"/>
            </a:p>
          </p:txBody>
        </p:sp>
        <p:sp>
          <p:nvSpPr>
            <p:cNvPr id="42" name="Rectangle 41"/>
            <p:cNvSpPr/>
            <p:nvPr/>
          </p:nvSpPr>
          <p:spPr>
            <a:xfrm flipV="1">
              <a:off x="1819584" y="4334445"/>
              <a:ext cx="157943" cy="9342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89263" y="228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20</a:t>
            </a:fld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5781" y="5856344"/>
            <a:ext cx="306170" cy="306170"/>
          </a:xfrm>
          <a:prstGeom prst="ellipse">
            <a:avLst/>
          </a:prstGeom>
          <a:solidFill>
            <a:srgbClr val="21449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5781" y="6200803"/>
            <a:ext cx="306170" cy="30617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09053" y="5821707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Lower Power Transmitter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912481" y="6170025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Higher Power Transmitter</a:t>
            </a:r>
            <a:endParaRPr lang="en-US" sz="1600" dirty="0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469400" y="5485219"/>
            <a:ext cx="303064" cy="310896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9598" y="5462409"/>
            <a:ext cx="1058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190476" y="3161574"/>
            <a:ext cx="164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1700 Packets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/>
          <p:cNvCxnSpPr>
            <a:endCxn id="53" idx="1"/>
          </p:cNvCxnSpPr>
          <p:nvPr/>
        </p:nvCxnSpPr>
        <p:spPr>
          <a:xfrm>
            <a:off x="5232047" y="3656088"/>
            <a:ext cx="4693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13745" y="3009624"/>
            <a:ext cx="1211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1700 tail Channel Signal Strengths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701413" y="3240589"/>
            <a:ext cx="121157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Reception Prediction</a:t>
            </a:r>
            <a:r>
              <a:rPr lang="en-US" sz="1600" b="1" dirty="0"/>
              <a:t> </a:t>
            </a:r>
            <a:r>
              <a:rPr lang="en-US" sz="1600" b="1" dirty="0" smtClean="0"/>
              <a:t>Algorithm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82239" y="3065582"/>
            <a:ext cx="1486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Compare output with Ground Truth at receivers</a:t>
            </a:r>
            <a:endParaRPr lang="en-US" sz="16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2983" y="3656088"/>
            <a:ext cx="4693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/>
      <p:bldP spid="53" grpId="0" animBg="1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ss_prediction_accuracy_cc24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6" y="2131835"/>
            <a:ext cx="8368631" cy="4184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 Reception Prediction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73053" y="3542631"/>
            <a:ext cx="2930535" cy="2492682"/>
            <a:chOff x="4973053" y="3542631"/>
            <a:chExt cx="2930535" cy="2492682"/>
          </a:xfrm>
        </p:grpSpPr>
        <p:sp>
          <p:nvSpPr>
            <p:cNvPr id="5" name="Rectangle 4"/>
            <p:cNvSpPr/>
            <p:nvPr/>
          </p:nvSpPr>
          <p:spPr>
            <a:xfrm>
              <a:off x="6090310" y="4028094"/>
              <a:ext cx="669116" cy="200721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73053" y="3542631"/>
              <a:ext cx="2930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Correct Prediction: ~90%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21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21900" y="4279777"/>
            <a:ext cx="27609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5170" y="3911963"/>
            <a:ext cx="1612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Predict All Lost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49424" y="4294117"/>
            <a:ext cx="23072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3669" y="3926303"/>
            <a:ext cx="2183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Predict All Received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2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Motivation and Approach</a:t>
            </a:r>
          </a:p>
          <a:p>
            <a:r>
              <a:rPr lang="en-US" dirty="0">
                <a:solidFill>
                  <a:schemeClr val="bg2"/>
                </a:solidFill>
              </a:rPr>
              <a:t>Naïve Preemption</a:t>
            </a:r>
          </a:p>
          <a:p>
            <a:r>
              <a:rPr lang="en-US" dirty="0">
                <a:solidFill>
                  <a:schemeClr val="bg2"/>
                </a:solidFill>
              </a:rPr>
              <a:t>Preemptive Packet Train</a:t>
            </a:r>
          </a:p>
          <a:p>
            <a:r>
              <a:rPr lang="en-US" dirty="0">
                <a:solidFill>
                  <a:schemeClr val="bg2"/>
                </a:solidFill>
              </a:rPr>
              <a:t>Interference Recovery Caching</a:t>
            </a:r>
          </a:p>
          <a:p>
            <a:r>
              <a:rPr lang="en-US" b="1" dirty="0"/>
              <a:t>Deployment and </a:t>
            </a:r>
            <a:r>
              <a:rPr lang="en-US" b="1" dirty="0" smtClean="0"/>
              <a:t>Evaluation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Deployment</a:t>
            </a:r>
            <a:endParaRPr lang="en-US" dirty="0"/>
          </a:p>
        </p:txBody>
      </p:sp>
      <p:pic>
        <p:nvPicPr>
          <p:cNvPr id="3" name="Picture 2" descr="BEIJING-BJW-2-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" y="3106466"/>
            <a:ext cx="4496462" cy="2416223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54421" y="2565547"/>
            <a:ext cx="4910933" cy="36707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TelosB</a:t>
            </a:r>
            <a:r>
              <a:rPr lang="en-US" dirty="0" smtClean="0"/>
              <a:t> motes (TI CC2420)</a:t>
            </a:r>
          </a:p>
          <a:p>
            <a:r>
              <a:rPr lang="en-US" dirty="0" smtClean="0"/>
              <a:t>Run our WRAP protocol in SenSys’09 paper</a:t>
            </a:r>
            <a:r>
              <a:rPr lang="en-US" baseline="30000" dirty="0" smtClean="0"/>
              <a:t>1</a:t>
            </a:r>
            <a:r>
              <a:rPr lang="en-US" dirty="0" smtClean="0"/>
              <a:t>, which uses a </a:t>
            </a:r>
            <a:r>
              <a:rPr lang="en-US" dirty="0"/>
              <a:t>tree topology and token-based </a:t>
            </a:r>
            <a:r>
              <a:rPr lang="en-US" dirty="0" smtClean="0"/>
              <a:t>multiple access</a:t>
            </a:r>
            <a:endParaRPr lang="en-US" baseline="30000" dirty="0" smtClean="0"/>
          </a:p>
          <a:p>
            <a:r>
              <a:rPr lang="en-US" dirty="0" smtClean="0"/>
              <a:t>Each mote generates one normal packet per 15 seconds</a:t>
            </a:r>
          </a:p>
          <a:p>
            <a:r>
              <a:rPr lang="en-US" dirty="0" smtClean="0"/>
              <a:t>We randomly send </a:t>
            </a:r>
            <a:r>
              <a:rPr lang="en-US" b="1" dirty="0" smtClean="0">
                <a:solidFill>
                  <a:srgbClr val="FF0000"/>
                </a:solidFill>
              </a:rPr>
              <a:t>100 higher power packets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100" dirty="0"/>
              <a:t>with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train length 4 </a:t>
            </a:r>
            <a:r>
              <a:rPr lang="en-US" dirty="0" smtClean="0"/>
              <a:t>on a </a:t>
            </a:r>
            <a:r>
              <a:rPr lang="en-US" b="1" dirty="0" smtClean="0">
                <a:solidFill>
                  <a:srgbClr val="FF0000"/>
                </a:solidFill>
              </a:rPr>
              <a:t>5-hop branch </a:t>
            </a:r>
            <a:r>
              <a:rPr lang="en-US" dirty="0" smtClean="0"/>
              <a:t>over 10 minutes, and measure their latencies and PRRs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2093" y="6405859"/>
            <a:ext cx="587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 smtClean="0"/>
              <a:t>Liang et al. </a:t>
            </a:r>
            <a:r>
              <a:rPr lang="en-US" sz="1200" dirty="0" err="1" smtClean="0"/>
              <a:t>RACNet</a:t>
            </a:r>
            <a:r>
              <a:rPr lang="en-US" sz="1200" dirty="0"/>
              <a:t>: a high-fidelity data center sensing </a:t>
            </a:r>
            <a:r>
              <a:rPr lang="en-US" sz="1200" dirty="0" smtClean="0"/>
              <a:t>network. SenSys’09.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88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Power Packet Latency and PRR</a:t>
            </a:r>
            <a:endParaRPr lang="en-US" dirty="0"/>
          </a:p>
        </p:txBody>
      </p:sp>
      <p:pic>
        <p:nvPicPr>
          <p:cNvPr id="3" name="Picture 2" descr="deployment_hp_delivery_latenc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8" y="2856424"/>
            <a:ext cx="7023488" cy="32190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RushNet</a:t>
            </a:r>
            <a:r>
              <a:rPr lang="en-US" dirty="0" smtClean="0"/>
              <a:t> enables practical packet prioritization on 802.15.4 wireless sensor network</a:t>
            </a:r>
          </a:p>
          <a:p>
            <a:r>
              <a:rPr lang="en-US" dirty="0" smtClean="0"/>
              <a:t>It uses a back-to-back train of preemptive repeated </a:t>
            </a:r>
            <a:r>
              <a:rPr lang="en-US" dirty="0"/>
              <a:t>h</a:t>
            </a:r>
            <a:r>
              <a:rPr lang="en-US" dirty="0" smtClean="0"/>
              <a:t>igh power packet to preempt normal packet, we can achieve 90% PRR with 4-packet train</a:t>
            </a:r>
          </a:p>
          <a:p>
            <a:r>
              <a:rPr lang="en-US" dirty="0" smtClean="0"/>
              <a:t>It uses tail channel signal strength sampling to predict packet collision for better caching efficiency, we can achieve ~90% prediction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19" y="2595562"/>
            <a:ext cx="7610476" cy="3670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Thank you!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Time </a:t>
            </a:r>
            <a:r>
              <a:rPr lang="en-US" dirty="0" smtClean="0"/>
              <a:t>Division Multiple Access (TDMA)</a:t>
            </a:r>
          </a:p>
          <a:p>
            <a:pPr lvl="1"/>
            <a:r>
              <a:rPr lang="en-US" dirty="0" smtClean="0"/>
              <a:t>Synchronization overhead</a:t>
            </a:r>
          </a:p>
          <a:p>
            <a:pPr lvl="1"/>
            <a:r>
              <a:rPr lang="en-US" dirty="0" smtClean="0"/>
              <a:t>Waste of resource for </a:t>
            </a:r>
            <a:r>
              <a:rPr lang="en-US" dirty="0"/>
              <a:t>sporadic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unpredictable </a:t>
            </a:r>
            <a:r>
              <a:rPr lang="en-US" dirty="0" smtClean="0"/>
              <a:t>events</a:t>
            </a:r>
          </a:p>
          <a:p>
            <a:r>
              <a:rPr lang="en-US" dirty="0"/>
              <a:t>Frequency Division Multiple </a:t>
            </a:r>
            <a:r>
              <a:rPr lang="en-US" dirty="0" smtClean="0"/>
              <a:t>Access (FDMA)</a:t>
            </a:r>
          </a:p>
          <a:p>
            <a:pPr lvl="1"/>
            <a:r>
              <a:rPr lang="en-US" dirty="0"/>
              <a:t>Waste of resource for sporadic</a:t>
            </a:r>
            <a:r>
              <a:rPr lang="zh-CN" altLang="en-US" dirty="0"/>
              <a:t> </a:t>
            </a:r>
            <a:r>
              <a:rPr lang="en-US" altLang="zh-CN" dirty="0"/>
              <a:t>and unpredictable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Cannot avoid external interference</a:t>
            </a:r>
            <a:endParaRPr lang="en-US" dirty="0"/>
          </a:p>
          <a:p>
            <a:r>
              <a:rPr lang="en-US" dirty="0"/>
              <a:t>Carrier </a:t>
            </a:r>
            <a:r>
              <a:rPr lang="en-US" dirty="0" smtClean="0"/>
              <a:t>Sense Multiple Access</a:t>
            </a:r>
          </a:p>
          <a:p>
            <a:pPr lvl="1"/>
            <a:r>
              <a:rPr lang="en-US" dirty="0" smtClean="0"/>
              <a:t>Does not work for busy networks</a:t>
            </a:r>
          </a:p>
          <a:p>
            <a:r>
              <a:rPr lang="en-US" dirty="0" smtClean="0"/>
              <a:t>Resource Reservation like RSVP</a:t>
            </a:r>
            <a:endParaRPr lang="en-US" baseline="30000" dirty="0" smtClean="0"/>
          </a:p>
          <a:p>
            <a:pPr lvl="1"/>
            <a:r>
              <a:rPr lang="en-US" dirty="0" smtClean="0"/>
              <a:t>Setup overhead and delay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Solution: </a:t>
            </a:r>
            <a:r>
              <a:rPr lang="en-US" altLang="zh-CN" dirty="0" err="1" smtClean="0"/>
              <a:t>RushNet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77940" y="2610413"/>
            <a:ext cx="8028473" cy="367076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schedule-free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coordination-free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802.15.4 wireless network stack </a:t>
            </a:r>
            <a:r>
              <a:rPr lang="en-US" dirty="0" smtClean="0"/>
              <a:t>on COTS transceivers that </a:t>
            </a:r>
            <a:r>
              <a:rPr lang="en-US" dirty="0"/>
              <a:t>enables </a:t>
            </a:r>
            <a:r>
              <a:rPr lang="en-US" b="1" dirty="0">
                <a:solidFill>
                  <a:srgbClr val="FF0000"/>
                </a:solidFill>
              </a:rPr>
              <a:t>packet prioritization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Reserve </a:t>
            </a:r>
            <a:r>
              <a:rPr lang="en-US" altLang="zh-CN" b="1" dirty="0" smtClean="0">
                <a:solidFill>
                  <a:srgbClr val="FF0000"/>
                </a:solidFill>
              </a:rPr>
              <a:t>the highest transmission power </a:t>
            </a:r>
            <a:r>
              <a:rPr lang="en-US" altLang="zh-CN" dirty="0" smtClean="0"/>
              <a:t>for high priority packets</a:t>
            </a:r>
          </a:p>
          <a:p>
            <a:r>
              <a:rPr lang="en-US" altLang="zh-CN" dirty="0" smtClean="0"/>
              <a:t>Send high priority packets to 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reempt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on-going normal packets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normal packets by predicting whether they were preempted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Motivation and Approach</a:t>
            </a:r>
          </a:p>
          <a:p>
            <a:r>
              <a:rPr lang="en-US" b="1" dirty="0"/>
              <a:t>Naïve Preemption</a:t>
            </a:r>
          </a:p>
          <a:p>
            <a:r>
              <a:rPr lang="en-US" dirty="0" smtClean="0"/>
              <a:t>Preemptive Packet Train</a:t>
            </a:r>
          </a:p>
          <a:p>
            <a:r>
              <a:rPr lang="en-US" dirty="0" smtClean="0"/>
              <a:t>Interference Recovery Caching</a:t>
            </a:r>
          </a:p>
          <a:p>
            <a:r>
              <a:rPr lang="en-US" dirty="0"/>
              <a:t>Deployment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Preemption Experiment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65780" y="3862532"/>
            <a:ext cx="367208" cy="376697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89317" y="3648087"/>
            <a:ext cx="367208" cy="376697"/>
          </a:xfrm>
          <a:prstGeom prst="ellipse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89317" y="4054907"/>
            <a:ext cx="367208" cy="376697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  <a:endCxn id="10" idx="6"/>
          </p:cNvCxnSpPr>
          <p:nvPr/>
        </p:nvCxnSpPr>
        <p:spPr>
          <a:xfrm flipH="1">
            <a:off x="832988" y="3836436"/>
            <a:ext cx="2556329" cy="214444"/>
          </a:xfrm>
          <a:prstGeom prst="straightConnector1">
            <a:avLst/>
          </a:prstGeom>
          <a:ln>
            <a:solidFill>
              <a:srgbClr val="21449B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0" idx="6"/>
          </p:cNvCxnSpPr>
          <p:nvPr/>
        </p:nvCxnSpPr>
        <p:spPr>
          <a:xfrm flipH="1" flipV="1">
            <a:off x="832988" y="4050880"/>
            <a:ext cx="2556329" cy="19237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257066">
            <a:off x="1183968" y="3255575"/>
            <a:ext cx="20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1449B"/>
                </a:solidFill>
              </a:rPr>
              <a:t>Lower-Power Packets</a:t>
            </a:r>
            <a:endParaRPr lang="en-US" sz="1400" dirty="0">
              <a:solidFill>
                <a:srgbClr val="21449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59197">
            <a:off x="1236917" y="4452992"/>
            <a:ext cx="2079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Higher-Power Packets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6612" y="5008148"/>
            <a:ext cx="2936309" cy="369904"/>
            <a:chOff x="608217" y="5077402"/>
            <a:chExt cx="2448229" cy="300649"/>
          </a:xfrm>
        </p:grpSpPr>
        <p:grpSp>
          <p:nvGrpSpPr>
            <p:cNvPr id="18" name="Group 17"/>
            <p:cNvGrpSpPr/>
            <p:nvPr/>
          </p:nvGrpSpPr>
          <p:grpSpPr>
            <a:xfrm>
              <a:off x="608217" y="5077402"/>
              <a:ext cx="2448229" cy="104018"/>
              <a:chOff x="669815" y="5159386"/>
              <a:chExt cx="2448229" cy="10401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669815" y="5211394"/>
                <a:ext cx="2448229" cy="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9815" y="5159386"/>
                <a:ext cx="0" cy="1028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118044" y="5160595"/>
                <a:ext cx="0" cy="1028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554232" y="5131830"/>
              <a:ext cx="6011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100cm</a:t>
              </a:r>
              <a:endParaRPr lang="en-US" sz="1000" dirty="0"/>
            </a:p>
          </p:txBody>
        </p:sp>
      </p:grpSp>
      <p:sp>
        <p:nvSpPr>
          <p:cNvPr id="24" name="Rectangle 23"/>
          <p:cNvSpPr/>
          <p:nvPr/>
        </p:nvSpPr>
        <p:spPr>
          <a:xfrm rot="21236787">
            <a:off x="1014126" y="386591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25" name="Rectangle 24"/>
          <p:cNvSpPr/>
          <p:nvPr/>
        </p:nvSpPr>
        <p:spPr>
          <a:xfrm rot="21236787">
            <a:off x="1249636" y="3838175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26" name="Rectangle 25"/>
          <p:cNvSpPr/>
          <p:nvPr/>
        </p:nvSpPr>
        <p:spPr>
          <a:xfrm rot="21236787">
            <a:off x="1486822" y="3816398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27" name="Rectangle 26"/>
          <p:cNvSpPr/>
          <p:nvPr/>
        </p:nvSpPr>
        <p:spPr>
          <a:xfrm rot="21236787">
            <a:off x="1737608" y="3794620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 rot="21236787">
            <a:off x="1988394" y="3772843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29" name="Rectangle 28"/>
          <p:cNvSpPr/>
          <p:nvPr/>
        </p:nvSpPr>
        <p:spPr>
          <a:xfrm rot="21236787">
            <a:off x="2225580" y="375106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30" name="Rectangle 29"/>
          <p:cNvSpPr/>
          <p:nvPr/>
        </p:nvSpPr>
        <p:spPr>
          <a:xfrm rot="21236787">
            <a:off x="2462765" y="3729289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31" name="Rectangle 30"/>
          <p:cNvSpPr/>
          <p:nvPr/>
        </p:nvSpPr>
        <p:spPr>
          <a:xfrm rot="21236787">
            <a:off x="2709098" y="3709511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 rot="21236787">
            <a:off x="2959885" y="3687734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33" name="Rectangle 32"/>
          <p:cNvSpPr/>
          <p:nvPr/>
        </p:nvSpPr>
        <p:spPr>
          <a:xfrm rot="21236787">
            <a:off x="3210671" y="3665956"/>
            <a:ext cx="189431" cy="114940"/>
          </a:xfrm>
          <a:prstGeom prst="rect">
            <a:avLst/>
          </a:prstGeom>
          <a:ln>
            <a:solidFill>
              <a:srgbClr val="21449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34" name="Rectangle 33"/>
          <p:cNvSpPr/>
          <p:nvPr/>
        </p:nvSpPr>
        <p:spPr>
          <a:xfrm rot="363213" flipV="1">
            <a:off x="1114223" y="4120130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35" name="Rectangle 34"/>
          <p:cNvSpPr/>
          <p:nvPr/>
        </p:nvSpPr>
        <p:spPr>
          <a:xfrm rot="363213" flipV="1">
            <a:off x="2970903" y="4274622"/>
            <a:ext cx="189431" cy="114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b="1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184316" y="3288632"/>
            <a:ext cx="4729498" cy="2767264"/>
          </a:xfrm>
        </p:spPr>
        <p:txBody>
          <a:bodyPr>
            <a:normAutofit/>
          </a:bodyPr>
          <a:lstStyle/>
          <a:p>
            <a:r>
              <a:rPr lang="en-US" dirty="0" smtClean="0"/>
              <a:t>COTS transceivers: Atmel </a:t>
            </a:r>
            <a:r>
              <a:rPr lang="en-US" dirty="0"/>
              <a:t>RF231 and TI CC2420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Vary higher power levels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b="1" dirty="0" smtClean="0">
                <a:solidFill>
                  <a:srgbClr val="FF0000"/>
                </a:solidFill>
              </a:rPr>
              <a:t>packet reception ratio </a:t>
            </a:r>
            <a:r>
              <a:rPr lang="en-US" dirty="0" smtClean="0"/>
              <a:t>(PRR) of higher power packets at receiver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6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5781" y="5842538"/>
            <a:ext cx="306170" cy="306170"/>
          </a:xfrm>
          <a:prstGeom prst="ellipse">
            <a:avLst/>
          </a:prstGeom>
          <a:solidFill>
            <a:srgbClr val="21449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5781" y="6186997"/>
            <a:ext cx="306170" cy="306170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9053" y="5821707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Lower Power Transmitter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481" y="6170025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Higher Power Transmitter</a:t>
            </a:r>
            <a:endParaRPr lang="en-US" sz="16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65781" y="5490067"/>
            <a:ext cx="303065" cy="310896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09598" y="5462409"/>
            <a:ext cx="1058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01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0" animBg="1"/>
      <p:bldP spid="15" grpId="1"/>
      <p:bldP spid="16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build="p"/>
      <p:bldP spid="38" grpId="0" animBg="1"/>
      <p:bldP spid="39" grpId="0" animBg="1"/>
      <p:bldP spid="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Preemption </a:t>
            </a:r>
            <a:r>
              <a:rPr lang="en-US" dirty="0" smtClean="0"/>
              <a:t>Results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35294" y="1998566"/>
            <a:ext cx="6182087" cy="2326856"/>
            <a:chOff x="393099" y="1998566"/>
            <a:chExt cx="6182087" cy="2326856"/>
          </a:xfrm>
        </p:grpSpPr>
        <p:grpSp>
          <p:nvGrpSpPr>
            <p:cNvPr id="3" name="Group 2"/>
            <p:cNvGrpSpPr/>
            <p:nvPr/>
          </p:nvGrpSpPr>
          <p:grpSpPr>
            <a:xfrm>
              <a:off x="393099" y="1998566"/>
              <a:ext cx="6182087" cy="2326856"/>
              <a:chOff x="3054445" y="2056729"/>
              <a:chExt cx="5859368" cy="2109070"/>
            </a:xfrm>
          </p:grpSpPr>
          <p:pic>
            <p:nvPicPr>
              <p:cNvPr id="5" name="Picture 4" descr="pwr_level_diff_vs_prr_rf23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5674" y="2056729"/>
                <a:ext cx="4218139" cy="210907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054445" y="3109989"/>
                <a:ext cx="1465394" cy="334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Atmel RF231</a:t>
                </a:r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16200000">
              <a:off x="2306144" y="3022087"/>
              <a:ext cx="1428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Lower Power RSS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74226" y="4360266"/>
            <a:ext cx="6043155" cy="2326856"/>
            <a:chOff x="532031" y="4360266"/>
            <a:chExt cx="6043155" cy="2326856"/>
          </a:xfrm>
        </p:grpSpPr>
        <p:grpSp>
          <p:nvGrpSpPr>
            <p:cNvPr id="8" name="Group 7"/>
            <p:cNvGrpSpPr/>
            <p:nvPr/>
          </p:nvGrpSpPr>
          <p:grpSpPr>
            <a:xfrm>
              <a:off x="532031" y="4360266"/>
              <a:ext cx="6043155" cy="2326856"/>
              <a:chOff x="3186124" y="4299359"/>
              <a:chExt cx="5727689" cy="2109070"/>
            </a:xfrm>
          </p:grpSpPr>
          <p:pic>
            <p:nvPicPr>
              <p:cNvPr id="4" name="Picture 3" descr="pwr_level_diff_vs_prr_cc2420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5674" y="4299359"/>
                <a:ext cx="4218139" cy="210907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186124" y="5118844"/>
                <a:ext cx="1218943" cy="334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 CC2420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1981250" y="5426930"/>
              <a:ext cx="1428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Lower Power RSS</a:t>
              </a:r>
              <a:endParaRPr lang="en-US" sz="1200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3710115" y="6060753"/>
            <a:ext cx="3558389" cy="32334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06448" y="3708830"/>
            <a:ext cx="3558389" cy="32334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</a:t>
            </a:r>
            <a:r>
              <a:rPr lang="en-US" sz="2800" dirty="0"/>
              <a:t>Doesn’t </a:t>
            </a:r>
            <a:r>
              <a:rPr lang="en-US" sz="2800" dirty="0" smtClean="0"/>
              <a:t>Naïve Preemption </a:t>
            </a:r>
            <a:r>
              <a:rPr lang="en-US" sz="2800" dirty="0"/>
              <a:t>Work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802.15.4 Bit Spreading</a:t>
            </a:r>
          </a:p>
          <a:p>
            <a:r>
              <a:rPr lang="en-US" dirty="0"/>
              <a:t>Atmel RF231 and TI </a:t>
            </a:r>
            <a:r>
              <a:rPr lang="en-US" dirty="0" smtClean="0"/>
              <a:t>CC2420 </a:t>
            </a:r>
            <a:r>
              <a:rPr lang="en-US" altLang="zh-CN" dirty="0" smtClean="0"/>
              <a:t>have r</a:t>
            </a:r>
            <a:r>
              <a:rPr lang="en-US" dirty="0" smtClean="0"/>
              <a:t>eception state machine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802.15.4 Bit Spreading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944597" y="2488186"/>
            <a:ext cx="4112237" cy="766765"/>
            <a:chOff x="3725304" y="2958040"/>
            <a:chExt cx="4112237" cy="766765"/>
          </a:xfrm>
        </p:grpSpPr>
        <p:sp>
          <p:nvSpPr>
            <p:cNvPr id="78" name="Rectangle 77"/>
            <p:cNvSpPr/>
            <p:nvPr/>
          </p:nvSpPr>
          <p:spPr>
            <a:xfrm>
              <a:off x="7296048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rgbClr val="21449B"/>
                  </a:solidFill>
                </a:rPr>
                <a:t>PN</a:t>
              </a:r>
              <a:r>
                <a:rPr lang="en-US" sz="1100" baseline="-25000" dirty="0" err="1" smtClean="0">
                  <a:solidFill>
                    <a:srgbClr val="21449B"/>
                  </a:solidFill>
                </a:rPr>
                <a:t>n</a:t>
              </a:r>
              <a:endParaRPr lang="en-US" sz="1100" baseline="-25000" dirty="0">
                <a:solidFill>
                  <a:srgbClr val="21449B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49705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03362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957019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0676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64333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17990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71647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449B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725304" y="3499267"/>
              <a:ext cx="452391" cy="225538"/>
            </a:xfrm>
            <a:prstGeom prst="rect">
              <a:avLst/>
            </a:prstGeom>
            <a:ln w="12700" cmpd="sng">
              <a:solidFill>
                <a:srgbClr val="21449B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21449B"/>
                  </a:solidFill>
                </a:rPr>
                <a:t>PN</a:t>
              </a:r>
              <a:r>
                <a:rPr lang="en-US" sz="1100" baseline="-25000" dirty="0" smtClean="0">
                  <a:solidFill>
                    <a:srgbClr val="21449B"/>
                  </a:solidFill>
                </a:rPr>
                <a:t>1</a:t>
              </a:r>
              <a:endParaRPr lang="en-US" sz="1100" baseline="-25000" dirty="0">
                <a:solidFill>
                  <a:srgbClr val="21449B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725304" y="2958040"/>
              <a:ext cx="4112237" cy="766765"/>
              <a:chOff x="3725304" y="2479005"/>
              <a:chExt cx="4112237" cy="76676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094208" y="2479005"/>
                <a:ext cx="1536096" cy="225538"/>
                <a:chOff x="4523619" y="3217334"/>
                <a:chExt cx="1524001" cy="223762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4874380" y="3217334"/>
                  <a:ext cx="1173240" cy="223762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rgbClr val="21449B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23619" y="3217334"/>
                  <a:ext cx="350761" cy="223762"/>
                </a:xfrm>
                <a:prstGeom prst="rect">
                  <a:avLst/>
                </a:prstGeom>
                <a:ln>
                  <a:solidFill>
                    <a:srgbClr val="21449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b="1" dirty="0" smtClean="0">
                      <a:solidFill>
                        <a:srgbClr val="21449B"/>
                      </a:solidFill>
                    </a:rPr>
                    <a:t>SYNC</a:t>
                  </a:r>
                  <a:endParaRPr lang="en-US" sz="500" b="1" dirty="0">
                    <a:solidFill>
                      <a:srgbClr val="21449B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725304" y="3020232"/>
                <a:ext cx="4023135" cy="225538"/>
              </a:xfrm>
              <a:prstGeom prst="rect">
                <a:avLst/>
              </a:prstGeom>
              <a:noFill/>
              <a:ln>
                <a:solidFill>
                  <a:srgbClr val="21449B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449B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54555" y="2664739"/>
                <a:ext cx="108298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21449B"/>
                    </a:solidFill>
                  </a:rPr>
                  <a:t>Bit Spreading</a:t>
                </a:r>
                <a:endParaRPr lang="en-US" sz="1100" dirty="0">
                  <a:solidFill>
                    <a:srgbClr val="21449B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3725304" y="2704543"/>
                <a:ext cx="368904" cy="290584"/>
              </a:xfrm>
              <a:prstGeom prst="straightConnector1">
                <a:avLst/>
              </a:prstGeom>
              <a:ln>
                <a:solidFill>
                  <a:srgbClr val="21449B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630304" y="2704543"/>
                <a:ext cx="2118135" cy="290584"/>
              </a:xfrm>
              <a:prstGeom prst="straightConnector1">
                <a:avLst/>
              </a:prstGeom>
              <a:ln>
                <a:solidFill>
                  <a:srgbClr val="21449B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1974250" y="4650276"/>
            <a:ext cx="5048174" cy="227154"/>
            <a:chOff x="1974250" y="4650276"/>
            <a:chExt cx="5048174" cy="227154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74250" y="4650276"/>
              <a:ext cx="4023135" cy="225538"/>
              <a:chOff x="3725304" y="3499267"/>
              <a:chExt cx="4023135" cy="22553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7296048" y="3499267"/>
                <a:ext cx="452391" cy="225538"/>
              </a:xfrm>
              <a:prstGeom prst="rect">
                <a:avLst/>
              </a:prstGeom>
              <a:ln w="12700" cmpd="sng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49705" y="3499267"/>
                <a:ext cx="452391" cy="225538"/>
              </a:xfrm>
              <a:prstGeom prst="rect">
                <a:avLst/>
              </a:prstGeom>
              <a:ln w="12700" cmpd="sng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403362" y="3499267"/>
                <a:ext cx="452391" cy="225538"/>
              </a:xfrm>
              <a:prstGeom prst="rect">
                <a:avLst/>
              </a:prstGeom>
              <a:ln w="12700" cmpd="sng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957019" y="3499267"/>
                <a:ext cx="452391" cy="225538"/>
              </a:xfrm>
              <a:prstGeom prst="rect">
                <a:avLst/>
              </a:prstGeom>
              <a:ln w="12700" cmpd="sng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510676" y="3499267"/>
                <a:ext cx="452391" cy="225538"/>
              </a:xfrm>
              <a:prstGeom prst="rect">
                <a:avLst/>
              </a:prstGeom>
              <a:ln w="12700" cmpd="sng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064333" y="3499267"/>
                <a:ext cx="452391" cy="225538"/>
              </a:xfrm>
              <a:prstGeom prst="rect">
                <a:avLst/>
              </a:prstGeom>
              <a:ln w="12700" cmpd="sng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617990" y="3499267"/>
                <a:ext cx="452391" cy="225538"/>
              </a:xfrm>
              <a:prstGeom prst="rect">
                <a:avLst/>
              </a:prstGeom>
              <a:ln w="12700" cmpd="sng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171647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21449B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725304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21449B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725304" y="3499267"/>
                <a:ext cx="4023135" cy="225538"/>
              </a:xfrm>
              <a:prstGeom prst="rect">
                <a:avLst/>
              </a:prstGeom>
              <a:noFill/>
              <a:ln>
                <a:solidFill>
                  <a:srgbClr val="21449B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999289" y="4651892"/>
              <a:ext cx="4023135" cy="225538"/>
              <a:chOff x="3725304" y="3499267"/>
              <a:chExt cx="4023135" cy="22553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296048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849705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3362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957019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510676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064333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617990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171647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725304" y="3499267"/>
                <a:ext cx="452391" cy="225538"/>
              </a:xfrm>
              <a:prstGeom prst="rect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725304" y="3499267"/>
                <a:ext cx="4023135" cy="2255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194249" y="2935530"/>
            <a:ext cx="150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Low-Power Packets</a:t>
            </a:r>
            <a:endParaRPr 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94249" y="3845805"/>
            <a:ext cx="1539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High-Power Packets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5404" y="4612645"/>
            <a:ext cx="141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Received Packets </a:t>
            </a:r>
          </a:p>
          <a:p>
            <a:pPr algn="ctr"/>
            <a:r>
              <a:rPr lang="en-US" sz="1100" dirty="0" smtClean="0"/>
              <a:t>(Corrupted)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375488" y="3007151"/>
            <a:ext cx="2801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pseudo-random </a:t>
            </a:r>
            <a:r>
              <a:rPr lang="en-US" sz="1100" dirty="0" smtClean="0"/>
              <a:t>noise (PN) sequences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61753" y="3155342"/>
            <a:ext cx="323981" cy="1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2999289" y="3448609"/>
            <a:ext cx="4112237" cy="766765"/>
            <a:chOff x="3725304" y="2958040"/>
            <a:chExt cx="4112237" cy="766765"/>
          </a:xfrm>
        </p:grpSpPr>
        <p:sp>
          <p:nvSpPr>
            <p:cNvPr id="132" name="Rectangle 131"/>
            <p:cNvSpPr/>
            <p:nvPr/>
          </p:nvSpPr>
          <p:spPr>
            <a:xfrm>
              <a:off x="7296048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rgbClr val="FF0000"/>
                  </a:solidFill>
                </a:rPr>
                <a:t>PN</a:t>
              </a:r>
              <a:r>
                <a:rPr lang="en-US" sz="1100" baseline="-25000" dirty="0" err="1" smtClean="0">
                  <a:solidFill>
                    <a:srgbClr val="FF0000"/>
                  </a:solidFill>
                </a:rPr>
                <a:t>n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9705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403362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957019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510676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064333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17990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71647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725304" y="3499267"/>
              <a:ext cx="452391" cy="225538"/>
            </a:xfrm>
            <a:prstGeom prst="rect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PN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1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3725304" y="2958040"/>
              <a:ext cx="4112237" cy="766765"/>
              <a:chOff x="3725304" y="2479005"/>
              <a:chExt cx="4112237" cy="766765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4094208" y="2479005"/>
                <a:ext cx="1536096" cy="225538"/>
                <a:chOff x="4523619" y="3217334"/>
                <a:chExt cx="1524001" cy="223762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4874380" y="3217334"/>
                  <a:ext cx="1173240" cy="223762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4523619" y="3217334"/>
                  <a:ext cx="350761" cy="223762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b="1" dirty="0" smtClean="0">
                      <a:solidFill>
                        <a:srgbClr val="FF0000"/>
                      </a:solidFill>
                    </a:rPr>
                    <a:t>SYNC</a:t>
                  </a:r>
                  <a:endParaRPr lang="en-US" sz="5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3725304" y="3020232"/>
                <a:ext cx="4023135" cy="2255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754555" y="2664739"/>
                <a:ext cx="108298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Bit Spreading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725304" y="2704543"/>
                <a:ext cx="368904" cy="2905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>
                <a:off x="5630304" y="2704543"/>
                <a:ext cx="2118135" cy="2905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9" name="Straight Arrow Connector 148"/>
          <p:cNvCxnSpPr>
            <a:endCxn id="130" idx="2"/>
          </p:cNvCxnSpPr>
          <p:nvPr/>
        </p:nvCxnSpPr>
        <p:spPr>
          <a:xfrm flipV="1">
            <a:off x="7111526" y="3268761"/>
            <a:ext cx="664515" cy="838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672400" y="4931706"/>
            <a:ext cx="2476534" cy="680948"/>
            <a:chOff x="2672400" y="4931706"/>
            <a:chExt cx="2476534" cy="680948"/>
          </a:xfrm>
        </p:grpSpPr>
        <p:sp>
          <p:nvSpPr>
            <p:cNvPr id="8" name="Right Bracket 7"/>
            <p:cNvSpPr/>
            <p:nvPr/>
          </p:nvSpPr>
          <p:spPr>
            <a:xfrm rot="16200000" flipH="1" flipV="1">
              <a:off x="3051311" y="4745111"/>
              <a:ext cx="45719" cy="418910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72400" y="5243322"/>
              <a:ext cx="2476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Invalid PN sequence</a:t>
              </a:r>
              <a:endParaRPr lang="en-US" dirty="0"/>
            </a:p>
          </p:txBody>
        </p:sp>
        <p:cxnSp>
          <p:nvCxnSpPr>
            <p:cNvPr id="150" name="Straight Arrow Connector 149"/>
            <p:cNvCxnSpPr>
              <a:stCxn id="8" idx="2"/>
            </p:cNvCxnSpPr>
            <p:nvPr/>
          </p:nvCxnSpPr>
          <p:spPr>
            <a:xfrm>
              <a:off x="3074171" y="4977426"/>
              <a:ext cx="0" cy="336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7" grpId="0"/>
      <p:bldP spid="130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5490</TotalTime>
  <Words>778</Words>
  <Application>Microsoft Macintosh PowerPoint</Application>
  <PresentationFormat>On-screen Show (4:3)</PresentationFormat>
  <Paragraphs>223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Wingdings 2</vt:lpstr>
      <vt:lpstr>宋体</vt:lpstr>
      <vt:lpstr>Perception</vt:lpstr>
      <vt:lpstr>RushNet: Practical Traffic Prioritization for Saturated Wireless Sensor Networks</vt:lpstr>
      <vt:lpstr>Motivation</vt:lpstr>
      <vt:lpstr>Possible Solutions</vt:lpstr>
      <vt:lpstr>Our Solution: RushNet</vt:lpstr>
      <vt:lpstr>Outline</vt:lpstr>
      <vt:lpstr>Naïve Preemption Experiment</vt:lpstr>
      <vt:lpstr>Naïve Preemption Results</vt:lpstr>
      <vt:lpstr>Why Doesn’t Naïve Preemption Work?</vt:lpstr>
      <vt:lpstr>802.15.4 Bit Spreading</vt:lpstr>
      <vt:lpstr>802.15.4 Chip State Machine</vt:lpstr>
      <vt:lpstr>Outline</vt:lpstr>
      <vt:lpstr>RushNet Solution</vt:lpstr>
      <vt:lpstr>RushNet Preemptive Packet Train</vt:lpstr>
      <vt:lpstr>Preemptive Packet Train Experiment Setup</vt:lpstr>
      <vt:lpstr>Preemptive Packet Train Performance</vt:lpstr>
      <vt:lpstr>What Happens to Normal Packets</vt:lpstr>
      <vt:lpstr>Outline</vt:lpstr>
      <vt:lpstr>Interference Recovery Caching</vt:lpstr>
      <vt:lpstr>Predict Packet Loss After Transmission</vt:lpstr>
      <vt:lpstr>Packet Caching Experiment Setup</vt:lpstr>
      <vt:lpstr>Packet Reception Prediction</vt:lpstr>
      <vt:lpstr>Outline</vt:lpstr>
      <vt:lpstr>Office Deployment</vt:lpstr>
      <vt:lpstr>High Power Packet Latency and PRR</vt:lpstr>
      <vt:lpstr>Conclusions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Kaifei Chen</dc:creator>
  <cp:lastModifiedBy>Kaifei Chen</cp:lastModifiedBy>
  <cp:revision>716</cp:revision>
  <dcterms:created xsi:type="dcterms:W3CDTF">2014-10-25T22:44:26Z</dcterms:created>
  <dcterms:modified xsi:type="dcterms:W3CDTF">2015-08-02T21:15:21Z</dcterms:modified>
</cp:coreProperties>
</file>