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74" r:id="rId4"/>
    <p:sldId id="265" r:id="rId5"/>
    <p:sldId id="266" r:id="rId6"/>
    <p:sldId id="280" r:id="rId7"/>
    <p:sldId id="28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9" r:id="rId19"/>
    <p:sldId id="278" r:id="rId20"/>
    <p:sldId id="256" r:id="rId21"/>
    <p:sldId id="282" r:id="rId22"/>
  </p:sldIdLst>
  <p:sldSz cx="12192000" cy="6858000"/>
  <p:notesSz cx="6858000" cy="9144000"/>
  <p:custShowLst>
    <p:custShow name="自定义放映 1" id="0">
      <p:sldLst>
        <p:sld r:id="rId3"/>
      </p:sldLst>
    </p:custShow>
    <p:custShow name="自定义放映 2" id="1">
      <p:sldLst>
        <p:sld r:id="rId5"/>
        <p:sld r:id="rId6"/>
        <p:sld r:id="rId9"/>
        <p:sld r:id="rId3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E6B78-6580-4AD5-89E0-A5B02C96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61C94-D871-40AD-B5B9-9440CAC47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7B478-67D1-47A1-9B4B-635BCC9D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AB3F7-F99B-428E-8F58-D862D80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F00E9-E721-4DD4-844A-B685006A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168D5-57E1-410E-907B-1394B65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E9594E-F329-42EA-911A-981D509A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870CF-42C4-4C65-8AAE-E4004941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7B710-C282-4ED0-B10E-CBF36E69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5566D-07A4-4160-8ABD-E0343C39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3DBE4-2689-425E-9150-FD016553B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F8427-FE4B-4B41-B0D4-63E41E2C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3040E-5433-459F-B691-899BF66E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14076-1557-412F-B8D4-FAFB998C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9192A-7E72-4C7C-BBFD-02B96E97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4" name="椭圆 3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31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0"/>
            <a:ext cx="12192001" cy="5715000"/>
          </a:xfrm>
          <a:custGeom>
            <a:avLst/>
            <a:gdLst>
              <a:gd name="connsiteX0" fmla="*/ 0 w 12192001"/>
              <a:gd name="connsiteY0" fmla="*/ 0 h 5715000"/>
              <a:gd name="connsiteX1" fmla="*/ 8115301 w 12192001"/>
              <a:gd name="connsiteY1" fmla="*/ 0 h 5715000"/>
              <a:gd name="connsiteX2" fmla="*/ 9144000 w 12192001"/>
              <a:gd name="connsiteY2" fmla="*/ 0 h 5715000"/>
              <a:gd name="connsiteX3" fmla="*/ 12192001 w 12192001"/>
              <a:gd name="connsiteY3" fmla="*/ 0 h 5715000"/>
              <a:gd name="connsiteX4" fmla="*/ 12192001 w 12192001"/>
              <a:gd name="connsiteY4" fmla="*/ 759133 h 5715000"/>
              <a:gd name="connsiteX5" fmla="*/ 12161055 w 12192001"/>
              <a:gd name="connsiteY5" fmla="*/ 775716 h 5715000"/>
              <a:gd name="connsiteX6" fmla="*/ 11354490 w 12192001"/>
              <a:gd name="connsiteY6" fmla="*/ 1143000 h 5715000"/>
              <a:gd name="connsiteX7" fmla="*/ 4263922 w 12192001"/>
              <a:gd name="connsiteY7" fmla="*/ 5715000 h 5715000"/>
              <a:gd name="connsiteX8" fmla="*/ 21520 w 12192001"/>
              <a:gd name="connsiteY8" fmla="*/ 4806706 h 5715000"/>
              <a:gd name="connsiteX9" fmla="*/ 0 w 12192001"/>
              <a:gd name="connsiteY9" fmla="*/ 4795802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5715000">
                <a:moveTo>
                  <a:pt x="0" y="0"/>
                </a:moveTo>
                <a:lnTo>
                  <a:pt x="8115301" y="0"/>
                </a:lnTo>
                <a:lnTo>
                  <a:pt x="9144000" y="0"/>
                </a:lnTo>
                <a:lnTo>
                  <a:pt x="12192001" y="0"/>
                </a:lnTo>
                <a:lnTo>
                  <a:pt x="12192001" y="759133"/>
                </a:lnTo>
                <a:lnTo>
                  <a:pt x="12161055" y="775716"/>
                </a:lnTo>
                <a:cubicBezTo>
                  <a:pt x="11993860" y="858524"/>
                  <a:pt x="11736700" y="970566"/>
                  <a:pt x="11354490" y="1143000"/>
                </a:cubicBezTo>
                <a:cubicBezTo>
                  <a:pt x="8390810" y="2480064"/>
                  <a:pt x="8179935" y="5715000"/>
                  <a:pt x="4263922" y="5715000"/>
                </a:cubicBezTo>
                <a:cubicBezTo>
                  <a:pt x="2673041" y="5715000"/>
                  <a:pt x="1204529" y="5377173"/>
                  <a:pt x="21520" y="4806706"/>
                </a:cubicBezTo>
                <a:lnTo>
                  <a:pt x="0" y="4795802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21000"/>
                </a:srgbClr>
              </a:gs>
              <a:gs pos="42000">
                <a:srgbClr val="4CBDA4">
                  <a:lumMod val="96000"/>
                  <a:lumOff val="4000"/>
                  <a:alpha val="0"/>
                </a:srgbClr>
              </a:gs>
              <a:gs pos="70000">
                <a:srgbClr val="4CBDA4">
                  <a:alpha val="8000"/>
                </a:srgbClr>
              </a:gs>
              <a:gs pos="100000">
                <a:srgbClr val="4CBDA4">
                  <a:lumMod val="70000"/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 userDrawn="1"/>
        </p:nvCxnSpPr>
        <p:spPr>
          <a:xfrm flipH="1">
            <a:off x="7495469" y="382437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H="1">
            <a:off x="9668417" y="2532241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H="1">
            <a:off x="1975878" y="2253930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H="1">
            <a:off x="2311490" y="4604508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H="1">
            <a:off x="8880356" y="1210999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 userDrawn="1"/>
        </p:nvCxnSpPr>
        <p:spPr>
          <a:xfrm flipH="1">
            <a:off x="7166505" y="3604972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 userDrawn="1"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  <a:solidFill>
            <a:schemeClr val="bg1">
              <a:alpha val="16000"/>
            </a:schemeClr>
          </a:solidFill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2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-906359" y="0"/>
            <a:ext cx="13544659" cy="7572372"/>
            <a:chOff x="-6997010" y="8687475"/>
            <a:chExt cx="13544659" cy="7572372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dist="165100" dir="8100000" sx="101000" sy="101000" algn="tr" rotWithShape="0">
              <a:prstClr val="black">
                <a:alpha val="17000"/>
              </a:prstClr>
            </a:outerShdw>
          </a:effectLst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-605255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-483813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-3623710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-2409289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-1192696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21724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123614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45056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3664986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4881579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-605255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-483813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-3623710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-1192696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21724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123614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245056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3664986" y="982980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24"/>
            <p:cNvSpPr>
              <a:spLocks noChangeArrowheads="1"/>
            </p:cNvSpPr>
            <p:nvPr/>
          </p:nvSpPr>
          <p:spPr bwMode="auto">
            <a:xfrm>
              <a:off x="4881579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-605255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-483813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-3623710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-2409289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-1192696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123614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45056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3664986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4881579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-5673893" y="1216909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 rot="208551">
              <a:off x="-4285248" y="1218131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 rot="21434861">
              <a:off x="-2868877" y="1219196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39"/>
            <p:cNvSpPr>
              <a:spLocks noChangeArrowheads="1"/>
            </p:cNvSpPr>
            <p:nvPr/>
          </p:nvSpPr>
          <p:spPr bwMode="auto">
            <a:xfrm>
              <a:off x="-1494893" y="1219469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19551" y="1211445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358936" y="1238797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675643" y="1219469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4035060" y="12431111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5333228" y="12209996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45"/>
            <p:cNvSpPr>
              <a:spLocks noChangeArrowheads="1"/>
            </p:cNvSpPr>
            <p:nvPr/>
          </p:nvSpPr>
          <p:spPr bwMode="auto">
            <a:xfrm>
              <a:off x="-6997010" y="1338950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-5684785" y="1348466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-4180461" y="1345872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 rot="188308">
              <a:off x="-2757332" y="13585872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 rot="21313231">
              <a:off x="-842205" y="1358586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638598" y="1372358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3"/>
            <p:cNvSpPr>
              <a:spLocks noChangeArrowheads="1"/>
            </p:cNvSpPr>
            <p:nvPr/>
          </p:nvSpPr>
          <p:spPr bwMode="auto">
            <a:xfrm rot="20700000">
              <a:off x="2414777" y="13711413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4"/>
            <p:cNvSpPr>
              <a:spLocks noChangeArrowheads="1"/>
            </p:cNvSpPr>
            <p:nvPr/>
          </p:nvSpPr>
          <p:spPr bwMode="auto">
            <a:xfrm rot="21225584">
              <a:off x="4456010" y="1379152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55"/>
            <p:cNvSpPr>
              <a:spLocks noChangeArrowheads="1"/>
            </p:cNvSpPr>
            <p:nvPr/>
          </p:nvSpPr>
          <p:spPr bwMode="auto">
            <a:xfrm>
              <a:off x="-6411061" y="1495049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6"/>
            <p:cNvSpPr>
              <a:spLocks noChangeArrowheads="1"/>
            </p:cNvSpPr>
            <p:nvPr/>
          </p:nvSpPr>
          <p:spPr bwMode="auto">
            <a:xfrm>
              <a:off x="-4934488" y="1479968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58"/>
            <p:cNvSpPr>
              <a:spLocks noChangeArrowheads="1"/>
            </p:cNvSpPr>
            <p:nvPr/>
          </p:nvSpPr>
          <p:spPr bwMode="auto">
            <a:xfrm>
              <a:off x="-3154579" y="14950498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60"/>
            <p:cNvSpPr>
              <a:spLocks noChangeArrowheads="1"/>
            </p:cNvSpPr>
            <p:nvPr/>
          </p:nvSpPr>
          <p:spPr bwMode="auto">
            <a:xfrm>
              <a:off x="-436675" y="1511752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62"/>
            <p:cNvSpPr>
              <a:spLocks noChangeArrowheads="1"/>
            </p:cNvSpPr>
            <p:nvPr/>
          </p:nvSpPr>
          <p:spPr bwMode="auto">
            <a:xfrm>
              <a:off x="1808653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3771088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2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 userDrawn="1"/>
        </p:nvSpPr>
        <p:spPr>
          <a:xfrm>
            <a:off x="10302" y="8201"/>
            <a:ext cx="12181697" cy="6849324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0"/>
                </a:srgbClr>
              </a:gs>
              <a:gs pos="43000">
                <a:srgbClr val="4CBDA4">
                  <a:lumMod val="96000"/>
                  <a:lumOff val="4000"/>
                  <a:alpha val="2000"/>
                </a:srgbClr>
              </a:gs>
              <a:gs pos="84000">
                <a:srgbClr val="4CBDA4">
                  <a:alpha val="30000"/>
                </a:srgbClr>
              </a:gs>
              <a:gs pos="100000">
                <a:srgbClr val="4CBDA4">
                  <a:lumMod val="70000"/>
                  <a:alpha val="5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1972100" y="-10076600"/>
            <a:ext cx="20477900" cy="20477900"/>
            <a:chOff x="1972100" y="-10076600"/>
            <a:chExt cx="20477900" cy="20477900"/>
          </a:xfrm>
        </p:grpSpPr>
        <p:sp>
          <p:nvSpPr>
            <p:cNvPr id="57" name="椭圆 56"/>
            <p:cNvSpPr/>
            <p:nvPr/>
          </p:nvSpPr>
          <p:spPr>
            <a:xfrm>
              <a:off x="9810750" y="-2237950"/>
              <a:ext cx="4800600" cy="4800600"/>
            </a:xfrm>
            <a:prstGeom prst="ellipse">
              <a:avLst/>
            </a:prstGeom>
            <a:noFill/>
            <a:ln w="3175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258175" y="-3790525"/>
              <a:ext cx="7905750" cy="7905750"/>
            </a:xfrm>
            <a:prstGeom prst="ellipse">
              <a:avLst/>
            </a:prstGeom>
            <a:noFill/>
            <a:ln w="28575">
              <a:solidFill>
                <a:schemeClr val="bg1"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772400" y="-4276300"/>
              <a:ext cx="8877300" cy="8877300"/>
            </a:xfrm>
            <a:prstGeom prst="ellipse">
              <a:avLst/>
            </a:prstGeom>
            <a:noFill/>
            <a:ln w="9525">
              <a:solidFill>
                <a:schemeClr val="bg1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257925" y="-5790775"/>
              <a:ext cx="11906250" cy="11906250"/>
            </a:xfrm>
            <a:prstGeom prst="ellipse">
              <a:avLst/>
            </a:prstGeom>
            <a:noFill/>
            <a:ln w="6350">
              <a:solidFill>
                <a:schemeClr val="bg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115050" y="-5933650"/>
              <a:ext cx="12192000" cy="12192000"/>
            </a:xfrm>
            <a:prstGeom prst="ellipse">
              <a:avLst/>
            </a:prstGeom>
            <a:noFill/>
            <a:ln w="3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190700" y="-6858000"/>
              <a:ext cx="14040700" cy="14040700"/>
            </a:xfrm>
            <a:prstGeom prst="ellipse">
              <a:avLst/>
            </a:prstGeom>
            <a:noFill/>
            <a:ln w="3175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638800" y="-6409900"/>
              <a:ext cx="13144500" cy="13144500"/>
            </a:xfrm>
            <a:prstGeom prst="ellipse">
              <a:avLst/>
            </a:prstGeom>
            <a:noFill/>
            <a:ln w="3175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915025" y="-6133675"/>
              <a:ext cx="12592050" cy="12592050"/>
            </a:xfrm>
            <a:prstGeom prst="ellipse">
              <a:avLst/>
            </a:prstGeom>
            <a:noFill/>
            <a:ln w="9525">
              <a:solidFill>
                <a:schemeClr val="bg1"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86200" y="-8162500"/>
              <a:ext cx="16649700" cy="16649700"/>
            </a:xfrm>
            <a:prstGeom prst="ellipse">
              <a:avLst/>
            </a:prstGeom>
            <a:noFill/>
            <a:ln w="28575"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591125" y="-3457575"/>
              <a:ext cx="7239850" cy="7239850"/>
            </a:xfrm>
            <a:prstGeom prst="ellipse">
              <a:avLst/>
            </a:prstGeom>
            <a:noFill/>
            <a:ln w="0"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72100" y="-10076600"/>
              <a:ext cx="20477900" cy="20477900"/>
            </a:xfrm>
            <a:prstGeom prst="ellipse">
              <a:avLst/>
            </a:prstGeom>
            <a:noFill/>
            <a:ln w="3175">
              <a:solidFill>
                <a:schemeClr val="bg1">
                  <a:alpha val="1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4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4351-F395-4305-B32E-E511E3BC6C12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87D90-793E-43F5-85B8-5C725E1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C2019-498C-43FF-B3E9-5D9B5EA3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7FDF2-C73F-4560-826E-A0113181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D4A06-E80D-474C-A5DE-0B00FA4D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5BCE6-089C-40DD-A048-190F73FB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5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06E6-61FB-48FA-A9E6-CC2588FE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85E3F-A19E-40BA-91E6-489910F6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D5279-F46B-41C2-83A3-768CDD05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CA070-433B-4043-B346-DED3A0DD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07F0C-F477-4BEF-BCFB-179882AF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C5C22-2794-4E85-A14B-80BC1E83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29EDE-6F93-47B0-B456-4C2FA90A0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FC-9CB7-4E68-92D4-0814AA0EA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556D5-2BB0-4F01-95BF-33F23E9E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630D7-BF76-4E9D-AC51-E17798DF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10360-7E69-40DB-B428-D546FA7B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92AA3-6830-45CF-918C-979B20A1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B358E-FC25-4542-9794-8554D96A5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B8E90-F912-452D-8D34-28759D1C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D8A477-8B50-4EAC-8DF5-7FC5613BE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4F8D9F-1618-4BE5-82BC-DAC2E0EA5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096EC-4B90-4125-BFA1-1BDD1307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529591-5B3C-4DA0-BCB4-43842474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134B0-F66C-4D2E-B4DE-E1DAEE3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FD2F1-68C3-4EA3-9150-276935F8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F48857-8065-40E9-8AA5-1E67F6A1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23C512-0A1A-4FD8-994A-54F84BAE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8095B-E695-47CE-ACE4-552CF979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9E0B42-277D-4740-9A92-E877E0C4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180C06-74A7-4548-80A8-B9A6C254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D37A52-F68F-4CD0-83E2-EF823EC6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2E9E-C100-4F47-8DF7-A8996A97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DF487-515E-4AFA-B39F-A4B4C2FE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445A2-03CA-4DDC-BDE8-922D6D6A6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14E105-1F9B-45A8-AD39-34D1EA76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69A92-6D62-439C-9E04-74D692F9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899E98-00FC-4CAD-8095-36F70171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5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BDCFD-8FF4-43C8-AE97-B4C72FA2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B83C9-EF9D-4E87-A409-72B51D9E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BDBE92-64C2-4EDE-BF05-DA031D81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751C2-C899-45AC-94FD-A95937B4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2C920-88B6-4DD6-99A6-69F3E820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673B4-DDD4-49DB-9A77-AB9120E5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1183BD-BBF6-4769-BF22-D4FBC5EC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B16E8-E4CA-4B63-AA86-FD321B6A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43E39-3D2C-43F8-8E0D-5B10A4B9C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B65E2-CF9C-49ED-965F-5CF0CA2292B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CA97C-FE62-4D4D-AB68-250346D18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A111B-44C7-4BEE-97DA-62266B50D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732E-030E-42B6-999F-7723C8568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4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351-F395-4305-B32E-E511E3BC6C12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3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水&#10;&#10;已生成极高可信度的说明">
            <a:extLst>
              <a:ext uri="{FF2B5EF4-FFF2-40B4-BE49-F238E27FC236}">
                <a16:creationId xmlns:a16="http://schemas.microsoft.com/office/drawing/2014/main" id="{B49EB486-C38E-4FC3-A548-F7F18BD8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 descr="演讲标题">
            <a:extLst>
              <a:ext uri="{FF2B5EF4-FFF2-40B4-BE49-F238E27FC236}">
                <a16:creationId xmlns:a16="http://schemas.microsoft.com/office/drawing/2014/main" id="{A0023BD1-128C-4395-BC4A-42F1C961077B}"/>
              </a:ext>
            </a:extLst>
          </p:cNvPr>
          <p:cNvSpPr txBox="1"/>
          <p:nvPr/>
        </p:nvSpPr>
        <p:spPr>
          <a:xfrm>
            <a:off x="711200" y="2360950"/>
            <a:ext cx="106965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uLnTx/>
                <a:uFillTx/>
                <a:latin typeface="微软雅黑 Light"/>
                <a:ea typeface="微软雅黑 Light"/>
                <a:cs typeface="+mn-cs"/>
              </a:rPr>
              <a:t>API</a:t>
            </a:r>
            <a:r>
              <a:rPr kumimoji="0" lang="zh-CN" altLang="en-US" sz="2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uLnTx/>
                <a:uFillTx/>
                <a:latin typeface="微软雅黑 Light"/>
                <a:ea typeface="微软雅黑 Light"/>
                <a:cs typeface="+mn-cs"/>
              </a:rPr>
              <a:t>、人工智能与机器学习</a:t>
            </a:r>
            <a:r>
              <a:rPr kumimoji="0" lang="en-US" altLang="zh-CN" sz="2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uLnTx/>
                <a:uFillTx/>
                <a:latin typeface="微软雅黑 Light"/>
                <a:ea typeface="微软雅黑 Light"/>
                <a:cs typeface="+mn-cs"/>
              </a:rPr>
              <a:t>_Pecha Kucha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圆角矩形 142">
            <a:extLst>
              <a:ext uri="{FF2B5EF4-FFF2-40B4-BE49-F238E27FC236}">
                <a16:creationId xmlns:a16="http://schemas.microsoft.com/office/drawing/2014/main" id="{437C63D6-AFD5-43CB-A1F7-336E9011ECB4}"/>
              </a:ext>
            </a:extLst>
          </p:cNvPr>
          <p:cNvSpPr/>
          <p:nvPr/>
        </p:nvSpPr>
        <p:spPr>
          <a:xfrm>
            <a:off x="3684270" y="2981857"/>
            <a:ext cx="4823461" cy="312504"/>
          </a:xfrm>
          <a:prstGeom prst="roundRect">
            <a:avLst>
              <a:gd name="adj" fmla="val 392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 descr="公司名称">
            <a:extLst>
              <a:ext uri="{FF2B5EF4-FFF2-40B4-BE49-F238E27FC236}">
                <a16:creationId xmlns:a16="http://schemas.microsoft.com/office/drawing/2014/main" id="{5FD7D618-84DB-49FB-8EBB-CD224641973F}"/>
              </a:ext>
            </a:extLst>
          </p:cNvPr>
          <p:cNvSpPr txBox="1"/>
          <p:nvPr/>
        </p:nvSpPr>
        <p:spPr>
          <a:xfrm>
            <a:off x="304800" y="2984221"/>
            <a:ext cx="1158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600" normalizeH="0" baseline="0" noProof="0">
                <a:ln>
                  <a:noFill/>
                </a:ln>
                <a:solidFill>
                  <a:srgbClr val="00455C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中山大学南方学院</a:t>
            </a:r>
            <a:endParaRPr kumimoji="0" lang="zh-CN" altLang="en-US" sz="1400" b="0" i="0" u="none" strike="noStrike" kern="1200" cap="none" spc="600" normalizeH="0" baseline="0" noProof="0" dirty="0">
              <a:ln>
                <a:noFill/>
              </a:ln>
              <a:solidFill>
                <a:srgbClr val="00455C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9" name="文本框 8" descr="演讲时间">
            <a:extLst>
              <a:ext uri="{FF2B5EF4-FFF2-40B4-BE49-F238E27FC236}">
                <a16:creationId xmlns:a16="http://schemas.microsoft.com/office/drawing/2014/main" id="{46AE21AC-2E89-4370-978C-AAFD97F4E4C7}"/>
              </a:ext>
            </a:extLst>
          </p:cNvPr>
          <p:cNvSpPr txBox="1"/>
          <p:nvPr/>
        </p:nvSpPr>
        <p:spPr>
          <a:xfrm>
            <a:off x="4088235" y="3392048"/>
            <a:ext cx="243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2020/01/09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10" name="文本框 9" descr="演讲人">
            <a:extLst>
              <a:ext uri="{FF2B5EF4-FFF2-40B4-BE49-F238E27FC236}">
                <a16:creationId xmlns:a16="http://schemas.microsoft.com/office/drawing/2014/main" id="{860C048E-4E4A-4FE6-849F-737EAF69A6BF}"/>
              </a:ext>
            </a:extLst>
          </p:cNvPr>
          <p:cNvSpPr txBox="1"/>
          <p:nvPr/>
        </p:nvSpPr>
        <p:spPr>
          <a:xfrm>
            <a:off x="5669769" y="3392048"/>
            <a:ext cx="243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胡凯锋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8B44DA7-C5E3-4A2F-BAF0-616AE37A3956}"/>
              </a:ext>
            </a:extLst>
          </p:cNvPr>
          <p:cNvGrpSpPr/>
          <p:nvPr/>
        </p:nvGrpSpPr>
        <p:grpSpPr>
          <a:xfrm>
            <a:off x="5872387" y="5257800"/>
            <a:ext cx="419000" cy="418998"/>
            <a:chOff x="1305228" y="-2128087"/>
            <a:chExt cx="1293147" cy="1293147"/>
          </a:xfrm>
          <a:effectLst>
            <a:outerShdw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2" name="八角星 69">
              <a:extLst>
                <a:ext uri="{FF2B5EF4-FFF2-40B4-BE49-F238E27FC236}">
                  <a16:creationId xmlns:a16="http://schemas.microsoft.com/office/drawing/2014/main" id="{6E1B9082-5EA6-4FE9-ACC7-5418C27A1A70}"/>
                </a:ext>
              </a:extLst>
            </p:cNvPr>
            <p:cNvSpPr/>
            <p:nvPr/>
          </p:nvSpPr>
          <p:spPr>
            <a:xfrm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八角星 70">
              <a:extLst>
                <a:ext uri="{FF2B5EF4-FFF2-40B4-BE49-F238E27FC236}">
                  <a16:creationId xmlns:a16="http://schemas.microsoft.com/office/drawing/2014/main" id="{C51B3819-F6AA-4F72-B859-D57193EECCCD}"/>
                </a:ext>
              </a:extLst>
            </p:cNvPr>
            <p:cNvSpPr/>
            <p:nvPr/>
          </p:nvSpPr>
          <p:spPr>
            <a:xfrm rot="20278492"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91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b="1" dirty="0"/>
              <a:t> 价值主张设计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F872C7-89CB-42C2-B8C4-83883DD5FBCC}"/>
              </a:ext>
            </a:extLst>
          </p:cNvPr>
          <p:cNvSpPr/>
          <p:nvPr/>
        </p:nvSpPr>
        <p:spPr>
          <a:xfrm>
            <a:off x="838200" y="2709346"/>
            <a:ext cx="84227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）产品背景： 现在我们出行，购物，医疗甚至买彩票 都会产生票据，例如火车票，购物小票，增值税票等。每日收到票据的票据可能多而杂乱，因此对于票据的内容及对票据本身的整理和保存显得尤为重要，这款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对票据的票面内容进行识别，能减少用户人工输入成本，大幅度提升录入效率及用户使用体验。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endParaRPr lang="zh-CN" alt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）产品目的： 让票据信息不再繁多冗杂，实现永久记忆保存。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268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b="1" dirty="0"/>
              <a:t> 价值主张设计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C30B0A-7EE4-4E84-86E3-52293A7EB3C1}"/>
              </a:ext>
            </a:extLst>
          </p:cNvPr>
          <p:cNvSpPr/>
          <p:nvPr/>
        </p:nvSpPr>
        <p:spPr>
          <a:xfrm>
            <a:off x="1051775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（三）核心价值与用户痛点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便捷性 用户可以不用通过人工输入文字信息等繁琐的操作，只需要通过手机拍照识别相应的票据类型后即可返回票据内容。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永久性 在当代社会，生活处处是票据，管理并保存好这些大量的票据成为用户的一大需求，这款APP可实现对各种票据信息录入并分门别类的进行永久保存。</a:t>
            </a:r>
          </a:p>
        </p:txBody>
      </p:sp>
    </p:spTree>
    <p:extLst>
      <p:ext uri="{BB962C8B-B14F-4D97-AF65-F5344CB8AC3E}">
        <p14:creationId xmlns:p14="http://schemas.microsoft.com/office/powerpoint/2010/main" val="1814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b="1" dirty="0"/>
              <a:t> 价值主张设计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402DEA-4802-492B-9010-DF1762275A3C}"/>
              </a:ext>
            </a:extLst>
          </p:cNvPr>
          <p:cNvSpPr/>
          <p:nvPr/>
        </p:nvSpPr>
        <p:spPr>
          <a:xfrm>
            <a:off x="1339403" y="2413338"/>
            <a:ext cx="78045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（四）人工智能概率性与用户痛点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6A737D"/>
                </a:solidFill>
                <a:latin typeface="-apple-system"/>
              </a:rPr>
              <a:t>百度</a:t>
            </a:r>
            <a:r>
              <a:rPr lang="en-US" altLang="zh-CN" b="1" dirty="0">
                <a:solidFill>
                  <a:srgbClr val="6A737D"/>
                </a:solidFill>
                <a:latin typeface="-apple-system"/>
              </a:rPr>
              <a:t>AI</a:t>
            </a:r>
            <a:r>
              <a:rPr lang="zh-CN" altLang="en-US" b="1" dirty="0">
                <a:solidFill>
                  <a:srgbClr val="6A737D"/>
                </a:solidFill>
                <a:latin typeface="-apple-system"/>
              </a:rPr>
              <a:t>文字识别功能的保障：</a:t>
            </a: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、针对各类票据的打印字体和样式、套打偏移情况进行专项优化，识别准确率可达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95%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，各类票据切分准确率可达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99%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以上。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、依托百度云技术实力，提供高可靠性、弹性可伸缩、高并发承载的文字识别服务，服务可用性高达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99.99%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986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b="1" dirty="0"/>
              <a:t> 价值主张设计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1608B8-ECC5-48D3-9E62-806C014E0B46}"/>
              </a:ext>
            </a:extLst>
          </p:cNvPr>
          <p:cNvSpPr/>
          <p:nvPr/>
        </p:nvSpPr>
        <p:spPr>
          <a:xfrm>
            <a:off x="1081825" y="2551837"/>
            <a:ext cx="8062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据此，该产品票据识别功能准确率有保障，通常不会出现与实际数据偏差太大的情况，但是由于此功能以外的因素（如网络延迟或者卡顿无法使视频图像被正确识别）会导致数据输出延迟或者不准确，此概率事件可以通过改进得到缓解，对用户的负面影响不会过大。</a:t>
            </a:r>
          </a:p>
        </p:txBody>
      </p:sp>
    </p:spTree>
    <p:extLst>
      <p:ext uri="{BB962C8B-B14F-4D97-AF65-F5344CB8AC3E}">
        <p14:creationId xmlns:p14="http://schemas.microsoft.com/office/powerpoint/2010/main" val="14397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b="1" dirty="0"/>
              <a:t> 价值主张设计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3A31DB-F1B1-4100-A475-146CD6B57FE8}"/>
              </a:ext>
            </a:extLst>
          </p:cNvPr>
          <p:cNvSpPr/>
          <p:nvPr/>
        </p:nvSpPr>
        <p:spPr>
          <a:xfrm>
            <a:off x="966767" y="1683701"/>
            <a:ext cx="37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（五）需求列表与人工智能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API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加值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733B25-656B-46AF-996F-4AEF02513944}"/>
              </a:ext>
            </a:extLst>
          </p:cNvPr>
          <p:cNvSpPr/>
          <p:nvPr/>
        </p:nvSpPr>
        <p:spPr>
          <a:xfrm>
            <a:off x="945232" y="28661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文字识别收集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8C5B24-5EDF-487F-9469-847DD4424A46}"/>
              </a:ext>
            </a:extLst>
          </p:cNvPr>
          <p:cNvSpPr/>
          <p:nvPr/>
        </p:nvSpPr>
        <p:spPr>
          <a:xfrm>
            <a:off x="945232" y="41235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信息永久存储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6A7FCF-252D-47AD-8C31-3AB8F753519E}"/>
              </a:ext>
            </a:extLst>
          </p:cNvPr>
          <p:cNvSpPr/>
          <p:nvPr/>
        </p:nvSpPr>
        <p:spPr>
          <a:xfrm>
            <a:off x="945232" y="34948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票据分类整理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D1EA28-57CE-4D91-B6AA-F3A96CE2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2" y="2263226"/>
            <a:ext cx="8303291" cy="27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 b="1" dirty="0"/>
              <a:t>原型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B5425D-1A87-44FB-917C-2A128FE61CFD}"/>
              </a:ext>
            </a:extLst>
          </p:cNvPr>
          <p:cNvSpPr/>
          <p:nvPr/>
        </p:nvSpPr>
        <p:spPr>
          <a:xfrm>
            <a:off x="1094704" y="2000841"/>
            <a:ext cx="7881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 （一）交互及界面设计</a:t>
            </a: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设计小助手界面布局达到可视性从而使用户产生可记忆性，流畅的交互体验，流程设计可使用户提高对产品的使用效率，增强用户对产品的可学习性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1AD6EA-C1D7-4F90-9F15-6F1B1D16A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9" y="3400355"/>
            <a:ext cx="6814938" cy="18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使用比较分析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E85EC6-74E3-4147-85A0-B6DFDD13F501}"/>
              </a:ext>
            </a:extLst>
          </p:cNvPr>
          <p:cNvSpPr/>
          <p:nvPr/>
        </p:nvSpPr>
        <p:spPr>
          <a:xfrm>
            <a:off x="889999" y="1690688"/>
            <a:ext cx="7482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通过搜索引擎发现排名较为靠前的百度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ai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开放平台和阿里开放平台提供票据识别服务并对此进行比较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856431-03EE-4980-A9CA-112D1EBDB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99" y="2337019"/>
            <a:ext cx="9516733" cy="43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使用后风险报告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90BC0-D413-4748-94B4-6D5790DFA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1758456"/>
            <a:ext cx="9550668" cy="29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C8E63A-CBB9-4646-9335-40D2CCB23F09}"/>
              </a:ext>
            </a:extLst>
          </p:cNvPr>
          <p:cNvSpPr/>
          <p:nvPr/>
        </p:nvSpPr>
        <p:spPr>
          <a:xfrm>
            <a:off x="838201" y="2828836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自行进行代码测试比较，百度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和阿里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利用同一图片进行比较，百度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识别率更高，但仍存在一些误差，可能会对用户体验造成影响，但本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可进行自定义编辑，手动输入票据代码，票据名称等，可对错误识别的文字进行更正。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0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1A17DB-45E6-42B7-9167-25D7FFF7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2" y="682581"/>
            <a:ext cx="10124735" cy="41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2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32F63-38BE-4772-AA64-4F0BD0EBB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7" y="1159099"/>
            <a:ext cx="10160277" cy="41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1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042C2-026C-4516-8BE2-CDC516BA1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993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以上就是我的</a:t>
            </a:r>
            <a:r>
              <a:rPr lang="en-US" altLang="zh-CN" sz="4400" dirty="0" err="1"/>
              <a:t>peacha</a:t>
            </a:r>
            <a:r>
              <a:rPr lang="en-US" altLang="zh-CN" sz="4400" dirty="0"/>
              <a:t> </a:t>
            </a:r>
            <a:r>
              <a:rPr lang="en-US" altLang="zh-CN" sz="4400" dirty="0" err="1"/>
              <a:t>kucha</a:t>
            </a:r>
            <a:r>
              <a:rPr lang="zh-CN" altLang="en-US" sz="4400" dirty="0"/>
              <a:t>个人报告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9789A-5797-4F95-8052-46EBE0C1C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271" y="353764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7495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一、产品介绍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92A1A0-A61B-43B0-869E-9481585AEB0C}"/>
              </a:ext>
            </a:extLst>
          </p:cNvPr>
          <p:cNvSpPr/>
          <p:nvPr/>
        </p:nvSpPr>
        <p:spPr>
          <a:xfrm>
            <a:off x="1468192" y="3142446"/>
            <a:ext cx="8268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此款 </a:t>
            </a:r>
            <a:r>
              <a:rPr lang="zh-CN" altLang="en-US" b="1" dirty="0">
                <a:solidFill>
                  <a:srgbClr val="6A737D"/>
                </a:solidFill>
                <a:latin typeface="-apple-system"/>
              </a:rPr>
              <a:t>全票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 票据小助手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APP 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通过调取 </a:t>
            </a:r>
            <a:r>
              <a:rPr lang="zh-CN" altLang="en-US" b="1" dirty="0">
                <a:solidFill>
                  <a:srgbClr val="6A737D"/>
                </a:solidFill>
                <a:latin typeface="-apple-system"/>
              </a:rPr>
              <a:t>文字识别</a:t>
            </a:r>
            <a:r>
              <a:rPr lang="en-US" altLang="zh-CN" b="1" dirty="0">
                <a:solidFill>
                  <a:srgbClr val="6A737D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 与 </a:t>
            </a:r>
            <a:r>
              <a:rPr lang="zh-CN" altLang="en-US" b="1" dirty="0">
                <a:solidFill>
                  <a:srgbClr val="6A737D"/>
                </a:solidFill>
                <a:latin typeface="-apple-system"/>
              </a:rPr>
              <a:t>图像识别</a:t>
            </a:r>
            <a:r>
              <a:rPr lang="en-US" altLang="zh-CN" b="1" dirty="0">
                <a:solidFill>
                  <a:srgbClr val="6A737D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 ，用户只需拍照或上传本地照片即可识别票据，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会直接以文字的形式返回给用户，并根据票据的种类进行分类收藏，旨在让用户不再为票据多而杂感到烦恼。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09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b="1" dirty="0"/>
              <a:t>市场背景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459A6F-C9A9-486C-971E-EF284E216836}"/>
              </a:ext>
            </a:extLst>
          </p:cNvPr>
          <p:cNvSpPr/>
          <p:nvPr/>
        </p:nvSpPr>
        <p:spPr>
          <a:xfrm>
            <a:off x="1275009" y="2413338"/>
            <a:ext cx="786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经过调查研究，随着移动互联网及通讯设备的普及，不难发现目前已有不少整理票据的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，例如“票据宝”，“票据管家”等，专门针对票据客户提供的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。但是随着人工智能的发展，文字识别将有效的代替各种繁琐冗杂的票据信息录入，基于此，票据小助手类轻巧便捷的小程序无疑是更好的整理票据的一种形式，因而，“全票”的诞生就变得非常有必要。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2A9E28-BE87-4439-B4D0-CE0FC186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238689"/>
            <a:ext cx="8545951" cy="59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042C2-026C-4516-8BE2-CDC516BA1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9789A-5797-4F95-8052-46EBE0C1C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34804-A51B-4F05-8B4C-1F296D77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34" y="357615"/>
            <a:ext cx="8987533" cy="57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竞品分析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33FD0D-A6CB-4D9C-9E61-A03052AEB61F}"/>
              </a:ext>
            </a:extLst>
          </p:cNvPr>
          <p:cNvSpPr/>
          <p:nvPr/>
        </p:nvSpPr>
        <p:spPr>
          <a:xfrm>
            <a:off x="984855" y="231705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财政票据管理系统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58CB5E-EE89-4E17-9E44-FE4F1551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55" y="3943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优点：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功能齐全，包含偏好设置，各种查询入口 ，还有票据销毁等隐私保护措施。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缺点：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界面不够简洁美观，功能界面不清晰。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录入系统不方便，需要手动输入，不能拍照识别和本地上传，过于繁杂。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版本太低，太久没更新了已经不适合现代人使用，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b="1" dirty="0"/>
              <a:t> 价值主张设计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B1F559-3766-49EF-A582-617AEF0EF0CA}"/>
              </a:ext>
            </a:extLst>
          </p:cNvPr>
          <p:cNvSpPr/>
          <p:nvPr/>
        </p:nvSpPr>
        <p:spPr>
          <a:xfrm>
            <a:off x="1068945" y="2413338"/>
            <a:ext cx="8358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（一）加值宣言</a:t>
            </a: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采用百度的文字识别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和图像识别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对现有产品进行加值和优化。 运用了机器学习中的图像文字识别的功能，通过即对于输入的一张图片（可正常解码，且长宽比适宜），使用混贴票据识别技术，对企业员工提交的原始票据粘贴单进行识别，有效提升财务核算效率，降低企业人力成本，实现财务报销的自动化。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84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9549-BA74-46E8-8B3A-36529CE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b="1" dirty="0"/>
              <a:t> 价值主张设计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BC22BC-112D-451D-8753-4DF96FB68CB0}"/>
              </a:ext>
            </a:extLst>
          </p:cNvPr>
          <p:cNvSpPr/>
          <p:nvPr/>
        </p:nvSpPr>
        <p:spPr>
          <a:xfrm>
            <a:off x="1300766" y="2413338"/>
            <a:ext cx="78432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 （二）核心价值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最小可行性产品（产品的核心价值） 着眼于用户的最基本需求，提供图像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logo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识别和文字识别功能，解决用户管理票据信息繁琐冗杂的问题，同时提供永久记忆保存的最基础服务。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5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:fade/>
      </p:transition>
    </mc:Choice>
    <mc:Fallback xmlns="">
      <p:transition spd="slow" advTm="20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ti 字体规范">
      <a:majorFont>
        <a:latin typeface="Segoe UI Black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945</Words>
  <Application>Microsoft Office PowerPoint</Application>
  <PresentationFormat>宽屏</PresentationFormat>
  <Paragraphs>53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  <vt:variant>
        <vt:lpstr>自定义放映</vt:lpstr>
      </vt:variant>
      <vt:variant>
        <vt:i4>2</vt:i4>
      </vt:variant>
    </vt:vector>
  </HeadingPairs>
  <TitlesOfParts>
    <vt:vector size="33" baseType="lpstr">
      <vt:lpstr>-apple-system</vt:lpstr>
      <vt:lpstr>等线</vt:lpstr>
      <vt:lpstr>等线 Light</vt:lpstr>
      <vt:lpstr>微软雅黑</vt:lpstr>
      <vt:lpstr>微软雅黑 Light</vt:lpstr>
      <vt:lpstr>Arial</vt:lpstr>
      <vt:lpstr>Calibri</vt:lpstr>
      <vt:lpstr>Segoe UI Black</vt:lpstr>
      <vt:lpstr>Segoe UI Light</vt:lpstr>
      <vt:lpstr>Office 主题​​</vt:lpstr>
      <vt:lpstr>Office 主题</vt:lpstr>
      <vt:lpstr>PowerPoint 演示文稿</vt:lpstr>
      <vt:lpstr>PowerPoint 演示文稿</vt:lpstr>
      <vt:lpstr>一、产品介绍</vt:lpstr>
      <vt:lpstr>二、市场背景</vt:lpstr>
      <vt:lpstr>PowerPoint 演示文稿</vt:lpstr>
      <vt:lpstr>PowerPoint 演示文稿</vt:lpstr>
      <vt:lpstr>竞品分析</vt:lpstr>
      <vt:lpstr>四、 价值主张设计</vt:lpstr>
      <vt:lpstr>四、 价值主张设计</vt:lpstr>
      <vt:lpstr>四、 价值主张设计</vt:lpstr>
      <vt:lpstr>四、 价值主张设计</vt:lpstr>
      <vt:lpstr>四、 价值主张设计</vt:lpstr>
      <vt:lpstr>四、 价值主张设计</vt:lpstr>
      <vt:lpstr>四、 价值主张设计</vt:lpstr>
      <vt:lpstr>五、原型</vt:lpstr>
      <vt:lpstr>使用比较分析</vt:lpstr>
      <vt:lpstr>使用后风险报告</vt:lpstr>
      <vt:lpstr>PowerPoint 演示文稿</vt:lpstr>
      <vt:lpstr>PowerPoint 演示文稿</vt:lpstr>
      <vt:lpstr>以上就是我的peacha kucha个人报告</vt:lpstr>
      <vt:lpstr>自定义放映 1</vt:lpstr>
      <vt:lpstr>自定义放映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凯锋 胡</dc:creator>
  <cp:lastModifiedBy>凯锋 胡</cp:lastModifiedBy>
  <cp:revision>10</cp:revision>
  <dcterms:created xsi:type="dcterms:W3CDTF">2020-01-09T08:06:17Z</dcterms:created>
  <dcterms:modified xsi:type="dcterms:W3CDTF">2020-01-09T12:20:42Z</dcterms:modified>
</cp:coreProperties>
</file>