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0" r:id="rId4"/>
    <p:sldId id="257" r:id="rId5"/>
    <p:sldId id="258" r:id="rId6"/>
    <p:sldId id="262" r:id="rId7"/>
    <p:sldId id="261" r:id="rId8"/>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24" name="PlaceHolder 2"/>
          <p:cNvSpPr>
            <a:spLocks noGrp="1"/>
          </p:cNvSpPr>
          <p:nvPr>
            <p:ph type="body"/>
          </p:nvPr>
        </p:nvSpPr>
        <p:spPr>
          <a:xfrm>
            <a:off x="1979640" y="98748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25" name="PlaceHolder 3"/>
          <p:cNvSpPr>
            <a:spLocks noGrp="1"/>
          </p:cNvSpPr>
          <p:nvPr>
            <p:ph type="body"/>
          </p:nvPr>
        </p:nvSpPr>
        <p:spPr>
          <a:xfrm>
            <a:off x="1979640" y="122832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27"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28"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29" name="PlaceHolder 4"/>
          <p:cNvSpPr>
            <a:spLocks noGrp="1"/>
          </p:cNvSpPr>
          <p:nvPr>
            <p:ph type="body"/>
          </p:nvPr>
        </p:nvSpPr>
        <p:spPr>
          <a:xfrm>
            <a:off x="55220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30" name="PlaceHolder 5"/>
          <p:cNvSpPr>
            <a:spLocks noGrp="1"/>
          </p:cNvSpPr>
          <p:nvPr>
            <p:ph type="body"/>
          </p:nvPr>
        </p:nvSpPr>
        <p:spPr>
          <a:xfrm>
            <a:off x="19796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32" name="PlaceHolder 2"/>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33" name="PlaceHolder 3"/>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pic>
        <p:nvPicPr>
          <p:cNvPr id="34" name="Picture 33"/>
          <p:cNvPicPr/>
          <p:nvPr/>
        </p:nvPicPr>
        <p:blipFill>
          <a:blip r:embed="rId2"/>
          <a:stretch/>
        </p:blipFill>
        <p:spPr>
          <a:xfrm>
            <a:off x="5146920" y="987120"/>
            <a:ext cx="577080" cy="460440"/>
          </a:xfrm>
          <a:prstGeom prst="rect">
            <a:avLst/>
          </a:prstGeom>
          <a:ln>
            <a:noFill/>
          </a:ln>
        </p:spPr>
      </p:pic>
      <p:pic>
        <p:nvPicPr>
          <p:cNvPr id="35" name="Picture 34"/>
          <p:cNvPicPr/>
          <p:nvPr/>
        </p:nvPicPr>
        <p:blipFill>
          <a:blip r:embed="rId2"/>
          <a:stretch/>
        </p:blipFill>
        <p:spPr>
          <a:xfrm>
            <a:off x="5146920" y="987120"/>
            <a:ext cx="577080" cy="460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40" name="PlaceHolder 2"/>
          <p:cNvSpPr>
            <a:spLocks noGrp="1"/>
          </p:cNvSpPr>
          <p:nvPr>
            <p:ph type="subTitle"/>
          </p:nvPr>
        </p:nvSpPr>
        <p:spPr>
          <a:xfrm>
            <a:off x="1979640" y="987480"/>
            <a:ext cx="6912360" cy="460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42" name="PlaceHolder 2"/>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44" name="PlaceHolder 2"/>
          <p:cNvSpPr>
            <a:spLocks noGrp="1"/>
          </p:cNvSpPr>
          <p:nvPr>
            <p:ph type="body"/>
          </p:nvPr>
        </p:nvSpPr>
        <p:spPr>
          <a:xfrm>
            <a:off x="19796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45" name="PlaceHolder 3"/>
          <p:cNvSpPr>
            <a:spLocks noGrp="1"/>
          </p:cNvSpPr>
          <p:nvPr>
            <p:ph type="body"/>
          </p:nvPr>
        </p:nvSpPr>
        <p:spPr>
          <a:xfrm>
            <a:off x="55220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1619640" y="0"/>
            <a:ext cx="7524000" cy="4099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49"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0" name="PlaceHolder 3"/>
          <p:cNvSpPr>
            <a:spLocks noGrp="1"/>
          </p:cNvSpPr>
          <p:nvPr>
            <p:ph type="body"/>
          </p:nvPr>
        </p:nvSpPr>
        <p:spPr>
          <a:xfrm>
            <a:off x="19796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1" name="PlaceHolder 4"/>
          <p:cNvSpPr>
            <a:spLocks noGrp="1"/>
          </p:cNvSpPr>
          <p:nvPr>
            <p:ph type="body"/>
          </p:nvPr>
        </p:nvSpPr>
        <p:spPr>
          <a:xfrm>
            <a:off x="55220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3" name="PlaceHolder 2"/>
          <p:cNvSpPr>
            <a:spLocks noGrp="1"/>
          </p:cNvSpPr>
          <p:nvPr>
            <p:ph type="subTitle"/>
          </p:nvPr>
        </p:nvSpPr>
        <p:spPr>
          <a:xfrm>
            <a:off x="1979640" y="987480"/>
            <a:ext cx="6912360" cy="460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53" name="PlaceHolder 2"/>
          <p:cNvSpPr>
            <a:spLocks noGrp="1"/>
          </p:cNvSpPr>
          <p:nvPr>
            <p:ph type="body"/>
          </p:nvPr>
        </p:nvSpPr>
        <p:spPr>
          <a:xfrm>
            <a:off x="19796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4"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5" name="PlaceHolder 4"/>
          <p:cNvSpPr>
            <a:spLocks noGrp="1"/>
          </p:cNvSpPr>
          <p:nvPr>
            <p:ph type="body"/>
          </p:nvPr>
        </p:nvSpPr>
        <p:spPr>
          <a:xfrm>
            <a:off x="55220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57"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8"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9" name="PlaceHolder 4"/>
          <p:cNvSpPr>
            <a:spLocks noGrp="1"/>
          </p:cNvSpPr>
          <p:nvPr>
            <p:ph type="body"/>
          </p:nvPr>
        </p:nvSpPr>
        <p:spPr>
          <a:xfrm>
            <a:off x="1979640" y="122832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61" name="PlaceHolder 2"/>
          <p:cNvSpPr>
            <a:spLocks noGrp="1"/>
          </p:cNvSpPr>
          <p:nvPr>
            <p:ph type="body"/>
          </p:nvPr>
        </p:nvSpPr>
        <p:spPr>
          <a:xfrm>
            <a:off x="1979640" y="98748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62" name="PlaceHolder 3"/>
          <p:cNvSpPr>
            <a:spLocks noGrp="1"/>
          </p:cNvSpPr>
          <p:nvPr>
            <p:ph type="body"/>
          </p:nvPr>
        </p:nvSpPr>
        <p:spPr>
          <a:xfrm>
            <a:off x="1979640" y="122832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64"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65"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66" name="PlaceHolder 4"/>
          <p:cNvSpPr>
            <a:spLocks noGrp="1"/>
          </p:cNvSpPr>
          <p:nvPr>
            <p:ph type="body"/>
          </p:nvPr>
        </p:nvSpPr>
        <p:spPr>
          <a:xfrm>
            <a:off x="55220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67" name="PlaceHolder 5"/>
          <p:cNvSpPr>
            <a:spLocks noGrp="1"/>
          </p:cNvSpPr>
          <p:nvPr>
            <p:ph type="body"/>
          </p:nvPr>
        </p:nvSpPr>
        <p:spPr>
          <a:xfrm>
            <a:off x="19796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69" name="PlaceHolder 2"/>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70" name="PlaceHolder 3"/>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pic>
        <p:nvPicPr>
          <p:cNvPr id="71" name="Picture 70"/>
          <p:cNvPicPr/>
          <p:nvPr/>
        </p:nvPicPr>
        <p:blipFill>
          <a:blip r:embed="rId2"/>
          <a:stretch/>
        </p:blipFill>
        <p:spPr>
          <a:xfrm>
            <a:off x="5146920" y="987120"/>
            <a:ext cx="577080" cy="460440"/>
          </a:xfrm>
          <a:prstGeom prst="rect">
            <a:avLst/>
          </a:prstGeom>
          <a:ln>
            <a:noFill/>
          </a:ln>
        </p:spPr>
      </p:pic>
      <p:pic>
        <p:nvPicPr>
          <p:cNvPr id="72" name="Picture 71"/>
          <p:cNvPicPr/>
          <p:nvPr/>
        </p:nvPicPr>
        <p:blipFill>
          <a:blip r:embed="rId2"/>
          <a:stretch/>
        </p:blipFill>
        <p:spPr>
          <a:xfrm>
            <a:off x="5146920" y="987120"/>
            <a:ext cx="577080" cy="460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5" name="PlaceHolder 2"/>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7" name="PlaceHolder 2"/>
          <p:cNvSpPr>
            <a:spLocks noGrp="1"/>
          </p:cNvSpPr>
          <p:nvPr>
            <p:ph type="body"/>
          </p:nvPr>
        </p:nvSpPr>
        <p:spPr>
          <a:xfrm>
            <a:off x="19796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8" name="PlaceHolder 3"/>
          <p:cNvSpPr>
            <a:spLocks noGrp="1"/>
          </p:cNvSpPr>
          <p:nvPr>
            <p:ph type="body"/>
          </p:nvPr>
        </p:nvSpPr>
        <p:spPr>
          <a:xfrm>
            <a:off x="55220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19640" y="0"/>
            <a:ext cx="7524000" cy="4099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12"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13" name="PlaceHolder 3"/>
          <p:cNvSpPr>
            <a:spLocks noGrp="1"/>
          </p:cNvSpPr>
          <p:nvPr>
            <p:ph type="body"/>
          </p:nvPr>
        </p:nvSpPr>
        <p:spPr>
          <a:xfrm>
            <a:off x="19796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14" name="PlaceHolder 4"/>
          <p:cNvSpPr>
            <a:spLocks noGrp="1"/>
          </p:cNvSpPr>
          <p:nvPr>
            <p:ph type="body"/>
          </p:nvPr>
        </p:nvSpPr>
        <p:spPr>
          <a:xfrm>
            <a:off x="55220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16" name="PlaceHolder 2"/>
          <p:cNvSpPr>
            <a:spLocks noGrp="1"/>
          </p:cNvSpPr>
          <p:nvPr>
            <p:ph type="body"/>
          </p:nvPr>
        </p:nvSpPr>
        <p:spPr>
          <a:xfrm>
            <a:off x="19796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17"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18" name="PlaceHolder 4"/>
          <p:cNvSpPr>
            <a:spLocks noGrp="1"/>
          </p:cNvSpPr>
          <p:nvPr>
            <p:ph type="body"/>
          </p:nvPr>
        </p:nvSpPr>
        <p:spPr>
          <a:xfrm>
            <a:off x="55220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20"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21"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22" name="PlaceHolder 4"/>
          <p:cNvSpPr>
            <a:spLocks noGrp="1"/>
          </p:cNvSpPr>
          <p:nvPr>
            <p:ph type="body"/>
          </p:nvPr>
        </p:nvSpPr>
        <p:spPr>
          <a:xfrm>
            <a:off x="1979640" y="122832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r>
              <a:rPr lang="ko-KR" sz="1800" b="0" strike="noStrike" spc="-1">
                <a:solidFill>
                  <a:srgbClr val="000000"/>
                </a:solidFill>
                <a:uFill>
                  <a:solidFill>
                    <a:srgbClr val="FFFFFF"/>
                  </a:solidFill>
                </a:uFill>
                <a:latin typeface="맑은 고딕"/>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ko-KR" sz="3200" b="0" strike="noStrike" spc="-1">
                <a:solidFill>
                  <a:srgbClr val="000000"/>
                </a:solidFill>
                <a:uFill>
                  <a:solidFill>
                    <a:srgbClr val="FFFFFF"/>
                  </a:solidFill>
                </a:uFill>
                <a:latin typeface="맑은 고딕"/>
              </a:rPr>
              <a:t>Click to edit the outline text format</a:t>
            </a:r>
          </a:p>
          <a:p>
            <a:pPr marL="864000" lvl="1" indent="-324000">
              <a:buClr>
                <a:srgbClr val="000000"/>
              </a:buClr>
              <a:buSzPct val="75000"/>
              <a:buFont typeface="Symbol" charset="2"/>
              <a:buChar char=""/>
            </a:pPr>
            <a:r>
              <a:rPr lang="ko-KR" sz="2400" b="0" strike="noStrike" spc="-1">
                <a:solidFill>
                  <a:srgbClr val="000000"/>
                </a:solidFill>
                <a:uFill>
                  <a:solidFill>
                    <a:srgbClr val="FFFFFF"/>
                  </a:solidFill>
                </a:uFill>
                <a:latin typeface="맑은 고딕"/>
              </a:rPr>
              <a:t>Second Outline Level</a:t>
            </a:r>
          </a:p>
          <a:p>
            <a:pPr marL="1296000" lvl="2" indent="-288000">
              <a:buClr>
                <a:srgbClr val="000000"/>
              </a:buClr>
              <a:buSzPct val="45000"/>
              <a:buFont typeface="Wingdings" charset="2"/>
              <a:buChar char=""/>
            </a:pPr>
            <a:r>
              <a:rPr lang="ko-KR" sz="2000" b="0" strike="noStrike" spc="-1">
                <a:solidFill>
                  <a:srgbClr val="000000"/>
                </a:solidFill>
                <a:uFill>
                  <a:solidFill>
                    <a:srgbClr val="FFFFFF"/>
                  </a:solidFill>
                </a:uFill>
                <a:latin typeface="맑은 고딕"/>
              </a:rPr>
              <a:t>Third Outline Level</a:t>
            </a:r>
          </a:p>
          <a:p>
            <a:pPr marL="1728000" lvl="3" indent="-216000">
              <a:buClr>
                <a:srgbClr val="000000"/>
              </a:buClr>
              <a:buSzPct val="75000"/>
              <a:buFont typeface="Symbol" charset="2"/>
              <a:buChar char=""/>
            </a:pPr>
            <a:r>
              <a:rPr lang="ko-KR" sz="2000" b="0" strike="noStrike" spc="-1">
                <a:solidFill>
                  <a:srgbClr val="000000"/>
                </a:solidFill>
                <a:uFill>
                  <a:solidFill>
                    <a:srgbClr val="FFFFFF"/>
                  </a:solidFill>
                </a:uFill>
                <a:latin typeface="맑은 고딕"/>
              </a:rPr>
              <a:t>Fourth Outline Level</a:t>
            </a:r>
          </a:p>
          <a:p>
            <a:pPr marL="2160000" lvl="4" indent="-216000">
              <a:buClr>
                <a:srgbClr val="000000"/>
              </a:buClr>
              <a:buSzPct val="45000"/>
              <a:buFont typeface="Wingdings" charset="2"/>
              <a:buChar char=""/>
            </a:pPr>
            <a:r>
              <a:rPr lang="ko-KR" sz="2000" b="0" strike="noStrike" spc="-1">
                <a:solidFill>
                  <a:srgbClr val="000000"/>
                </a:solidFill>
                <a:uFill>
                  <a:solidFill>
                    <a:srgbClr val="FFFFFF"/>
                  </a:solidFill>
                </a:uFill>
                <a:latin typeface="맑은 고딕"/>
              </a:rPr>
              <a:t>Fifth Outline Level</a:t>
            </a:r>
          </a:p>
          <a:p>
            <a:pPr marL="2592000" lvl="5" indent="-216000">
              <a:buClr>
                <a:srgbClr val="000000"/>
              </a:buClr>
              <a:buSzPct val="45000"/>
              <a:buFont typeface="Wingdings" charset="2"/>
              <a:buChar char=""/>
            </a:pPr>
            <a:r>
              <a:rPr lang="ko-KR" sz="2000" b="0" strike="noStrike" spc="-1">
                <a:solidFill>
                  <a:srgbClr val="000000"/>
                </a:solidFill>
                <a:uFill>
                  <a:solidFill>
                    <a:srgbClr val="FFFFFF"/>
                  </a:solidFill>
                </a:uFill>
                <a:latin typeface="맑은 고딕"/>
              </a:rPr>
              <a:t>Sixth Outline Level</a:t>
            </a:r>
          </a:p>
          <a:p>
            <a:pPr marL="3024000" lvl="6" indent="-216000">
              <a:buClr>
                <a:srgbClr val="000000"/>
              </a:buClr>
              <a:buSzPct val="45000"/>
              <a:buFont typeface="Wingdings" charset="2"/>
              <a:buChar char=""/>
            </a:pPr>
            <a:r>
              <a:rPr lang="ko-KR" sz="2000" b="0" strike="noStrike" spc="-1">
                <a:solidFill>
                  <a:srgbClr val="000000"/>
                </a:solidFill>
                <a:uFill>
                  <a:solidFill>
                    <a:srgbClr val="FFFFFF"/>
                  </a:solidFill>
                </a:uFill>
                <a:latin typeface="맑은 고딕"/>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0" y="0"/>
            <a:ext cx="9143640" cy="884160"/>
          </a:xfrm>
          <a:prstGeom prst="rect">
            <a:avLst/>
          </a:prstGeom>
        </p:spPr>
        <p:txBody>
          <a:bodyPr lIns="90000" tIns="45000" rIns="90000" bIns="45000" anchor="ctr"/>
          <a:lstStyle/>
          <a:p>
            <a:pPr>
              <a:lnSpc>
                <a:spcPct val="100000"/>
              </a:lnSpc>
            </a:pPr>
            <a:r>
              <a:rPr lang="ko-KR" sz="3600" b="1" strike="noStrike" spc="-1">
                <a:solidFill>
                  <a:srgbClr val="404040"/>
                </a:solidFill>
                <a:uFill>
                  <a:solidFill>
                    <a:srgbClr val="FFFFFF"/>
                  </a:solidFill>
                </a:uFill>
                <a:latin typeface="Arial"/>
              </a:rPr>
              <a:t> Free PPT _ Click to add title</a:t>
            </a:r>
            <a:endParaRPr lang="ko-KR" sz="1800" b="0" strike="noStrike" spc="-1">
              <a:solidFill>
                <a:srgbClr val="000000"/>
              </a:solidFill>
              <a:uFill>
                <a:solidFill>
                  <a:srgbClr val="FFFFFF"/>
                </a:solidFill>
              </a:uFill>
              <a:latin typeface="맑은 고딕"/>
            </a:endParaRPr>
          </a:p>
        </p:txBody>
      </p:sp>
      <p:sp>
        <p:nvSpPr>
          <p:cNvPr id="37" name="PlaceHolder 2"/>
          <p:cNvSpPr>
            <a:spLocks noGrp="1"/>
          </p:cNvSpPr>
          <p:nvPr>
            <p:ph type="body"/>
          </p:nvPr>
        </p:nvSpPr>
        <p:spPr>
          <a:xfrm>
            <a:off x="395640" y="1131480"/>
            <a:ext cx="8496720" cy="460440"/>
          </a:xfrm>
          <a:prstGeom prst="rect">
            <a:avLst/>
          </a:prstGeom>
        </p:spPr>
        <p:txBody>
          <a:bodyPr lIns="90000" tIns="45000" rIns="90000" bIns="45000" anchor="ctr"/>
          <a:lstStyle/>
          <a:p>
            <a:pPr marL="432000" indent="-324000">
              <a:buClr>
                <a:srgbClr val="000000"/>
              </a:buClr>
              <a:buSzPct val="45000"/>
              <a:buFont typeface="Wingdings" charset="2"/>
              <a:buChar char=""/>
            </a:pPr>
            <a:r>
              <a:rPr lang="ko-KR" sz="2000" b="0" strike="noStrike" spc="-1">
                <a:solidFill>
                  <a:srgbClr val="404040"/>
                </a:solidFill>
                <a:uFill>
                  <a:solidFill>
                    <a:srgbClr val="FFFFFF"/>
                  </a:solidFill>
                </a:uFill>
                <a:latin typeface="Arial"/>
              </a:rPr>
              <a:t>Click to edit the outline text format</a:t>
            </a:r>
            <a:endParaRPr lang="ko-KR" sz="2000" b="0" strike="noStrike" spc="-1">
              <a:solidFill>
                <a:srgbClr val="000000"/>
              </a:solidFill>
              <a:uFill>
                <a:solidFill>
                  <a:srgbClr val="FFFFFF"/>
                </a:solidFill>
              </a:uFill>
              <a:latin typeface="맑은 고딕"/>
            </a:endParaRPr>
          </a:p>
          <a:p>
            <a:pPr marL="864000" lvl="1" indent="-324000">
              <a:buClr>
                <a:srgbClr val="000000"/>
              </a:buClr>
              <a:buSzPct val="75000"/>
              <a:buFont typeface="Symbol" charset="2"/>
              <a:buChar char=""/>
            </a:pPr>
            <a:r>
              <a:rPr lang="ko-KR" sz="2000" b="0" strike="noStrike" spc="-1">
                <a:solidFill>
                  <a:srgbClr val="404040"/>
                </a:solidFill>
                <a:uFill>
                  <a:solidFill>
                    <a:srgbClr val="FFFFFF"/>
                  </a:solidFill>
                </a:uFill>
                <a:latin typeface="Arial"/>
              </a:rPr>
              <a:t>Second Outline Level</a:t>
            </a:r>
            <a:endParaRPr lang="ko-KR" sz="2000" b="0" strike="noStrike" spc="-1">
              <a:solidFill>
                <a:srgbClr val="000000"/>
              </a:solidFill>
              <a:uFill>
                <a:solidFill>
                  <a:srgbClr val="FFFFFF"/>
                </a:solidFill>
              </a:uFill>
              <a:latin typeface="맑은 고딕"/>
            </a:endParaRPr>
          </a:p>
          <a:p>
            <a:pPr marL="1296000" lvl="2" indent="-288000">
              <a:buClr>
                <a:srgbClr val="000000"/>
              </a:buClr>
              <a:buSzPct val="45000"/>
              <a:buFont typeface="Wingdings" charset="2"/>
              <a:buChar char=""/>
            </a:pPr>
            <a:r>
              <a:rPr lang="ko-KR" sz="2000" b="0" strike="noStrike" spc="-1">
                <a:solidFill>
                  <a:srgbClr val="404040"/>
                </a:solidFill>
                <a:uFill>
                  <a:solidFill>
                    <a:srgbClr val="FFFFFF"/>
                  </a:solidFill>
                </a:uFill>
                <a:latin typeface="Arial"/>
              </a:rPr>
              <a:t>Third Outline Level</a:t>
            </a:r>
            <a:endParaRPr lang="ko-KR" sz="2000" b="0" strike="noStrike" spc="-1">
              <a:solidFill>
                <a:srgbClr val="000000"/>
              </a:solidFill>
              <a:uFill>
                <a:solidFill>
                  <a:srgbClr val="FFFFFF"/>
                </a:solidFill>
              </a:uFill>
              <a:latin typeface="맑은 고딕"/>
            </a:endParaRPr>
          </a:p>
          <a:p>
            <a:pPr marL="1728000" lvl="3" indent="-216000">
              <a:buClr>
                <a:srgbClr val="000000"/>
              </a:buClr>
              <a:buSzPct val="75000"/>
              <a:buFont typeface="Symbol" charset="2"/>
              <a:buChar char=""/>
            </a:pPr>
            <a:r>
              <a:rPr lang="ko-KR" sz="2000" b="0" strike="noStrike" spc="-1">
                <a:solidFill>
                  <a:srgbClr val="404040"/>
                </a:solidFill>
                <a:uFill>
                  <a:solidFill>
                    <a:srgbClr val="FFFFFF"/>
                  </a:solidFill>
                </a:uFill>
                <a:latin typeface="Arial"/>
              </a:rPr>
              <a:t>Fourth Outline Level</a:t>
            </a:r>
            <a:endParaRPr lang="ko-KR" sz="2000" b="0" strike="noStrike" spc="-1">
              <a:solidFill>
                <a:srgbClr val="000000"/>
              </a:solidFill>
              <a:uFill>
                <a:solidFill>
                  <a:srgbClr val="FFFFFF"/>
                </a:solidFill>
              </a:uFill>
              <a:latin typeface="맑은 고딕"/>
            </a:endParaRPr>
          </a:p>
          <a:p>
            <a:pPr marL="2160000" lvl="4" indent="-216000">
              <a:buClr>
                <a:srgbClr val="000000"/>
              </a:buClr>
              <a:buSzPct val="45000"/>
              <a:buFont typeface="Wingdings" charset="2"/>
              <a:buChar char=""/>
            </a:pPr>
            <a:r>
              <a:rPr lang="ko-KR" sz="2000" b="0" strike="noStrike" spc="-1">
                <a:solidFill>
                  <a:srgbClr val="404040"/>
                </a:solidFill>
                <a:uFill>
                  <a:solidFill>
                    <a:srgbClr val="FFFFFF"/>
                  </a:solidFill>
                </a:uFill>
                <a:latin typeface="Arial"/>
              </a:rPr>
              <a:t>Fifth Outline Level</a:t>
            </a:r>
            <a:endParaRPr lang="ko-KR" sz="2000" b="0" strike="noStrike" spc="-1">
              <a:solidFill>
                <a:srgbClr val="000000"/>
              </a:solidFill>
              <a:uFill>
                <a:solidFill>
                  <a:srgbClr val="FFFFFF"/>
                </a:solidFill>
              </a:uFill>
              <a:latin typeface="맑은 고딕"/>
            </a:endParaRPr>
          </a:p>
          <a:p>
            <a:pPr marL="2592000" lvl="5" indent="-216000">
              <a:buClr>
                <a:srgbClr val="000000"/>
              </a:buClr>
              <a:buSzPct val="45000"/>
              <a:buFont typeface="Wingdings" charset="2"/>
              <a:buChar char=""/>
            </a:pPr>
            <a:r>
              <a:rPr lang="ko-KR" sz="2000" b="0" strike="noStrike" spc="-1">
                <a:solidFill>
                  <a:srgbClr val="404040"/>
                </a:solidFill>
                <a:uFill>
                  <a:solidFill>
                    <a:srgbClr val="FFFFFF"/>
                  </a:solidFill>
                </a:uFill>
                <a:latin typeface="Arial"/>
              </a:rPr>
              <a:t>Sixth Outline Level</a:t>
            </a:r>
            <a:endParaRPr lang="ko-KR" sz="2000" b="0" strike="noStrike" spc="-1">
              <a:solidFill>
                <a:srgbClr val="000000"/>
              </a:solidFill>
              <a:uFill>
                <a:solidFill>
                  <a:srgbClr val="FFFFFF"/>
                </a:solidFill>
              </a:uFill>
              <a:latin typeface="맑은 고딕"/>
            </a:endParaRPr>
          </a:p>
          <a:p>
            <a:pPr>
              <a:lnSpc>
                <a:spcPct val="100000"/>
              </a:lnSpc>
            </a:pPr>
            <a:r>
              <a:rPr lang="ko-KR" sz="2000" b="0" strike="noStrike" spc="-1">
                <a:solidFill>
                  <a:srgbClr val="404040"/>
                </a:solidFill>
                <a:uFill>
                  <a:solidFill>
                    <a:srgbClr val="FFFFFF"/>
                  </a:solidFill>
                </a:uFill>
                <a:latin typeface="Arial"/>
              </a:rPr>
              <a:t>Seventh Outline LevelClick to edit Master text styles</a:t>
            </a:r>
            <a:endParaRPr lang="ko-KR" sz="2000" b="0" strike="noStrike" spc="-1">
              <a:solidFill>
                <a:srgbClr val="000000"/>
              </a:solidFill>
              <a:uFill>
                <a:solidFill>
                  <a:srgbClr val="FFFFFF"/>
                </a:solidFill>
              </a:uFill>
              <a:latin typeface="맑은 고딕"/>
            </a:endParaRPr>
          </a:p>
        </p:txBody>
      </p:sp>
      <p:sp>
        <p:nvSpPr>
          <p:cNvPr id="38" name="PlaceHolder 3"/>
          <p:cNvSpPr>
            <a:spLocks noGrp="1"/>
          </p:cNvSpPr>
          <p:nvPr>
            <p:ph type="body"/>
          </p:nvPr>
        </p:nvSpPr>
        <p:spPr>
          <a:xfrm>
            <a:off x="405720" y="1808280"/>
            <a:ext cx="8496720" cy="2995200"/>
          </a:xfrm>
          <a:prstGeom prst="rect">
            <a:avLst/>
          </a:prstGeom>
        </p:spPr>
        <p:txBody>
          <a:bodyPr lIns="396000" tIns="45000" rIns="90000" bIns="45000"/>
          <a:lstStyle/>
          <a:p>
            <a:pPr marL="432000" indent="-324000">
              <a:buClr>
                <a:srgbClr val="000000"/>
              </a:buClr>
              <a:buSzPct val="45000"/>
              <a:buFont typeface="Wingdings" charset="2"/>
              <a:buChar char=""/>
            </a:pPr>
            <a:r>
              <a:rPr lang="ko-KR" sz="1400" b="0" strike="noStrike" spc="-1">
                <a:solidFill>
                  <a:srgbClr val="404040"/>
                </a:solidFill>
                <a:uFill>
                  <a:solidFill>
                    <a:srgbClr val="FFFFFF"/>
                  </a:solidFill>
                </a:uFill>
                <a:latin typeface="Arial"/>
              </a:rPr>
              <a:t>Click to edit the outline text format</a:t>
            </a:r>
            <a:endParaRPr lang="ko-KR" sz="1400" b="0" strike="noStrike" spc="-1">
              <a:solidFill>
                <a:srgbClr val="000000"/>
              </a:solidFill>
              <a:uFill>
                <a:solidFill>
                  <a:srgbClr val="FFFFFF"/>
                </a:solidFill>
              </a:uFill>
              <a:latin typeface="맑은 고딕"/>
            </a:endParaRPr>
          </a:p>
          <a:p>
            <a:pPr marL="864000" lvl="1" indent="-324000">
              <a:buClr>
                <a:srgbClr val="000000"/>
              </a:buClr>
              <a:buSzPct val="75000"/>
              <a:buFont typeface="Symbol" charset="2"/>
              <a:buChar char=""/>
            </a:pPr>
            <a:r>
              <a:rPr lang="ko-KR" sz="1400" b="0" strike="noStrike" spc="-1">
                <a:solidFill>
                  <a:srgbClr val="404040"/>
                </a:solidFill>
                <a:uFill>
                  <a:solidFill>
                    <a:srgbClr val="FFFFFF"/>
                  </a:solidFill>
                </a:uFill>
                <a:latin typeface="Arial"/>
              </a:rPr>
              <a:t>Second Outline Level</a:t>
            </a:r>
            <a:endParaRPr lang="ko-KR" sz="1400" b="0" strike="noStrike" spc="-1">
              <a:solidFill>
                <a:srgbClr val="000000"/>
              </a:solidFill>
              <a:uFill>
                <a:solidFill>
                  <a:srgbClr val="FFFFFF"/>
                </a:solidFill>
              </a:uFill>
              <a:latin typeface="맑은 고딕"/>
            </a:endParaRPr>
          </a:p>
          <a:p>
            <a:pPr marL="1296000" lvl="2" indent="-288000">
              <a:buClr>
                <a:srgbClr val="000000"/>
              </a:buClr>
              <a:buSzPct val="45000"/>
              <a:buFont typeface="Wingdings" charset="2"/>
              <a:buChar char=""/>
            </a:pPr>
            <a:r>
              <a:rPr lang="ko-KR" sz="1400" b="0" strike="noStrike" spc="-1">
                <a:solidFill>
                  <a:srgbClr val="404040"/>
                </a:solidFill>
                <a:uFill>
                  <a:solidFill>
                    <a:srgbClr val="FFFFFF"/>
                  </a:solidFill>
                </a:uFill>
                <a:latin typeface="Arial"/>
              </a:rPr>
              <a:t>Third Outline Level</a:t>
            </a:r>
            <a:endParaRPr lang="ko-KR" sz="1400" b="0" strike="noStrike" spc="-1">
              <a:solidFill>
                <a:srgbClr val="000000"/>
              </a:solidFill>
              <a:uFill>
                <a:solidFill>
                  <a:srgbClr val="FFFFFF"/>
                </a:solidFill>
              </a:uFill>
              <a:latin typeface="맑은 고딕"/>
            </a:endParaRPr>
          </a:p>
          <a:p>
            <a:pPr marL="1728000" lvl="3" indent="-216000">
              <a:buClr>
                <a:srgbClr val="000000"/>
              </a:buClr>
              <a:buSzPct val="75000"/>
              <a:buFont typeface="Symbol" charset="2"/>
              <a:buChar char=""/>
            </a:pPr>
            <a:r>
              <a:rPr lang="ko-KR" sz="1400" b="0" strike="noStrike" spc="-1">
                <a:solidFill>
                  <a:srgbClr val="404040"/>
                </a:solidFill>
                <a:uFill>
                  <a:solidFill>
                    <a:srgbClr val="FFFFFF"/>
                  </a:solidFill>
                </a:uFill>
                <a:latin typeface="Arial"/>
              </a:rPr>
              <a:t>Fourth Outline Level</a:t>
            </a:r>
            <a:endParaRPr lang="ko-KR" sz="1400" b="0" strike="noStrike" spc="-1">
              <a:solidFill>
                <a:srgbClr val="000000"/>
              </a:solidFill>
              <a:uFill>
                <a:solidFill>
                  <a:srgbClr val="FFFFFF"/>
                </a:solidFill>
              </a:uFill>
              <a:latin typeface="맑은 고딕"/>
            </a:endParaRPr>
          </a:p>
          <a:p>
            <a:pPr marL="2160000" lvl="4" indent="-216000">
              <a:buClr>
                <a:srgbClr val="000000"/>
              </a:buClr>
              <a:buSzPct val="45000"/>
              <a:buFont typeface="Wingdings" charset="2"/>
              <a:buChar char=""/>
            </a:pPr>
            <a:r>
              <a:rPr lang="ko-KR" sz="1400" b="0" strike="noStrike" spc="-1">
                <a:solidFill>
                  <a:srgbClr val="404040"/>
                </a:solidFill>
                <a:uFill>
                  <a:solidFill>
                    <a:srgbClr val="FFFFFF"/>
                  </a:solidFill>
                </a:uFill>
                <a:latin typeface="Arial"/>
              </a:rPr>
              <a:t>Fifth Outline Level</a:t>
            </a:r>
            <a:endParaRPr lang="ko-KR" sz="1400" b="0" strike="noStrike" spc="-1">
              <a:solidFill>
                <a:srgbClr val="000000"/>
              </a:solidFill>
              <a:uFill>
                <a:solidFill>
                  <a:srgbClr val="FFFFFF"/>
                </a:solidFill>
              </a:uFill>
              <a:latin typeface="맑은 고딕"/>
            </a:endParaRPr>
          </a:p>
          <a:p>
            <a:pPr marL="2592000" lvl="5" indent="-216000">
              <a:buClr>
                <a:srgbClr val="000000"/>
              </a:buClr>
              <a:buSzPct val="45000"/>
              <a:buFont typeface="Wingdings" charset="2"/>
              <a:buChar char=""/>
            </a:pPr>
            <a:r>
              <a:rPr lang="ko-KR" sz="1400" b="0" strike="noStrike" spc="-1">
                <a:solidFill>
                  <a:srgbClr val="404040"/>
                </a:solidFill>
                <a:uFill>
                  <a:solidFill>
                    <a:srgbClr val="FFFFFF"/>
                  </a:solidFill>
                </a:uFill>
                <a:latin typeface="Arial"/>
              </a:rPr>
              <a:t>Sixth Outline Level</a:t>
            </a:r>
            <a:endParaRPr lang="ko-KR" sz="1400" b="0" strike="noStrike" spc="-1">
              <a:solidFill>
                <a:srgbClr val="000000"/>
              </a:solidFill>
              <a:uFill>
                <a:solidFill>
                  <a:srgbClr val="FFFFFF"/>
                </a:solidFill>
              </a:uFill>
              <a:latin typeface="맑은 고딕"/>
            </a:endParaRPr>
          </a:p>
          <a:p>
            <a:pPr>
              <a:lnSpc>
                <a:spcPct val="100000"/>
              </a:lnSpc>
            </a:pPr>
            <a:r>
              <a:rPr lang="ko-KR" sz="1400" b="0" strike="noStrike" spc="-1">
                <a:solidFill>
                  <a:srgbClr val="404040"/>
                </a:solidFill>
                <a:uFill>
                  <a:solidFill>
                    <a:srgbClr val="FFFFFF"/>
                  </a:solidFill>
                </a:uFill>
                <a:latin typeface="Arial"/>
              </a:rPr>
              <a:t>Seventh Outline LevelClick to edit Master text styles</a:t>
            </a:r>
            <a:endParaRPr lang="ko-KR" sz="1400" b="0" strike="noStrike" spc="-1">
              <a:solidFill>
                <a:srgbClr val="000000"/>
              </a:solidFill>
              <a:uFill>
                <a:solidFill>
                  <a:srgbClr val="FFFFFF"/>
                </a:solidFill>
              </a:uFill>
              <a:latin typeface="맑은 고딕"/>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816000" y="3655440"/>
            <a:ext cx="485964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b="1" dirty="0" err="1"/>
              <a:t>Hongkun</a:t>
            </a:r>
            <a:r>
              <a:rPr lang="en-US" sz="1200" b="1" dirty="0"/>
              <a:t> </a:t>
            </a:r>
            <a:r>
              <a:rPr lang="en-US" sz="1200" b="1" dirty="0" err="1"/>
              <a:t>Jin</a:t>
            </a:r>
            <a:endParaRPr lang="en-US" sz="1200" dirty="0"/>
          </a:p>
          <a:p>
            <a:r>
              <a:rPr lang="en-US" sz="1200" b="1" dirty="0" err="1"/>
              <a:t>Mouqing</a:t>
            </a:r>
            <a:r>
              <a:rPr lang="en-US" sz="1200" b="1" dirty="0"/>
              <a:t> </a:t>
            </a:r>
            <a:r>
              <a:rPr lang="en-US" sz="1200" b="1" dirty="0" err="1"/>
              <a:t>Jin</a:t>
            </a:r>
            <a:endParaRPr lang="en-US" sz="1200" dirty="0"/>
          </a:p>
          <a:p>
            <a:pPr>
              <a:lnSpc>
                <a:spcPct val="100000"/>
              </a:lnSpc>
            </a:pPr>
            <a:endParaRPr lang="en-US" sz="1200" b="0" strike="noStrike" spc="-1" dirty="0">
              <a:solidFill>
                <a:srgbClr val="000000"/>
              </a:solidFill>
              <a:uFill>
                <a:solidFill>
                  <a:srgbClr val="FFFFFF"/>
                </a:solidFill>
              </a:uFill>
              <a:latin typeface="Arial"/>
            </a:endParaRPr>
          </a:p>
        </p:txBody>
      </p:sp>
      <p:sp>
        <p:nvSpPr>
          <p:cNvPr id="111" name="CustomShape 2"/>
          <p:cNvSpPr/>
          <p:nvPr/>
        </p:nvSpPr>
        <p:spPr>
          <a:xfrm>
            <a:off x="3780000" y="2643840"/>
            <a:ext cx="4859640" cy="76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r>
              <a:rPr lang="en-US" sz="2200" b="1" strike="noStrike" spc="-1">
                <a:solidFill>
                  <a:srgbClr val="404040"/>
                </a:solidFill>
                <a:uFill>
                  <a:solidFill>
                    <a:srgbClr val="FFFFFF"/>
                  </a:solidFill>
                </a:uFill>
                <a:latin typeface="Arial"/>
                <a:ea typeface="맑은 고딕"/>
              </a:rPr>
              <a:t>Deep learning based basketball video analysis for intelligent</a:t>
            </a:r>
            <a:endParaRPr lang="en-US" sz="2200" b="0" strike="noStrike" spc="-1">
              <a:solidFill>
                <a:srgbClr val="000000"/>
              </a:solidFill>
              <a:uFill>
                <a:solidFill>
                  <a:srgbClr val="FFFFFF"/>
                </a:solidFill>
              </a:uFill>
              <a:latin typeface="Arial"/>
            </a:endParaRPr>
          </a:p>
        </p:txBody>
      </p:sp>
      <p:sp>
        <p:nvSpPr>
          <p:cNvPr id="112" name="CustomShape 3"/>
          <p:cNvSpPr/>
          <p:nvPr/>
        </p:nvSpPr>
        <p:spPr>
          <a:xfrm>
            <a:off x="3543120" y="2708280"/>
            <a:ext cx="143640" cy="1223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BBA7DA-E432-2B4F-8673-6E88ADDFC4EC}"/>
              </a:ext>
            </a:extLst>
          </p:cNvPr>
          <p:cNvSpPr/>
          <p:nvPr/>
        </p:nvSpPr>
        <p:spPr>
          <a:xfrm>
            <a:off x="2270501" y="666187"/>
            <a:ext cx="4572000" cy="3231654"/>
          </a:xfrm>
          <a:prstGeom prst="rect">
            <a:avLst/>
          </a:prstGeom>
        </p:spPr>
        <p:txBody>
          <a:bodyPr>
            <a:spAutoFit/>
          </a:bodyPr>
          <a:lstStyle/>
          <a:p>
            <a:r>
              <a:rPr lang="en-US" sz="1200" dirty="0">
                <a:solidFill>
                  <a:srgbClr val="000000"/>
                </a:solidFill>
                <a:effectLst/>
                <a:latin typeface="Helvetica" pitchFamily="2" charset="0"/>
              </a:rPr>
              <a:t>As the great improvement of multimedia communication and artificial intelligence, The "Intelligent Arena" will be a new type of application. For many sports fans, they also want to get highlight moment when they are playing with team members. The "Intelligent Arena" will be a new type of application.</a:t>
            </a:r>
          </a:p>
          <a:p>
            <a:br>
              <a:rPr lang="en-US" sz="1200" dirty="0">
                <a:solidFill>
                  <a:srgbClr val="000000"/>
                </a:solidFill>
                <a:effectLst/>
                <a:latin typeface="Helvetica" pitchFamily="2" charset="0"/>
              </a:rPr>
            </a:br>
            <a:endParaRPr lang="en-US" sz="1200" dirty="0">
              <a:solidFill>
                <a:srgbClr val="000000"/>
              </a:solidFill>
              <a:effectLst/>
              <a:latin typeface="Helvetica" pitchFamily="2" charset="0"/>
            </a:endParaRPr>
          </a:p>
          <a:p>
            <a:r>
              <a:rPr lang="en-US" sz="1200" dirty="0">
                <a:solidFill>
                  <a:srgbClr val="000000"/>
                </a:solidFill>
                <a:effectLst/>
                <a:latin typeface="Helvetica" pitchFamily="2" charset="0"/>
              </a:rPr>
              <a:t>In order to get highlight video, the system has to automatically select highlight video clips in real-time living camera. The most important work is how to recognize the highlight moment and save it. To sum up, this paper has the follows four points:</a:t>
            </a:r>
          </a:p>
          <a:p>
            <a:r>
              <a:rPr lang="en-US" sz="1200" dirty="0">
                <a:solidFill>
                  <a:srgbClr val="000000"/>
                </a:solidFill>
                <a:effectLst/>
                <a:latin typeface="Helvetica" pitchFamily="2" charset="0"/>
              </a:rPr>
              <a:t>1, automatically selecting the live camera that best records the match.</a:t>
            </a:r>
          </a:p>
          <a:p>
            <a:r>
              <a:rPr lang="en-US" sz="1200" dirty="0">
                <a:solidFill>
                  <a:srgbClr val="000000"/>
                </a:solidFill>
                <a:effectLst/>
                <a:latin typeface="Helvetica" pitchFamily="2" charset="0"/>
              </a:rPr>
              <a:t>2, detecting the backboard and basket areas as the hotspot area.</a:t>
            </a:r>
          </a:p>
          <a:p>
            <a:r>
              <a:rPr lang="en-US" sz="1200" dirty="0">
                <a:solidFill>
                  <a:srgbClr val="000000"/>
                </a:solidFill>
                <a:effectLst/>
                <a:latin typeface="Helvetica" pitchFamily="2" charset="0"/>
              </a:rPr>
              <a:t>3, recognizing and saving the shooting and scoring moment in living camera.</a:t>
            </a:r>
          </a:p>
          <a:p>
            <a:r>
              <a:rPr lang="en-US" sz="1200" dirty="0">
                <a:solidFill>
                  <a:srgbClr val="000000"/>
                </a:solidFill>
                <a:effectLst/>
                <a:latin typeface="Helvetica" pitchFamily="2" charset="0"/>
              </a:rPr>
              <a:t>4, save those scoring moment into highlight video.</a:t>
            </a:r>
          </a:p>
        </p:txBody>
      </p:sp>
    </p:spTree>
    <p:extLst>
      <p:ext uri="{BB962C8B-B14F-4D97-AF65-F5344CB8AC3E}">
        <p14:creationId xmlns:p14="http://schemas.microsoft.com/office/powerpoint/2010/main" val="2813930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395640" y="987480"/>
            <a:ext cx="8496720" cy="460440"/>
          </a:xfrm>
          <a:prstGeom prst="rect">
            <a:avLst/>
          </a:prstGeom>
          <a:noFill/>
          <a:ln>
            <a:noFill/>
          </a:ln>
        </p:spPr>
        <p:txBody>
          <a:bodyPr lIns="90000" tIns="45000" rIns="90000" bIns="45000" anchor="ctr"/>
          <a:lstStyle/>
          <a:p>
            <a:pPr>
              <a:lnSpc>
                <a:spcPct val="100000"/>
              </a:lnSpc>
            </a:pPr>
            <a:r>
              <a:rPr lang="ko-KR" sz="2000" b="1" strike="noStrike" spc="-1">
                <a:solidFill>
                  <a:srgbClr val="404040"/>
                </a:solidFill>
                <a:uFill>
                  <a:solidFill>
                    <a:srgbClr val="FFFFFF"/>
                  </a:solidFill>
                </a:uFill>
                <a:latin typeface="Arial"/>
              </a:rPr>
              <a:t>Hotspot area detection</a:t>
            </a:r>
            <a:endParaRPr lang="ko-KR" sz="3200" b="0" strike="noStrike" spc="-1">
              <a:solidFill>
                <a:srgbClr val="000000"/>
              </a:solidFill>
              <a:uFill>
                <a:solidFill>
                  <a:srgbClr val="FFFFFF"/>
                </a:solidFill>
              </a:uFill>
              <a:latin typeface="맑은 고딕"/>
            </a:endParaRPr>
          </a:p>
        </p:txBody>
      </p:sp>
      <p:sp>
        <p:nvSpPr>
          <p:cNvPr id="114" name="TextShape 2"/>
          <p:cNvSpPr txBox="1"/>
          <p:nvPr/>
        </p:nvSpPr>
        <p:spPr>
          <a:xfrm>
            <a:off x="224640" y="4120560"/>
            <a:ext cx="8503920" cy="817200"/>
          </a:xfrm>
          <a:prstGeom prst="rect">
            <a:avLst/>
          </a:prstGeom>
          <a:noFill/>
          <a:ln>
            <a:noFill/>
          </a:ln>
        </p:spPr>
        <p:txBody>
          <a:bodyPr lIns="396000" tIns="45000" rIns="90000" bIns="45000"/>
          <a:lstStyle/>
          <a:p>
            <a:pPr>
              <a:lnSpc>
                <a:spcPct val="100000"/>
              </a:lnSpc>
            </a:pPr>
            <a:r>
              <a:rPr lang="ko-KR" sz="1100" b="1" strike="noStrike" spc="-1">
                <a:solidFill>
                  <a:srgbClr val="404040"/>
                </a:solidFill>
                <a:uFill>
                  <a:solidFill>
                    <a:srgbClr val="FFFFFF"/>
                  </a:solidFill>
                </a:uFill>
                <a:latin typeface="Arial"/>
              </a:rPr>
              <a:t>ACF detector: 7 </a:t>
            </a:r>
            <a:r>
              <a:rPr lang="ko-KR" sz="1100" b="0" strike="noStrike" spc="-1">
                <a:solidFill>
                  <a:srgbClr val="404040"/>
                </a:solidFill>
                <a:uFill>
                  <a:solidFill>
                    <a:srgbClr val="FFFFFF"/>
                  </a:solidFill>
                </a:uFill>
                <a:latin typeface="Arial"/>
              </a:rPr>
              <a:t>Dollar P, Appel R, Belongie S, Perona P (2014) Fast feature pyramids for object detection. IEEE Trans. Pattern Anal Mach Intell 36(8):1532–</a:t>
            </a:r>
            <a:endParaRPr lang="ko-KR" sz="1100" b="0" strike="noStrike" spc="-1">
              <a:solidFill>
                <a:srgbClr val="000000"/>
              </a:solidFill>
              <a:uFill>
                <a:solidFill>
                  <a:srgbClr val="FFFFFF"/>
                </a:solidFill>
              </a:uFill>
              <a:latin typeface="맑은 고딕"/>
            </a:endParaRPr>
          </a:p>
          <a:p>
            <a:pPr>
              <a:lnSpc>
                <a:spcPct val="100000"/>
              </a:lnSpc>
            </a:pPr>
            <a:r>
              <a:rPr lang="ko-KR" sz="1100" b="1" strike="noStrike" spc="-1">
                <a:solidFill>
                  <a:srgbClr val="404040"/>
                </a:solidFill>
                <a:uFill>
                  <a:solidFill>
                    <a:srgbClr val="FFFFFF"/>
                  </a:solidFill>
                </a:uFill>
                <a:latin typeface="Arial"/>
              </a:rPr>
              <a:t>AdaBoost:11 </a:t>
            </a:r>
            <a:r>
              <a:rPr lang="ko-KR" sz="1100" b="0" strike="noStrike" spc="-1">
                <a:solidFill>
                  <a:srgbClr val="404040"/>
                </a:solidFill>
                <a:uFill>
                  <a:solidFill>
                    <a:srgbClr val="FFFFFF"/>
                  </a:solidFill>
                </a:uFill>
                <a:latin typeface="Arial"/>
                <a:ea typeface="Wingdings"/>
              </a:rPr>
              <a:t>Friedman J, Hastie T, Tibshirani R et al (2000) Additive logistic regression: a statistical view of boosting. </a:t>
            </a:r>
            <a:r>
              <a:rPr lang="ko-KR" sz="1100" b="0" strike="noStrike" spc="-1">
                <a:solidFill>
                  <a:srgbClr val="404040"/>
                </a:solidFill>
                <a:uFill>
                  <a:solidFill>
                    <a:srgbClr val="FFFFFF"/>
                  </a:solidFill>
                </a:uFill>
                <a:latin typeface="Arial"/>
              </a:rPr>
              <a:t>Ann Stat 28(2):337–407</a:t>
            </a:r>
            <a:endParaRPr lang="ko-KR" sz="1100" b="0" strike="noStrike" spc="-1">
              <a:solidFill>
                <a:srgbClr val="000000"/>
              </a:solidFill>
              <a:uFill>
                <a:solidFill>
                  <a:srgbClr val="FFFFFF"/>
                </a:solidFill>
              </a:uFill>
              <a:latin typeface="맑은 고딕"/>
            </a:endParaRPr>
          </a:p>
        </p:txBody>
      </p:sp>
      <p:sp>
        <p:nvSpPr>
          <p:cNvPr id="115" name="TextShape 3"/>
          <p:cNvSpPr txBox="1"/>
          <p:nvPr/>
        </p:nvSpPr>
        <p:spPr>
          <a:xfrm>
            <a:off x="91440" y="30240"/>
            <a:ext cx="9143640" cy="884160"/>
          </a:xfrm>
          <a:prstGeom prst="rect">
            <a:avLst/>
          </a:prstGeom>
          <a:noFill/>
          <a:ln>
            <a:noFill/>
          </a:ln>
        </p:spPr>
        <p:txBody>
          <a:bodyPr lIns="90000" tIns="45000" rIns="90000" bIns="45000" anchor="ctr"/>
          <a:lstStyle/>
          <a:p>
            <a:r>
              <a:rPr lang="ko-KR" sz="3600" b="1" strike="noStrike" spc="-1">
                <a:solidFill>
                  <a:srgbClr val="404040"/>
                </a:solidFill>
                <a:uFill>
                  <a:solidFill>
                    <a:srgbClr val="FFFFFF"/>
                  </a:solidFill>
                </a:uFill>
                <a:latin typeface="Arial"/>
              </a:rPr>
              <a:t>Proposal/Plan: System</a:t>
            </a:r>
            <a:endParaRPr lang="ko-KR" sz="1800" b="0" strike="noStrike" spc="-1">
              <a:solidFill>
                <a:srgbClr val="000000"/>
              </a:solidFill>
              <a:uFill>
                <a:solidFill>
                  <a:srgbClr val="FFFFFF"/>
                </a:solidFill>
              </a:uFill>
              <a:latin typeface="맑은 고딕"/>
            </a:endParaRPr>
          </a:p>
        </p:txBody>
      </p:sp>
      <p:pic>
        <p:nvPicPr>
          <p:cNvPr id="116" name="Picture 115"/>
          <p:cNvPicPr/>
          <p:nvPr/>
        </p:nvPicPr>
        <p:blipFill>
          <a:blip r:embed="rId2"/>
          <a:stretch/>
        </p:blipFill>
        <p:spPr>
          <a:xfrm>
            <a:off x="604080" y="1537560"/>
            <a:ext cx="2862000" cy="1851480"/>
          </a:xfrm>
          <a:prstGeom prst="rect">
            <a:avLst/>
          </a:prstGeom>
          <a:ln>
            <a:noFill/>
          </a:ln>
        </p:spPr>
      </p:pic>
      <p:sp>
        <p:nvSpPr>
          <p:cNvPr id="117" name="CustomShape 4"/>
          <p:cNvSpPr/>
          <p:nvPr/>
        </p:nvSpPr>
        <p:spPr>
          <a:xfrm>
            <a:off x="2504880" y="1798560"/>
            <a:ext cx="640080" cy="457200"/>
          </a:xfrm>
          <a:prstGeom prst="rect">
            <a:avLst/>
          </a:prstGeom>
          <a:noFill/>
          <a:ln w="18360">
            <a:solidFill>
              <a:srgbClr val="FF420E"/>
            </a:solidFill>
            <a:round/>
          </a:ln>
        </p:spPr>
        <p:style>
          <a:lnRef idx="0">
            <a:scrgbClr r="0" g="0" b="0"/>
          </a:lnRef>
          <a:fillRef idx="0">
            <a:scrgbClr r="0" g="0" b="0"/>
          </a:fillRef>
          <a:effectRef idx="0">
            <a:scrgbClr r="0" g="0" b="0"/>
          </a:effectRef>
          <a:fontRef idx="minor"/>
        </p:style>
      </p:sp>
      <p:sp>
        <p:nvSpPr>
          <p:cNvPr id="118" name="Line 5"/>
          <p:cNvSpPr/>
          <p:nvPr/>
        </p:nvSpPr>
        <p:spPr>
          <a:xfrm>
            <a:off x="3164400" y="2255760"/>
            <a:ext cx="822960" cy="218880"/>
          </a:xfrm>
          <a:prstGeom prst="line">
            <a:avLst/>
          </a:prstGeom>
          <a:ln w="18360">
            <a:solidFill>
              <a:srgbClr val="FF3333"/>
            </a:solidFill>
            <a:round/>
          </a:ln>
        </p:spPr>
        <p:style>
          <a:lnRef idx="0">
            <a:scrgbClr r="0" g="0" b="0"/>
          </a:lnRef>
          <a:fillRef idx="0">
            <a:scrgbClr r="0" g="0" b="0"/>
          </a:fillRef>
          <a:effectRef idx="0">
            <a:scrgbClr r="0" g="0" b="0"/>
          </a:effectRef>
          <a:fontRef idx="minor"/>
        </p:style>
      </p:sp>
      <p:sp>
        <p:nvSpPr>
          <p:cNvPr id="119" name="Line 6"/>
          <p:cNvSpPr/>
          <p:nvPr/>
        </p:nvSpPr>
        <p:spPr>
          <a:xfrm flipV="1">
            <a:off x="3164400" y="1560240"/>
            <a:ext cx="822960" cy="241200"/>
          </a:xfrm>
          <a:prstGeom prst="line">
            <a:avLst/>
          </a:prstGeom>
          <a:ln w="18360">
            <a:solidFill>
              <a:srgbClr val="FF3333"/>
            </a:solidFill>
            <a:round/>
          </a:ln>
        </p:spPr>
        <p:style>
          <a:lnRef idx="0">
            <a:scrgbClr r="0" g="0" b="0"/>
          </a:lnRef>
          <a:fillRef idx="0">
            <a:scrgbClr r="0" g="0" b="0"/>
          </a:fillRef>
          <a:effectRef idx="0">
            <a:scrgbClr r="0" g="0" b="0"/>
          </a:effectRef>
          <a:fontRef idx="minor"/>
        </p:style>
      </p:sp>
      <p:sp>
        <p:nvSpPr>
          <p:cNvPr id="120" name="TextShape 7"/>
          <p:cNvSpPr txBox="1"/>
          <p:nvPr/>
        </p:nvSpPr>
        <p:spPr>
          <a:xfrm>
            <a:off x="5029200" y="1463040"/>
            <a:ext cx="4023360" cy="2468880"/>
          </a:xfrm>
          <a:prstGeom prst="rect">
            <a:avLst/>
          </a:prstGeom>
          <a:noFill/>
          <a:ln>
            <a:noFill/>
          </a:ln>
        </p:spPr>
        <p:txBody>
          <a:bodyPr lIns="396000" tIns="45000" rIns="90000" bIns="45000"/>
          <a:lstStyle/>
          <a:p>
            <a:pPr>
              <a:lnSpc>
                <a:spcPct val="100000"/>
              </a:lnSpc>
            </a:pPr>
            <a:r>
              <a:rPr lang="ko-KR" sz="1100" b="0" strike="noStrike" spc="-1">
                <a:solidFill>
                  <a:srgbClr val="404040"/>
                </a:solidFill>
                <a:uFill>
                  <a:solidFill>
                    <a:srgbClr val="FFFFFF"/>
                  </a:solidFill>
                </a:uFill>
                <a:latin typeface="Arial"/>
              </a:rPr>
              <a:t>Training of hotspot</a:t>
            </a:r>
            <a:endParaRPr lang="ko-KR" sz="1100" b="0" strike="noStrike" spc="-1">
              <a:solidFill>
                <a:srgbClr val="000000"/>
              </a:solidFill>
              <a:uFill>
                <a:solidFill>
                  <a:srgbClr val="FFFFFF"/>
                </a:solidFill>
              </a:uFill>
              <a:latin typeface="맑은 고딕"/>
            </a:endParaRPr>
          </a:p>
          <a:p>
            <a:pPr>
              <a:lnSpc>
                <a:spcPct val="100000"/>
              </a:lnSpc>
            </a:pPr>
            <a:r>
              <a:rPr lang="ko-KR" sz="1100" b="0" strike="noStrike" spc="-1">
                <a:solidFill>
                  <a:srgbClr val="404040"/>
                </a:solidFill>
                <a:uFill>
                  <a:solidFill>
                    <a:srgbClr val="FFFFFF"/>
                  </a:solidFill>
                </a:uFill>
                <a:latin typeface="Arial"/>
              </a:rPr>
              <a:t>During training, we annotate the backboard, hoop, and basket as the hotspot examples. And the ACF tool in Piotr’s CV Matlab Toolbox(7) and the AdaBoost are used to train the detector for hotspot areas.</a:t>
            </a:r>
            <a:endParaRPr lang="ko-KR" sz="1100" b="0" strike="noStrike" spc="-1">
              <a:solidFill>
                <a:srgbClr val="000000"/>
              </a:solidFill>
              <a:uFill>
                <a:solidFill>
                  <a:srgbClr val="FFFFFF"/>
                </a:solidFill>
              </a:uFill>
              <a:latin typeface="맑은 고딕"/>
            </a:endParaRPr>
          </a:p>
        </p:txBody>
      </p:sp>
      <p:pic>
        <p:nvPicPr>
          <p:cNvPr id="121" name="Picture 120"/>
          <p:cNvPicPr/>
          <p:nvPr/>
        </p:nvPicPr>
        <p:blipFill>
          <a:blip r:embed="rId3"/>
          <a:stretch/>
        </p:blipFill>
        <p:spPr>
          <a:xfrm>
            <a:off x="3973680" y="1524240"/>
            <a:ext cx="1313280" cy="1005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359640" y="879480"/>
            <a:ext cx="8496720" cy="460440"/>
          </a:xfrm>
          <a:prstGeom prst="rect">
            <a:avLst/>
          </a:prstGeom>
          <a:noFill/>
          <a:ln>
            <a:noFill/>
          </a:ln>
        </p:spPr>
        <p:txBody>
          <a:bodyPr lIns="90000" tIns="45000" rIns="90000" bIns="45000" anchor="ctr"/>
          <a:lstStyle/>
          <a:p>
            <a:pPr>
              <a:lnSpc>
                <a:spcPct val="100000"/>
              </a:lnSpc>
            </a:pPr>
            <a:r>
              <a:rPr lang="ko-KR" sz="2000" b="1" strike="noStrike" spc="-1">
                <a:solidFill>
                  <a:srgbClr val="404040"/>
                </a:solidFill>
                <a:uFill>
                  <a:solidFill>
                    <a:srgbClr val="FFFFFF"/>
                  </a:solidFill>
                </a:uFill>
                <a:latin typeface="Arial"/>
              </a:rPr>
              <a:t>Basketball energy image generation and CNN</a:t>
            </a:r>
            <a:endParaRPr lang="ko-KR" sz="3200" b="0" strike="noStrike" spc="-1">
              <a:solidFill>
                <a:srgbClr val="000000"/>
              </a:solidFill>
              <a:uFill>
                <a:solidFill>
                  <a:srgbClr val="FFFFFF"/>
                </a:solidFill>
              </a:uFill>
              <a:latin typeface="맑은 고딕"/>
            </a:endParaRPr>
          </a:p>
        </p:txBody>
      </p:sp>
      <p:sp>
        <p:nvSpPr>
          <p:cNvPr id="123" name="TextShape 2"/>
          <p:cNvSpPr txBox="1"/>
          <p:nvPr/>
        </p:nvSpPr>
        <p:spPr>
          <a:xfrm>
            <a:off x="4519440" y="1573920"/>
            <a:ext cx="4480560" cy="2377440"/>
          </a:xfrm>
          <a:prstGeom prst="rect">
            <a:avLst/>
          </a:prstGeom>
          <a:noFill/>
          <a:ln>
            <a:noFill/>
          </a:ln>
        </p:spPr>
        <p:txBody>
          <a:bodyPr lIns="396000" tIns="45000" rIns="90000" bIns="45000"/>
          <a:lstStyle/>
          <a:p>
            <a:pPr>
              <a:lnSpc>
                <a:spcPct val="100000"/>
              </a:lnSpc>
            </a:pPr>
            <a:r>
              <a:rPr lang="ko-KR" sz="1100" b="0" strike="noStrike" spc="-1">
                <a:solidFill>
                  <a:srgbClr val="404040"/>
                </a:solidFill>
                <a:uFill>
                  <a:solidFill>
                    <a:srgbClr val="FFFFFF"/>
                  </a:solidFill>
                </a:uFill>
                <a:latin typeface="Arial"/>
              </a:rPr>
              <a:t>BEI</a:t>
            </a:r>
            <a:endParaRPr lang="ko-KR" sz="1100" b="0" strike="noStrike" spc="-1">
              <a:solidFill>
                <a:srgbClr val="000000"/>
              </a:solidFill>
              <a:uFill>
                <a:solidFill>
                  <a:srgbClr val="FFFFFF"/>
                </a:solidFill>
              </a:uFill>
              <a:latin typeface="맑은 고딕"/>
            </a:endParaRPr>
          </a:p>
          <a:p>
            <a:pPr>
              <a:lnSpc>
                <a:spcPct val="100000"/>
              </a:lnSpc>
            </a:pPr>
            <a:r>
              <a:rPr lang="ko-KR" sz="1100" b="0" strike="noStrike" spc="-1">
                <a:solidFill>
                  <a:srgbClr val="404040"/>
                </a:solidFill>
                <a:uFill>
                  <a:solidFill>
                    <a:srgbClr val="FFFFFF"/>
                  </a:solidFill>
                </a:uFill>
                <a:latin typeface="Arial"/>
              </a:rPr>
              <a:t>A scoring ball pass through the basketball hoop and finish its track in the backboard area, while a non-scoring one would finish its trajectory at the edge of the backboard. So the motion track of the basketball can provide significant cues for identifying scoring from shooting. </a:t>
            </a:r>
            <a:endParaRPr lang="ko-KR" sz="1100" b="0" strike="noStrike" spc="-1">
              <a:solidFill>
                <a:srgbClr val="000000"/>
              </a:solidFill>
              <a:uFill>
                <a:solidFill>
                  <a:srgbClr val="FFFFFF"/>
                </a:solidFill>
              </a:uFill>
              <a:latin typeface="맑은 고딕"/>
            </a:endParaRPr>
          </a:p>
          <a:p>
            <a:pPr>
              <a:lnSpc>
                <a:spcPct val="100000"/>
              </a:lnSpc>
            </a:pPr>
            <a:endParaRPr lang="ko-KR" sz="1100" b="0" strike="noStrike" spc="-1">
              <a:solidFill>
                <a:srgbClr val="000000"/>
              </a:solidFill>
              <a:uFill>
                <a:solidFill>
                  <a:srgbClr val="FFFFFF"/>
                </a:solidFill>
              </a:uFill>
              <a:latin typeface="맑은 고딕"/>
            </a:endParaRPr>
          </a:p>
          <a:p>
            <a:pPr>
              <a:lnSpc>
                <a:spcPct val="100000"/>
              </a:lnSpc>
            </a:pPr>
            <a:r>
              <a:rPr lang="ko-KR" sz="1100" b="0" strike="noStrike" spc="-1">
                <a:solidFill>
                  <a:srgbClr val="404040"/>
                </a:solidFill>
                <a:uFill>
                  <a:solidFill>
                    <a:srgbClr val="FFFFFF"/>
                  </a:solidFill>
                </a:uFill>
                <a:latin typeface="Arial"/>
              </a:rPr>
              <a:t>We can directly feed the BEI into a CNN to learn an effective model for scoring detection. In our system, we adopt the AlexNet network which is constructed by four convolutional layers and two fully connected layers</a:t>
            </a:r>
            <a:endParaRPr lang="ko-KR" sz="1100" b="0" strike="noStrike" spc="-1">
              <a:solidFill>
                <a:srgbClr val="000000"/>
              </a:solidFill>
              <a:uFill>
                <a:solidFill>
                  <a:srgbClr val="FFFFFF"/>
                </a:solidFill>
              </a:uFill>
              <a:latin typeface="맑은 고딕"/>
            </a:endParaRPr>
          </a:p>
        </p:txBody>
      </p:sp>
      <p:sp>
        <p:nvSpPr>
          <p:cNvPr id="124" name="TextShape 3"/>
          <p:cNvSpPr txBox="1"/>
          <p:nvPr/>
        </p:nvSpPr>
        <p:spPr>
          <a:xfrm>
            <a:off x="72000" y="36000"/>
            <a:ext cx="9143640" cy="884160"/>
          </a:xfrm>
          <a:prstGeom prst="rect">
            <a:avLst/>
          </a:prstGeom>
          <a:noFill/>
          <a:ln>
            <a:noFill/>
          </a:ln>
        </p:spPr>
        <p:txBody>
          <a:bodyPr lIns="90000" tIns="45000" rIns="90000" bIns="45000" anchor="ctr"/>
          <a:lstStyle/>
          <a:p>
            <a:r>
              <a:rPr lang="ko-KR" sz="3600" b="1" strike="noStrike" spc="-1">
                <a:solidFill>
                  <a:srgbClr val="404040"/>
                </a:solidFill>
                <a:uFill>
                  <a:solidFill>
                    <a:srgbClr val="FFFFFF"/>
                  </a:solidFill>
                </a:uFill>
                <a:latin typeface="Arial"/>
              </a:rPr>
              <a:t>Proposal/Plan: System</a:t>
            </a:r>
            <a:endParaRPr lang="ko-KR" sz="1800" b="0" strike="noStrike" spc="-1">
              <a:solidFill>
                <a:srgbClr val="000000"/>
              </a:solidFill>
              <a:uFill>
                <a:solidFill>
                  <a:srgbClr val="FFFFFF"/>
                </a:solidFill>
              </a:uFill>
              <a:latin typeface="맑은 고딕"/>
            </a:endParaRPr>
          </a:p>
        </p:txBody>
      </p:sp>
      <p:sp>
        <p:nvSpPr>
          <p:cNvPr id="125" name="TextShape 4"/>
          <p:cNvSpPr txBox="1"/>
          <p:nvPr/>
        </p:nvSpPr>
        <p:spPr>
          <a:xfrm>
            <a:off x="224640" y="4120560"/>
            <a:ext cx="8503920" cy="817200"/>
          </a:xfrm>
          <a:prstGeom prst="rect">
            <a:avLst/>
          </a:prstGeom>
          <a:noFill/>
          <a:ln>
            <a:noFill/>
          </a:ln>
        </p:spPr>
        <p:txBody>
          <a:bodyPr lIns="396000" tIns="45000" rIns="90000" bIns="45000"/>
          <a:lstStyle/>
          <a:p>
            <a:pPr>
              <a:lnSpc>
                <a:spcPct val="100000"/>
              </a:lnSpc>
            </a:pPr>
            <a:r>
              <a:rPr lang="ko-KR" sz="1100" b="1" strike="noStrike" spc="-1">
                <a:solidFill>
                  <a:srgbClr val="404040"/>
                </a:solidFill>
                <a:uFill>
                  <a:solidFill>
                    <a:srgbClr val="FFFFFF"/>
                  </a:solidFill>
                </a:uFill>
                <a:latin typeface="Arial"/>
              </a:rPr>
              <a:t>CNN: </a:t>
            </a:r>
            <a:r>
              <a:rPr lang="ko-KR" sz="1100" b="1" strike="noStrike" spc="-1">
                <a:solidFill>
                  <a:srgbClr val="404040"/>
                </a:solidFill>
                <a:uFill>
                  <a:solidFill>
                    <a:srgbClr val="FFFFFF"/>
                  </a:solidFill>
                </a:uFill>
                <a:latin typeface="Arial"/>
                <a:ea typeface="Wingdings"/>
              </a:rPr>
              <a:t>12. </a:t>
            </a:r>
            <a:r>
              <a:rPr lang="ko-KR" sz="1100" b="0" strike="noStrike" spc="-1">
                <a:solidFill>
                  <a:srgbClr val="404040"/>
                </a:solidFill>
                <a:uFill>
                  <a:solidFill>
                    <a:srgbClr val="FFFFFF"/>
                  </a:solidFill>
                </a:uFill>
                <a:latin typeface="Arial"/>
                <a:ea typeface="Wingdings"/>
              </a:rPr>
              <a:t>Gan C, Wang N, Yang Y, Yeung D, Hauptmann AG (2015) Devnet: A deep event network for multimedia</a:t>
            </a:r>
            <a:endParaRPr lang="ko-KR" sz="1100" b="0" strike="noStrike" spc="-1">
              <a:solidFill>
                <a:srgbClr val="000000"/>
              </a:solidFill>
              <a:uFill>
                <a:solidFill>
                  <a:srgbClr val="FFFFFF"/>
                </a:solidFill>
              </a:uFill>
              <a:latin typeface="맑은 고딕"/>
            </a:endParaRPr>
          </a:p>
          <a:p>
            <a:pPr>
              <a:lnSpc>
                <a:spcPct val="100000"/>
              </a:lnSpc>
            </a:pPr>
            <a:r>
              <a:rPr lang="ko-KR" sz="1100" b="1" strike="noStrike" spc="-1">
                <a:solidFill>
                  <a:srgbClr val="404040"/>
                </a:solidFill>
                <a:uFill>
                  <a:solidFill>
                    <a:srgbClr val="FFFFFF"/>
                  </a:solidFill>
                </a:uFill>
                <a:latin typeface="Arial"/>
              </a:rPr>
              <a:t>CNN: </a:t>
            </a:r>
            <a:r>
              <a:rPr lang="ko-KR" sz="1100" b="1" strike="noStrike" spc="-1">
                <a:solidFill>
                  <a:srgbClr val="404040"/>
                </a:solidFill>
                <a:uFill>
                  <a:solidFill>
                    <a:srgbClr val="FFFFFF"/>
                  </a:solidFill>
                </a:uFill>
                <a:latin typeface="Arial"/>
                <a:ea typeface="Wingdings"/>
              </a:rPr>
              <a:t>36. </a:t>
            </a:r>
            <a:r>
              <a:rPr lang="ko-KR" sz="1100" b="0" strike="noStrike" spc="-1">
                <a:solidFill>
                  <a:srgbClr val="404040"/>
                </a:solidFill>
                <a:uFill>
                  <a:solidFill>
                    <a:srgbClr val="FFFFFF"/>
                  </a:solidFill>
                </a:uFill>
                <a:latin typeface="Arial"/>
                <a:ea typeface="Wingdings"/>
              </a:rPr>
              <a:t>Yan C, Xie H, Yang D, Yin J, Zhang Y, Dai Q (2017) Supervised hash coding with deep neural network </a:t>
            </a:r>
            <a:r>
              <a:rPr lang="ko-KR" sz="1100" b="0" strike="noStrike" spc="-1">
                <a:solidFill>
                  <a:srgbClr val="404040"/>
                </a:solidFill>
                <a:uFill>
                  <a:solidFill>
                    <a:srgbClr val="FFFFFF"/>
                  </a:solidFill>
                </a:uFill>
                <a:latin typeface="Arial"/>
              </a:rPr>
              <a:t>for environment perception of intelligent vehicles. IEEE Trans Intell Transp Syst</a:t>
            </a:r>
            <a:endParaRPr lang="ko-KR" sz="1100" b="0" strike="noStrike" spc="-1">
              <a:solidFill>
                <a:srgbClr val="000000"/>
              </a:solidFill>
              <a:uFill>
                <a:solidFill>
                  <a:srgbClr val="FFFFFF"/>
                </a:solidFill>
              </a:uFill>
              <a:latin typeface="맑은 고딕"/>
            </a:endParaRPr>
          </a:p>
        </p:txBody>
      </p:sp>
      <p:pic>
        <p:nvPicPr>
          <p:cNvPr id="126" name="Picture 125"/>
          <p:cNvPicPr/>
          <p:nvPr/>
        </p:nvPicPr>
        <p:blipFill>
          <a:blip r:embed="rId2"/>
          <a:stretch/>
        </p:blipFill>
        <p:spPr>
          <a:xfrm>
            <a:off x="1036080" y="1698480"/>
            <a:ext cx="1920240" cy="1505520"/>
          </a:xfrm>
          <a:prstGeom prst="rect">
            <a:avLst/>
          </a:prstGeom>
          <a:ln>
            <a:noFill/>
          </a:ln>
        </p:spPr>
      </p:pic>
      <p:sp>
        <p:nvSpPr>
          <p:cNvPr id="127" name="CustomShape 5"/>
          <p:cNvSpPr/>
          <p:nvPr/>
        </p:nvSpPr>
        <p:spPr>
          <a:xfrm>
            <a:off x="2499120" y="1607040"/>
            <a:ext cx="457200" cy="457200"/>
          </a:xfrm>
          <a:prstGeom prst="ellipse">
            <a:avLst/>
          </a:prstGeom>
          <a:solidFill>
            <a:srgbClr val="808080"/>
          </a:solidFill>
          <a:ln>
            <a:solidFill>
              <a:srgbClr val="999999"/>
            </a:solidFill>
          </a:ln>
        </p:spPr>
        <p:style>
          <a:lnRef idx="0">
            <a:scrgbClr r="0" g="0" b="0"/>
          </a:lnRef>
          <a:fillRef idx="0">
            <a:scrgbClr r="0" g="0" b="0"/>
          </a:fillRef>
          <a:effectRef idx="0">
            <a:scrgbClr r="0" g="0" b="0"/>
          </a:effectRef>
          <a:fontRef idx="minor"/>
        </p:style>
      </p:sp>
      <p:sp>
        <p:nvSpPr>
          <p:cNvPr id="128" name="Line 6"/>
          <p:cNvSpPr/>
          <p:nvPr/>
        </p:nvSpPr>
        <p:spPr>
          <a:xfrm flipH="1">
            <a:off x="2041920" y="1972800"/>
            <a:ext cx="548640" cy="640080"/>
          </a:xfrm>
          <a:prstGeom prst="line">
            <a:avLst/>
          </a:prstGeom>
          <a:ln>
            <a:solidFill>
              <a:srgbClr val="666666"/>
            </a:solidFill>
            <a:tailEnd type="triangle" w="med" len="med"/>
          </a:ln>
        </p:spPr>
        <p:style>
          <a:lnRef idx="0">
            <a:scrgbClr r="0" g="0" b="0"/>
          </a:lnRef>
          <a:fillRef idx="0">
            <a:scrgbClr r="0" g="0" b="0"/>
          </a:fillRef>
          <a:effectRef idx="0">
            <a:scrgbClr r="0" g="0" b="0"/>
          </a:effectRef>
          <a:fontRef idx="minor"/>
        </p:style>
      </p:sp>
      <p:sp>
        <p:nvSpPr>
          <p:cNvPr id="129" name="Line 7"/>
          <p:cNvSpPr/>
          <p:nvPr/>
        </p:nvSpPr>
        <p:spPr>
          <a:xfrm flipH="1">
            <a:off x="2316240" y="2064240"/>
            <a:ext cx="274320" cy="548640"/>
          </a:xfrm>
          <a:prstGeom prst="line">
            <a:avLst/>
          </a:prstGeom>
          <a:ln>
            <a:solidFill>
              <a:srgbClr val="666666"/>
            </a:solidFill>
            <a:tailEnd type="triangle" w="med" len="med"/>
          </a:ln>
        </p:spPr>
        <p:style>
          <a:lnRef idx="0">
            <a:scrgbClr r="0" g="0" b="0"/>
          </a:lnRef>
          <a:fillRef idx="0">
            <a:scrgbClr r="0" g="0" b="0"/>
          </a:fillRef>
          <a:effectRef idx="0">
            <a:scrgbClr r="0" g="0" b="0"/>
          </a:effectRef>
          <a:fontRef idx="minor"/>
        </p:style>
      </p:sp>
      <p:sp>
        <p:nvSpPr>
          <p:cNvPr id="130" name="Line 8"/>
          <p:cNvSpPr/>
          <p:nvPr/>
        </p:nvSpPr>
        <p:spPr>
          <a:xfrm>
            <a:off x="2316240" y="2704320"/>
            <a:ext cx="1005840" cy="548640"/>
          </a:xfrm>
          <a:prstGeom prst="line">
            <a:avLst/>
          </a:prstGeom>
          <a:ln>
            <a:solidFill>
              <a:srgbClr val="666666"/>
            </a:solidFill>
            <a:tailEnd type="triangle" w="med" len="med"/>
          </a:ln>
        </p:spPr>
        <p:style>
          <a:lnRef idx="0">
            <a:scrgbClr r="0" g="0" b="0"/>
          </a:lnRef>
          <a:fillRef idx="0">
            <a:scrgbClr r="0" g="0" b="0"/>
          </a:fillRef>
          <a:effectRef idx="0">
            <a:scrgbClr r="0" g="0" b="0"/>
          </a:effectRef>
          <a:fontRef idx="minor"/>
        </p:style>
      </p:sp>
      <p:sp>
        <p:nvSpPr>
          <p:cNvPr id="131" name="Line 9"/>
          <p:cNvSpPr/>
          <p:nvPr/>
        </p:nvSpPr>
        <p:spPr>
          <a:xfrm flipH="1">
            <a:off x="1676160" y="1972800"/>
            <a:ext cx="822960" cy="640080"/>
          </a:xfrm>
          <a:prstGeom prst="line">
            <a:avLst/>
          </a:prstGeom>
          <a:ln>
            <a:solidFill>
              <a:srgbClr val="666666"/>
            </a:solidFill>
            <a:tailEnd type="triangle" w="med" len="med"/>
          </a:ln>
        </p:spPr>
        <p:style>
          <a:lnRef idx="0">
            <a:scrgbClr r="0" g="0" b="0"/>
          </a:lnRef>
          <a:fillRef idx="0">
            <a:scrgbClr r="0" g="0" b="0"/>
          </a:fillRef>
          <a:effectRef idx="0">
            <a:scrgbClr r="0" g="0" b="0"/>
          </a:effectRef>
          <a:fontRef idx="minor"/>
        </p:style>
      </p:sp>
      <p:sp>
        <p:nvSpPr>
          <p:cNvPr id="132" name="Line 10"/>
          <p:cNvSpPr/>
          <p:nvPr/>
        </p:nvSpPr>
        <p:spPr>
          <a:xfrm flipH="1" flipV="1">
            <a:off x="853200" y="1972800"/>
            <a:ext cx="822960" cy="640080"/>
          </a:xfrm>
          <a:prstGeom prst="line">
            <a:avLst/>
          </a:prstGeom>
          <a:ln>
            <a:solidFill>
              <a:srgbClr val="666666"/>
            </a:solidFill>
            <a:tailEnd type="triangle" w="med" len="med"/>
          </a:ln>
        </p:spPr>
        <p:style>
          <a:lnRef idx="0">
            <a:scrgbClr r="0" g="0" b="0"/>
          </a:lnRef>
          <a:fillRef idx="0">
            <a:scrgbClr r="0" g="0" b="0"/>
          </a:fillRef>
          <a:effectRef idx="0">
            <a:scrgbClr r="0" g="0" b="0"/>
          </a:effectRef>
          <a:fontRef idx="minor"/>
        </p:style>
      </p:sp>
      <p:sp>
        <p:nvSpPr>
          <p:cNvPr id="133" name="TextShape 11"/>
          <p:cNvSpPr txBox="1"/>
          <p:nvPr/>
        </p:nvSpPr>
        <p:spPr>
          <a:xfrm>
            <a:off x="2721960" y="1698480"/>
            <a:ext cx="1788840" cy="365760"/>
          </a:xfrm>
          <a:prstGeom prst="rect">
            <a:avLst/>
          </a:prstGeom>
          <a:noFill/>
          <a:ln>
            <a:noFill/>
          </a:ln>
        </p:spPr>
        <p:txBody>
          <a:bodyPr lIns="396000" tIns="45000" rIns="90000" bIns="45000"/>
          <a:lstStyle/>
          <a:p>
            <a:pPr>
              <a:lnSpc>
                <a:spcPct val="100000"/>
              </a:lnSpc>
            </a:pPr>
            <a:r>
              <a:rPr lang="ko-KR" sz="1400" b="0" strike="noStrike" spc="-1">
                <a:solidFill>
                  <a:srgbClr val="404040"/>
                </a:solidFill>
                <a:uFill>
                  <a:solidFill>
                    <a:srgbClr val="FFFFFF"/>
                  </a:solidFill>
                </a:uFill>
                <a:latin typeface="Arial"/>
              </a:rPr>
              <a:t>Basketball track </a:t>
            </a:r>
            <a:endParaRPr lang="ko-KR" sz="3200" b="0" strike="noStrike" spc="-1">
              <a:solidFill>
                <a:srgbClr val="000000"/>
              </a:solidFill>
              <a:uFill>
                <a:solidFill>
                  <a:srgbClr val="FFFFFF"/>
                </a:solidFill>
              </a:uFill>
              <a:latin typeface="맑은 고딕"/>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BBA7DA-E432-2B4F-8673-6E88ADDFC4EC}"/>
              </a:ext>
            </a:extLst>
          </p:cNvPr>
          <p:cNvSpPr/>
          <p:nvPr/>
        </p:nvSpPr>
        <p:spPr>
          <a:xfrm>
            <a:off x="2270501" y="666187"/>
            <a:ext cx="4572000" cy="2677656"/>
          </a:xfrm>
          <a:prstGeom prst="rect">
            <a:avLst/>
          </a:prstGeom>
        </p:spPr>
        <p:txBody>
          <a:bodyPr>
            <a:spAutoFit/>
          </a:bodyPr>
          <a:lstStyle/>
          <a:p>
            <a:r>
              <a:rPr lang="en-US" sz="1200" dirty="0"/>
              <a:t>It only can generate the highlight from detecting shooting, it limit the category of highlight video.</a:t>
            </a:r>
          </a:p>
          <a:p>
            <a:br>
              <a:rPr lang="en-US" sz="1200" dirty="0"/>
            </a:br>
            <a:endParaRPr lang="en-US" sz="1200" dirty="0"/>
          </a:p>
          <a:p>
            <a:r>
              <a:rPr lang="en-US" sz="1200" dirty="0"/>
              <a:t>In the first part, users need to set several devices to select the living camera, it is inconvenient.</a:t>
            </a:r>
          </a:p>
          <a:p>
            <a:br>
              <a:rPr lang="en-US" sz="1200" dirty="0"/>
            </a:br>
            <a:endParaRPr lang="en-US" sz="1200" dirty="0"/>
          </a:p>
          <a:p>
            <a:r>
              <a:rPr lang="en-US" sz="1200" dirty="0"/>
              <a:t>In their experiments, they only use 1000 clips from ten basketball players to train the scoring detection network(476 scoring clips and 571 non-scoring clips, 862 training set and 185 testing set). It is better to get more training dataset from different people and different background.</a:t>
            </a:r>
          </a:p>
          <a:p>
            <a:endParaRPr lang="en-US" sz="1200" dirty="0">
              <a:solidFill>
                <a:srgbClr val="000000"/>
              </a:solidFill>
              <a:effectLst/>
              <a:latin typeface="Helvetica" pitchFamily="2" charset="0"/>
            </a:endParaRPr>
          </a:p>
        </p:txBody>
      </p:sp>
    </p:spTree>
    <p:extLst>
      <p:ext uri="{BB962C8B-B14F-4D97-AF65-F5344CB8AC3E}">
        <p14:creationId xmlns:p14="http://schemas.microsoft.com/office/powerpoint/2010/main" val="40907843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BBA7DA-E432-2B4F-8673-6E88ADDFC4EC}"/>
              </a:ext>
            </a:extLst>
          </p:cNvPr>
          <p:cNvSpPr/>
          <p:nvPr/>
        </p:nvSpPr>
        <p:spPr>
          <a:xfrm>
            <a:off x="2270501" y="666187"/>
            <a:ext cx="4572000" cy="2031325"/>
          </a:xfrm>
          <a:prstGeom prst="rect">
            <a:avLst/>
          </a:prstGeom>
        </p:spPr>
        <p:txBody>
          <a:bodyPr>
            <a:spAutoFit/>
          </a:bodyPr>
          <a:lstStyle/>
          <a:p>
            <a:r>
              <a:rPr lang="en-US" dirty="0"/>
              <a:t>There are five way to select highlight video chips(Audio based methods, Motion based method, object, people detection based methods, search base method), why this paper choose that way?</a:t>
            </a:r>
          </a:p>
          <a:p>
            <a:br>
              <a:rPr lang="en-US" dirty="0"/>
            </a:br>
            <a:endParaRPr lang="en-US" dirty="0"/>
          </a:p>
        </p:txBody>
      </p:sp>
    </p:spTree>
    <p:extLst>
      <p:ext uri="{BB962C8B-B14F-4D97-AF65-F5344CB8AC3E}">
        <p14:creationId xmlns:p14="http://schemas.microsoft.com/office/powerpoint/2010/main" val="2236236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TotalTime>
  <Words>417</Words>
  <Application>Microsoft Macintosh PowerPoint</Application>
  <PresentationFormat>On-screen Show (16:9)</PresentationFormat>
  <Paragraphs>32</Paragraphs>
  <Slides>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DejaVu Sans</vt:lpstr>
      <vt:lpstr>맑은 고딕</vt:lpstr>
      <vt:lpstr>Arial</vt:lpstr>
      <vt:lpstr>Helvetica</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Registered User</dc:creator>
  <dc:description/>
  <cp:lastModifiedBy>Jin, Mouqing (UMKC-Student)</cp:lastModifiedBy>
  <cp:revision>31</cp:revision>
  <dcterms:created xsi:type="dcterms:W3CDTF">2014-04-01T16:27:38Z</dcterms:created>
  <dcterms:modified xsi:type="dcterms:W3CDTF">2018-02-13T15:25:36Z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 Corporation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vt:i4>
  </property>
</Properties>
</file>