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1" r:id="rId4"/>
    <p:sldId id="262" r:id="rId5"/>
    <p:sldId id="263" r:id="rId6"/>
    <p:sldId id="264" r:id="rId7"/>
    <p:sldId id="267" r:id="rId8"/>
    <p:sldId id="268" r:id="rId9"/>
    <p:sldId id="271" r:id="rId10"/>
    <p:sldId id="272" r:id="rId11"/>
    <p:sldId id="273" r:id="rId12"/>
    <p:sldId id="274" r:id="rId13"/>
    <p:sldId id="276" r:id="rId14"/>
    <p:sldId id="275" r:id="rId15"/>
    <p:sldId id="277" r:id="rId16"/>
    <p:sldId id="278" r:id="rId17"/>
    <p:sldId id="279" r:id="rId18"/>
    <p:sldId id="280" r:id="rId19"/>
    <p:sldId id="281" r:id="rId20"/>
    <p:sldId id="282" r:id="rId21"/>
    <p:sldId id="283" r:id="rId22"/>
    <p:sldId id="285" r:id="rId23"/>
    <p:sldId id="286" r:id="rId24"/>
  </p:sldIdLst>
  <p:sldSz cx="9144000" cy="5143500" type="screen16x9"/>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24" autoAdjust="0"/>
    <p:restoredTop sz="94675"/>
  </p:normalViewPr>
  <p:slideViewPr>
    <p:cSldViewPr snapToGrid="0">
      <p:cViewPr varScale="1">
        <p:scale>
          <a:sx n="148" d="100"/>
          <a:sy n="148" d="100"/>
        </p:scale>
        <p:origin x="7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24" name="PlaceHolder 2"/>
          <p:cNvSpPr>
            <a:spLocks noGrp="1"/>
          </p:cNvSpPr>
          <p:nvPr>
            <p:ph type="body"/>
          </p:nvPr>
        </p:nvSpPr>
        <p:spPr>
          <a:xfrm>
            <a:off x="1979640" y="98748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5" name="PlaceHolder 3"/>
          <p:cNvSpPr>
            <a:spLocks noGrp="1"/>
          </p:cNvSpPr>
          <p:nvPr>
            <p:ph type="body"/>
          </p:nvPr>
        </p:nvSpPr>
        <p:spPr>
          <a:xfrm>
            <a:off x="1979640" y="122832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27"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8"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9" name="PlaceHolder 4"/>
          <p:cNvSpPr>
            <a:spLocks noGrp="1"/>
          </p:cNvSpPr>
          <p:nvPr>
            <p:ph type="body"/>
          </p:nvPr>
        </p:nvSpPr>
        <p:spPr>
          <a:xfrm>
            <a:off x="55220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30" name="PlaceHolder 5"/>
          <p:cNvSpPr>
            <a:spLocks noGrp="1"/>
          </p:cNvSpPr>
          <p:nvPr>
            <p:ph type="body"/>
          </p:nvPr>
        </p:nvSpPr>
        <p:spPr>
          <a:xfrm>
            <a:off x="19796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32" name="PlaceHolder 2"/>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33" name="PlaceHolder 3"/>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pic>
        <p:nvPicPr>
          <p:cNvPr id="34" name="图片 33"/>
          <p:cNvPicPr/>
          <p:nvPr/>
        </p:nvPicPr>
        <p:blipFill>
          <a:blip r:embed="rId2"/>
          <a:stretch/>
        </p:blipFill>
        <p:spPr>
          <a:xfrm>
            <a:off x="5146920" y="987120"/>
            <a:ext cx="577080" cy="460440"/>
          </a:xfrm>
          <a:prstGeom prst="rect">
            <a:avLst/>
          </a:prstGeom>
          <a:ln>
            <a:noFill/>
          </a:ln>
        </p:spPr>
      </p:pic>
      <p:pic>
        <p:nvPicPr>
          <p:cNvPr id="35" name="图片 34"/>
          <p:cNvPicPr/>
          <p:nvPr/>
        </p:nvPicPr>
        <p:blipFill>
          <a:blip r:embed="rId2"/>
          <a:stretch/>
        </p:blipFill>
        <p:spPr>
          <a:xfrm>
            <a:off x="5146920" y="987120"/>
            <a:ext cx="577080" cy="460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40" name="PlaceHolder 2"/>
          <p:cNvSpPr>
            <a:spLocks noGrp="1"/>
          </p:cNvSpPr>
          <p:nvPr>
            <p:ph type="subTitle"/>
          </p:nvPr>
        </p:nvSpPr>
        <p:spPr>
          <a:xfrm>
            <a:off x="1979640" y="987480"/>
            <a:ext cx="6912360" cy="46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42" name="PlaceHolder 2"/>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44" name="PlaceHolder 2"/>
          <p:cNvSpPr>
            <a:spLocks noGrp="1"/>
          </p:cNvSpPr>
          <p:nvPr>
            <p:ph type="body"/>
          </p:nvPr>
        </p:nvSpPr>
        <p:spPr>
          <a:xfrm>
            <a:off x="19796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45" name="PlaceHolder 3"/>
          <p:cNvSpPr>
            <a:spLocks noGrp="1"/>
          </p:cNvSpPr>
          <p:nvPr>
            <p:ph type="body"/>
          </p:nvPr>
        </p:nvSpPr>
        <p:spPr>
          <a:xfrm>
            <a:off x="55220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619640" y="0"/>
            <a:ext cx="7524000" cy="4099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49"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0" name="PlaceHolder 3"/>
          <p:cNvSpPr>
            <a:spLocks noGrp="1"/>
          </p:cNvSpPr>
          <p:nvPr>
            <p:ph type="body"/>
          </p:nvPr>
        </p:nvSpPr>
        <p:spPr>
          <a:xfrm>
            <a:off x="19796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1" name="PlaceHolder 4"/>
          <p:cNvSpPr>
            <a:spLocks noGrp="1"/>
          </p:cNvSpPr>
          <p:nvPr>
            <p:ph type="body"/>
          </p:nvPr>
        </p:nvSpPr>
        <p:spPr>
          <a:xfrm>
            <a:off x="55220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3" name="PlaceHolder 2"/>
          <p:cNvSpPr>
            <a:spLocks noGrp="1"/>
          </p:cNvSpPr>
          <p:nvPr>
            <p:ph type="subTitle"/>
          </p:nvPr>
        </p:nvSpPr>
        <p:spPr>
          <a:xfrm>
            <a:off x="1979640" y="987480"/>
            <a:ext cx="6912360" cy="460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53" name="PlaceHolder 2"/>
          <p:cNvSpPr>
            <a:spLocks noGrp="1"/>
          </p:cNvSpPr>
          <p:nvPr>
            <p:ph type="body"/>
          </p:nvPr>
        </p:nvSpPr>
        <p:spPr>
          <a:xfrm>
            <a:off x="19796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4"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5" name="PlaceHolder 4"/>
          <p:cNvSpPr>
            <a:spLocks noGrp="1"/>
          </p:cNvSpPr>
          <p:nvPr>
            <p:ph type="body"/>
          </p:nvPr>
        </p:nvSpPr>
        <p:spPr>
          <a:xfrm>
            <a:off x="55220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57"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8"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59" name="PlaceHolder 4"/>
          <p:cNvSpPr>
            <a:spLocks noGrp="1"/>
          </p:cNvSpPr>
          <p:nvPr>
            <p:ph type="body"/>
          </p:nvPr>
        </p:nvSpPr>
        <p:spPr>
          <a:xfrm>
            <a:off x="1979640" y="122832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61" name="PlaceHolder 2"/>
          <p:cNvSpPr>
            <a:spLocks noGrp="1"/>
          </p:cNvSpPr>
          <p:nvPr>
            <p:ph type="body"/>
          </p:nvPr>
        </p:nvSpPr>
        <p:spPr>
          <a:xfrm>
            <a:off x="1979640" y="98748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62" name="PlaceHolder 3"/>
          <p:cNvSpPr>
            <a:spLocks noGrp="1"/>
          </p:cNvSpPr>
          <p:nvPr>
            <p:ph type="body"/>
          </p:nvPr>
        </p:nvSpPr>
        <p:spPr>
          <a:xfrm>
            <a:off x="1979640" y="122832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64"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65"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66" name="PlaceHolder 4"/>
          <p:cNvSpPr>
            <a:spLocks noGrp="1"/>
          </p:cNvSpPr>
          <p:nvPr>
            <p:ph type="body"/>
          </p:nvPr>
        </p:nvSpPr>
        <p:spPr>
          <a:xfrm>
            <a:off x="55220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67" name="PlaceHolder 5"/>
          <p:cNvSpPr>
            <a:spLocks noGrp="1"/>
          </p:cNvSpPr>
          <p:nvPr>
            <p:ph type="body"/>
          </p:nvPr>
        </p:nvSpPr>
        <p:spPr>
          <a:xfrm>
            <a:off x="19796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69" name="PlaceHolder 2"/>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70" name="PlaceHolder 3"/>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pic>
        <p:nvPicPr>
          <p:cNvPr id="71" name="图片 70"/>
          <p:cNvPicPr/>
          <p:nvPr/>
        </p:nvPicPr>
        <p:blipFill>
          <a:blip r:embed="rId2"/>
          <a:stretch/>
        </p:blipFill>
        <p:spPr>
          <a:xfrm>
            <a:off x="5146920" y="987120"/>
            <a:ext cx="577080" cy="460440"/>
          </a:xfrm>
          <a:prstGeom prst="rect">
            <a:avLst/>
          </a:prstGeom>
          <a:ln>
            <a:noFill/>
          </a:ln>
        </p:spPr>
      </p:pic>
      <p:pic>
        <p:nvPicPr>
          <p:cNvPr id="72" name="图片 71"/>
          <p:cNvPicPr/>
          <p:nvPr/>
        </p:nvPicPr>
        <p:blipFill>
          <a:blip r:embed="rId2"/>
          <a:stretch/>
        </p:blipFill>
        <p:spPr>
          <a:xfrm>
            <a:off x="5146920" y="987120"/>
            <a:ext cx="577080" cy="460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5" name="PlaceHolder 2"/>
          <p:cNvSpPr>
            <a:spLocks noGrp="1"/>
          </p:cNvSpPr>
          <p:nvPr>
            <p:ph type="body"/>
          </p:nvPr>
        </p:nvSpPr>
        <p:spPr>
          <a:xfrm>
            <a:off x="1979640" y="987480"/>
            <a:ext cx="691236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7" name="PlaceHolder 2"/>
          <p:cNvSpPr>
            <a:spLocks noGrp="1"/>
          </p:cNvSpPr>
          <p:nvPr>
            <p:ph type="body"/>
          </p:nvPr>
        </p:nvSpPr>
        <p:spPr>
          <a:xfrm>
            <a:off x="19796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8" name="PlaceHolder 3"/>
          <p:cNvSpPr>
            <a:spLocks noGrp="1"/>
          </p:cNvSpPr>
          <p:nvPr>
            <p:ph type="body"/>
          </p:nvPr>
        </p:nvSpPr>
        <p:spPr>
          <a:xfrm>
            <a:off x="55220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19640" y="0"/>
            <a:ext cx="7524000" cy="40996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12"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13" name="PlaceHolder 3"/>
          <p:cNvSpPr>
            <a:spLocks noGrp="1"/>
          </p:cNvSpPr>
          <p:nvPr>
            <p:ph type="body"/>
          </p:nvPr>
        </p:nvSpPr>
        <p:spPr>
          <a:xfrm>
            <a:off x="19796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14" name="PlaceHolder 4"/>
          <p:cNvSpPr>
            <a:spLocks noGrp="1"/>
          </p:cNvSpPr>
          <p:nvPr>
            <p:ph type="body"/>
          </p:nvPr>
        </p:nvSpPr>
        <p:spPr>
          <a:xfrm>
            <a:off x="55220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16" name="PlaceHolder 2"/>
          <p:cNvSpPr>
            <a:spLocks noGrp="1"/>
          </p:cNvSpPr>
          <p:nvPr>
            <p:ph type="body"/>
          </p:nvPr>
        </p:nvSpPr>
        <p:spPr>
          <a:xfrm>
            <a:off x="1979640" y="987480"/>
            <a:ext cx="3373200" cy="46044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17"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18" name="PlaceHolder 4"/>
          <p:cNvSpPr>
            <a:spLocks noGrp="1"/>
          </p:cNvSpPr>
          <p:nvPr>
            <p:ph type="body"/>
          </p:nvPr>
        </p:nvSpPr>
        <p:spPr>
          <a:xfrm>
            <a:off x="5522040" y="122832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19640" y="0"/>
            <a:ext cx="7524000" cy="884160"/>
          </a:xfrm>
          <a:prstGeom prst="rect">
            <a:avLst/>
          </a:prstGeom>
        </p:spPr>
        <p:txBody>
          <a:bodyPr lIns="0" tIns="0" rIns="0" bIns="0" anchor="ctr"/>
          <a:lstStyle/>
          <a:p>
            <a:endParaRPr lang="ko-KR" sz="1800" b="0" strike="noStrike" spc="-1">
              <a:solidFill>
                <a:srgbClr val="000000"/>
              </a:solidFill>
              <a:uFill>
                <a:solidFill>
                  <a:srgbClr val="FFFFFF"/>
                </a:solidFill>
              </a:uFill>
              <a:latin typeface="맑은 고딕"/>
            </a:endParaRPr>
          </a:p>
        </p:txBody>
      </p:sp>
      <p:sp>
        <p:nvSpPr>
          <p:cNvPr id="20" name="PlaceHolder 2"/>
          <p:cNvSpPr>
            <a:spLocks noGrp="1"/>
          </p:cNvSpPr>
          <p:nvPr>
            <p:ph type="body"/>
          </p:nvPr>
        </p:nvSpPr>
        <p:spPr>
          <a:xfrm>
            <a:off x="19796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1" name="PlaceHolder 3"/>
          <p:cNvSpPr>
            <a:spLocks noGrp="1"/>
          </p:cNvSpPr>
          <p:nvPr>
            <p:ph type="body"/>
          </p:nvPr>
        </p:nvSpPr>
        <p:spPr>
          <a:xfrm>
            <a:off x="5522040" y="987480"/>
            <a:ext cx="337320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
        <p:nvSpPr>
          <p:cNvPr id="22" name="PlaceHolder 4"/>
          <p:cNvSpPr>
            <a:spLocks noGrp="1"/>
          </p:cNvSpPr>
          <p:nvPr>
            <p:ph type="body"/>
          </p:nvPr>
        </p:nvSpPr>
        <p:spPr>
          <a:xfrm>
            <a:off x="1979640" y="1228320"/>
            <a:ext cx="6912360" cy="219600"/>
          </a:xfrm>
          <a:prstGeom prst="rect">
            <a:avLst/>
          </a:prstGeom>
        </p:spPr>
        <p:txBody>
          <a:bodyPr lIns="0" tIns="0" rIns="0" bIns="0"/>
          <a:lstStyle/>
          <a:p>
            <a:endParaRPr lang="ko-KR" sz="3200" b="0" strike="noStrike" spc="-1">
              <a:solidFill>
                <a:srgbClr val="000000"/>
              </a:solidFill>
              <a:uFill>
                <a:solidFill>
                  <a:srgbClr val="FFFFFF"/>
                </a:solidFill>
              </a:uFill>
              <a:latin typeface="맑은 고딕"/>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r>
              <a:rPr lang="ko-KR" sz="1800" b="0" strike="noStrike" spc="-1">
                <a:solidFill>
                  <a:srgbClr val="000000"/>
                </a:solidFill>
                <a:uFill>
                  <a:solidFill>
                    <a:srgbClr val="FFFFFF"/>
                  </a:solidFill>
                </a:uFill>
                <a:latin typeface="맑은 고딕"/>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ko-KR" sz="3200" b="0" strike="noStrike" spc="-1">
                <a:solidFill>
                  <a:srgbClr val="000000"/>
                </a:solidFill>
                <a:uFill>
                  <a:solidFill>
                    <a:srgbClr val="FFFFFF"/>
                  </a:solidFill>
                </a:uFill>
                <a:latin typeface="맑은 고딕"/>
              </a:rPr>
              <a:t>Click to edit the outline text format</a:t>
            </a:r>
          </a:p>
          <a:p>
            <a:pPr marL="864000" lvl="1" indent="-324000">
              <a:buClr>
                <a:srgbClr val="000000"/>
              </a:buClr>
              <a:buSzPct val="75000"/>
              <a:buFont typeface="Symbol" charset="2"/>
              <a:buChar char=""/>
            </a:pPr>
            <a:r>
              <a:rPr lang="ko-KR" sz="2400" b="0" strike="noStrike" spc="-1">
                <a:solidFill>
                  <a:srgbClr val="000000"/>
                </a:solidFill>
                <a:uFill>
                  <a:solidFill>
                    <a:srgbClr val="FFFFFF"/>
                  </a:solidFill>
                </a:uFill>
                <a:latin typeface="맑은 고딕"/>
              </a:rPr>
              <a:t>Second Outline Level</a:t>
            </a:r>
          </a:p>
          <a:p>
            <a:pPr marL="1296000" lvl="2" indent="-288000">
              <a:buClr>
                <a:srgbClr val="000000"/>
              </a:buClr>
              <a:buSzPct val="45000"/>
              <a:buFont typeface="Wingdings" charset="2"/>
              <a:buChar char=""/>
            </a:pPr>
            <a:r>
              <a:rPr lang="ko-KR" sz="2000" b="0" strike="noStrike" spc="-1">
                <a:solidFill>
                  <a:srgbClr val="000000"/>
                </a:solidFill>
                <a:uFill>
                  <a:solidFill>
                    <a:srgbClr val="FFFFFF"/>
                  </a:solidFill>
                </a:uFill>
                <a:latin typeface="맑은 고딕"/>
              </a:rPr>
              <a:t>Third Outline Level</a:t>
            </a:r>
          </a:p>
          <a:p>
            <a:pPr marL="1728000" lvl="3" indent="-216000">
              <a:buClr>
                <a:srgbClr val="000000"/>
              </a:buClr>
              <a:buSzPct val="75000"/>
              <a:buFont typeface="Symbol" charset="2"/>
              <a:buChar char=""/>
            </a:pPr>
            <a:r>
              <a:rPr lang="ko-KR" sz="2000" b="0" strike="noStrike" spc="-1">
                <a:solidFill>
                  <a:srgbClr val="000000"/>
                </a:solidFill>
                <a:uFill>
                  <a:solidFill>
                    <a:srgbClr val="FFFFFF"/>
                  </a:solidFill>
                </a:uFill>
                <a:latin typeface="맑은 고딕"/>
              </a:rPr>
              <a:t>Fourth Outline Level</a:t>
            </a:r>
          </a:p>
          <a:p>
            <a:pPr marL="2160000" lvl="4" indent="-216000">
              <a:buClr>
                <a:srgbClr val="000000"/>
              </a:buClr>
              <a:buSzPct val="45000"/>
              <a:buFont typeface="Wingdings" charset="2"/>
              <a:buChar char=""/>
            </a:pPr>
            <a:r>
              <a:rPr lang="ko-KR" sz="2000" b="0" strike="noStrike" spc="-1">
                <a:solidFill>
                  <a:srgbClr val="000000"/>
                </a:solidFill>
                <a:uFill>
                  <a:solidFill>
                    <a:srgbClr val="FFFFFF"/>
                  </a:solidFill>
                </a:uFill>
                <a:latin typeface="맑은 고딕"/>
              </a:rPr>
              <a:t>Fifth Outline Level</a:t>
            </a:r>
          </a:p>
          <a:p>
            <a:pPr marL="2592000" lvl="5" indent="-216000">
              <a:buClr>
                <a:srgbClr val="000000"/>
              </a:buClr>
              <a:buSzPct val="45000"/>
              <a:buFont typeface="Wingdings" charset="2"/>
              <a:buChar char=""/>
            </a:pPr>
            <a:r>
              <a:rPr lang="ko-KR" sz="2000" b="0" strike="noStrike" spc="-1">
                <a:solidFill>
                  <a:srgbClr val="000000"/>
                </a:solidFill>
                <a:uFill>
                  <a:solidFill>
                    <a:srgbClr val="FFFFFF"/>
                  </a:solidFill>
                </a:uFill>
                <a:latin typeface="맑은 고딕"/>
              </a:rPr>
              <a:t>Sixth Outline Level</a:t>
            </a:r>
          </a:p>
          <a:p>
            <a:pPr marL="3024000" lvl="6" indent="-216000">
              <a:buClr>
                <a:srgbClr val="000000"/>
              </a:buClr>
              <a:buSzPct val="45000"/>
              <a:buFont typeface="Wingdings" charset="2"/>
              <a:buChar char=""/>
            </a:pPr>
            <a:r>
              <a:rPr lang="ko-KR" sz="2000" b="0" strike="noStrike" spc="-1">
                <a:solidFill>
                  <a:srgbClr val="000000"/>
                </a:solidFill>
                <a:uFill>
                  <a:solidFill>
                    <a:srgbClr val="FFFFFF"/>
                  </a:solidFill>
                </a:uFill>
                <a:latin typeface="맑은 고딕"/>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0" y="0"/>
            <a:ext cx="9143640" cy="884160"/>
          </a:xfrm>
          <a:prstGeom prst="rect">
            <a:avLst/>
          </a:prstGeom>
        </p:spPr>
        <p:txBody>
          <a:bodyPr lIns="90000" tIns="45000" rIns="90000" bIns="45000" anchor="ctr"/>
          <a:lstStyle/>
          <a:p>
            <a:pPr>
              <a:lnSpc>
                <a:spcPct val="100000"/>
              </a:lnSpc>
            </a:pPr>
            <a:r>
              <a:rPr lang="ko-KR" sz="3600" b="1" strike="noStrike" spc="-1">
                <a:solidFill>
                  <a:srgbClr val="404040"/>
                </a:solidFill>
                <a:uFill>
                  <a:solidFill>
                    <a:srgbClr val="FFFFFF"/>
                  </a:solidFill>
                </a:uFill>
                <a:latin typeface="Arial"/>
              </a:rPr>
              <a:t> Free PPT _ Click to add title</a:t>
            </a:r>
            <a:endParaRPr lang="ko-KR" sz="1800" b="0" strike="noStrike" spc="-1">
              <a:solidFill>
                <a:srgbClr val="000000"/>
              </a:solidFill>
              <a:uFill>
                <a:solidFill>
                  <a:srgbClr val="FFFFFF"/>
                </a:solidFill>
              </a:uFill>
              <a:latin typeface="맑은 고딕"/>
            </a:endParaRPr>
          </a:p>
        </p:txBody>
      </p:sp>
      <p:sp>
        <p:nvSpPr>
          <p:cNvPr id="37" name="PlaceHolder 2"/>
          <p:cNvSpPr>
            <a:spLocks noGrp="1"/>
          </p:cNvSpPr>
          <p:nvPr>
            <p:ph type="body"/>
          </p:nvPr>
        </p:nvSpPr>
        <p:spPr>
          <a:xfrm>
            <a:off x="395640" y="1131480"/>
            <a:ext cx="8496720" cy="460440"/>
          </a:xfrm>
          <a:prstGeom prst="rect">
            <a:avLst/>
          </a:prstGeom>
        </p:spPr>
        <p:txBody>
          <a:bodyPr lIns="90000" tIns="45000" rIns="90000" bIns="45000" anchor="ctr"/>
          <a:lstStyle/>
          <a:p>
            <a:pPr marL="432000" indent="-324000">
              <a:buClr>
                <a:srgbClr val="000000"/>
              </a:buClr>
              <a:buSzPct val="45000"/>
              <a:buFont typeface="Wingdings" charset="2"/>
              <a:buChar char=""/>
            </a:pPr>
            <a:r>
              <a:rPr lang="ko-KR" sz="2000" b="0" strike="noStrike" spc="-1">
                <a:solidFill>
                  <a:srgbClr val="404040"/>
                </a:solidFill>
                <a:uFill>
                  <a:solidFill>
                    <a:srgbClr val="FFFFFF"/>
                  </a:solidFill>
                </a:uFill>
                <a:latin typeface="Arial"/>
              </a:rPr>
              <a:t>Click to edit the outline text format</a:t>
            </a:r>
            <a:endParaRPr lang="ko-KR" sz="2000" b="0" strike="noStrike" spc="-1">
              <a:solidFill>
                <a:srgbClr val="000000"/>
              </a:solidFill>
              <a:uFill>
                <a:solidFill>
                  <a:srgbClr val="FFFFFF"/>
                </a:solidFill>
              </a:uFill>
              <a:latin typeface="맑은 고딕"/>
            </a:endParaRPr>
          </a:p>
          <a:p>
            <a:pPr marL="864000" lvl="1" indent="-324000">
              <a:buClr>
                <a:srgbClr val="000000"/>
              </a:buClr>
              <a:buSzPct val="75000"/>
              <a:buFont typeface="Symbol" charset="2"/>
              <a:buChar char=""/>
            </a:pPr>
            <a:r>
              <a:rPr lang="ko-KR" sz="2000" b="0" strike="noStrike" spc="-1">
                <a:solidFill>
                  <a:srgbClr val="404040"/>
                </a:solidFill>
                <a:uFill>
                  <a:solidFill>
                    <a:srgbClr val="FFFFFF"/>
                  </a:solidFill>
                </a:uFill>
                <a:latin typeface="Arial"/>
              </a:rPr>
              <a:t>Second Outline Level</a:t>
            </a:r>
            <a:endParaRPr lang="ko-KR" sz="2000" b="0" strike="noStrike" spc="-1">
              <a:solidFill>
                <a:srgbClr val="000000"/>
              </a:solidFill>
              <a:uFill>
                <a:solidFill>
                  <a:srgbClr val="FFFFFF"/>
                </a:solidFill>
              </a:uFill>
              <a:latin typeface="맑은 고딕"/>
            </a:endParaRPr>
          </a:p>
          <a:p>
            <a:pPr marL="1296000" lvl="2" indent="-288000">
              <a:buClr>
                <a:srgbClr val="000000"/>
              </a:buClr>
              <a:buSzPct val="45000"/>
              <a:buFont typeface="Wingdings" charset="2"/>
              <a:buChar char=""/>
            </a:pPr>
            <a:r>
              <a:rPr lang="ko-KR" sz="2000" b="0" strike="noStrike" spc="-1">
                <a:solidFill>
                  <a:srgbClr val="404040"/>
                </a:solidFill>
                <a:uFill>
                  <a:solidFill>
                    <a:srgbClr val="FFFFFF"/>
                  </a:solidFill>
                </a:uFill>
                <a:latin typeface="Arial"/>
              </a:rPr>
              <a:t>Third Outline Level</a:t>
            </a:r>
            <a:endParaRPr lang="ko-KR" sz="2000" b="0" strike="noStrike" spc="-1">
              <a:solidFill>
                <a:srgbClr val="000000"/>
              </a:solidFill>
              <a:uFill>
                <a:solidFill>
                  <a:srgbClr val="FFFFFF"/>
                </a:solidFill>
              </a:uFill>
              <a:latin typeface="맑은 고딕"/>
            </a:endParaRPr>
          </a:p>
          <a:p>
            <a:pPr marL="1728000" lvl="3" indent="-216000">
              <a:buClr>
                <a:srgbClr val="000000"/>
              </a:buClr>
              <a:buSzPct val="75000"/>
              <a:buFont typeface="Symbol" charset="2"/>
              <a:buChar char=""/>
            </a:pPr>
            <a:r>
              <a:rPr lang="ko-KR" sz="2000" b="0" strike="noStrike" spc="-1">
                <a:solidFill>
                  <a:srgbClr val="404040"/>
                </a:solidFill>
                <a:uFill>
                  <a:solidFill>
                    <a:srgbClr val="FFFFFF"/>
                  </a:solidFill>
                </a:uFill>
                <a:latin typeface="Arial"/>
              </a:rPr>
              <a:t>Fourth Outline Level</a:t>
            </a:r>
            <a:endParaRPr lang="ko-KR" sz="2000" b="0" strike="noStrike" spc="-1">
              <a:solidFill>
                <a:srgbClr val="000000"/>
              </a:solidFill>
              <a:uFill>
                <a:solidFill>
                  <a:srgbClr val="FFFFFF"/>
                </a:solidFill>
              </a:uFill>
              <a:latin typeface="맑은 고딕"/>
            </a:endParaRPr>
          </a:p>
          <a:p>
            <a:pPr marL="2160000" lvl="4" indent="-216000">
              <a:buClr>
                <a:srgbClr val="000000"/>
              </a:buClr>
              <a:buSzPct val="45000"/>
              <a:buFont typeface="Wingdings" charset="2"/>
              <a:buChar char=""/>
            </a:pPr>
            <a:r>
              <a:rPr lang="ko-KR" sz="2000" b="0" strike="noStrike" spc="-1">
                <a:solidFill>
                  <a:srgbClr val="404040"/>
                </a:solidFill>
                <a:uFill>
                  <a:solidFill>
                    <a:srgbClr val="FFFFFF"/>
                  </a:solidFill>
                </a:uFill>
                <a:latin typeface="Arial"/>
              </a:rPr>
              <a:t>Fifth Outline Level</a:t>
            </a:r>
            <a:endParaRPr lang="ko-KR" sz="2000" b="0" strike="noStrike" spc="-1">
              <a:solidFill>
                <a:srgbClr val="000000"/>
              </a:solidFill>
              <a:uFill>
                <a:solidFill>
                  <a:srgbClr val="FFFFFF"/>
                </a:solidFill>
              </a:uFill>
              <a:latin typeface="맑은 고딕"/>
            </a:endParaRPr>
          </a:p>
          <a:p>
            <a:pPr marL="2592000" lvl="5" indent="-216000">
              <a:buClr>
                <a:srgbClr val="000000"/>
              </a:buClr>
              <a:buSzPct val="45000"/>
              <a:buFont typeface="Wingdings" charset="2"/>
              <a:buChar char=""/>
            </a:pPr>
            <a:r>
              <a:rPr lang="ko-KR" sz="2000" b="0" strike="noStrike" spc="-1">
                <a:solidFill>
                  <a:srgbClr val="404040"/>
                </a:solidFill>
                <a:uFill>
                  <a:solidFill>
                    <a:srgbClr val="FFFFFF"/>
                  </a:solidFill>
                </a:uFill>
                <a:latin typeface="Arial"/>
              </a:rPr>
              <a:t>Sixth Outline Level</a:t>
            </a:r>
            <a:endParaRPr lang="ko-KR" sz="2000" b="0" strike="noStrike" spc="-1">
              <a:solidFill>
                <a:srgbClr val="000000"/>
              </a:solidFill>
              <a:uFill>
                <a:solidFill>
                  <a:srgbClr val="FFFFFF"/>
                </a:solidFill>
              </a:uFill>
              <a:latin typeface="맑은 고딕"/>
            </a:endParaRPr>
          </a:p>
          <a:p>
            <a:pPr>
              <a:lnSpc>
                <a:spcPct val="100000"/>
              </a:lnSpc>
            </a:pPr>
            <a:r>
              <a:rPr lang="ko-KR" sz="2000" b="0" strike="noStrike" spc="-1">
                <a:solidFill>
                  <a:srgbClr val="404040"/>
                </a:solidFill>
                <a:uFill>
                  <a:solidFill>
                    <a:srgbClr val="FFFFFF"/>
                  </a:solidFill>
                </a:uFill>
                <a:latin typeface="Arial"/>
              </a:rPr>
              <a:t>Seventh Outline LevelClick to edit Master text styles</a:t>
            </a:r>
            <a:endParaRPr lang="ko-KR" sz="2000" b="0" strike="noStrike" spc="-1">
              <a:solidFill>
                <a:srgbClr val="000000"/>
              </a:solidFill>
              <a:uFill>
                <a:solidFill>
                  <a:srgbClr val="FFFFFF"/>
                </a:solidFill>
              </a:uFill>
              <a:latin typeface="맑은 고딕"/>
            </a:endParaRPr>
          </a:p>
        </p:txBody>
      </p:sp>
      <p:sp>
        <p:nvSpPr>
          <p:cNvPr id="38" name="PlaceHolder 3"/>
          <p:cNvSpPr>
            <a:spLocks noGrp="1"/>
          </p:cNvSpPr>
          <p:nvPr>
            <p:ph type="body"/>
          </p:nvPr>
        </p:nvSpPr>
        <p:spPr>
          <a:xfrm>
            <a:off x="405720" y="1808280"/>
            <a:ext cx="8496720" cy="2995200"/>
          </a:xfrm>
          <a:prstGeom prst="rect">
            <a:avLst/>
          </a:prstGeom>
        </p:spPr>
        <p:txBody>
          <a:bodyPr lIns="396000" tIns="45000" rIns="90000" bIns="45000"/>
          <a:lstStyle/>
          <a:p>
            <a:pPr marL="432000" indent="-324000">
              <a:buClr>
                <a:srgbClr val="000000"/>
              </a:buClr>
              <a:buSzPct val="45000"/>
              <a:buFont typeface="Wingdings" charset="2"/>
              <a:buChar char=""/>
            </a:pPr>
            <a:r>
              <a:rPr lang="ko-KR" sz="1400" b="0" strike="noStrike" spc="-1">
                <a:solidFill>
                  <a:srgbClr val="404040"/>
                </a:solidFill>
                <a:uFill>
                  <a:solidFill>
                    <a:srgbClr val="FFFFFF"/>
                  </a:solidFill>
                </a:uFill>
                <a:latin typeface="Arial"/>
              </a:rPr>
              <a:t>Click to edit the outline text format</a:t>
            </a:r>
            <a:endParaRPr lang="ko-KR" sz="1400" b="0" strike="noStrike" spc="-1">
              <a:solidFill>
                <a:srgbClr val="000000"/>
              </a:solidFill>
              <a:uFill>
                <a:solidFill>
                  <a:srgbClr val="FFFFFF"/>
                </a:solidFill>
              </a:uFill>
              <a:latin typeface="맑은 고딕"/>
            </a:endParaRPr>
          </a:p>
          <a:p>
            <a:pPr marL="864000" lvl="1" indent="-324000">
              <a:buClr>
                <a:srgbClr val="000000"/>
              </a:buClr>
              <a:buSzPct val="75000"/>
              <a:buFont typeface="Symbol" charset="2"/>
              <a:buChar char=""/>
            </a:pPr>
            <a:r>
              <a:rPr lang="ko-KR" sz="1400" b="0" strike="noStrike" spc="-1">
                <a:solidFill>
                  <a:srgbClr val="404040"/>
                </a:solidFill>
                <a:uFill>
                  <a:solidFill>
                    <a:srgbClr val="FFFFFF"/>
                  </a:solidFill>
                </a:uFill>
                <a:latin typeface="Arial"/>
              </a:rPr>
              <a:t>Second Outline Level</a:t>
            </a:r>
            <a:endParaRPr lang="ko-KR" sz="1400" b="0" strike="noStrike" spc="-1">
              <a:solidFill>
                <a:srgbClr val="000000"/>
              </a:solidFill>
              <a:uFill>
                <a:solidFill>
                  <a:srgbClr val="FFFFFF"/>
                </a:solidFill>
              </a:uFill>
              <a:latin typeface="맑은 고딕"/>
            </a:endParaRPr>
          </a:p>
          <a:p>
            <a:pPr marL="1296000" lvl="2" indent="-288000">
              <a:buClr>
                <a:srgbClr val="000000"/>
              </a:buClr>
              <a:buSzPct val="45000"/>
              <a:buFont typeface="Wingdings" charset="2"/>
              <a:buChar char=""/>
            </a:pPr>
            <a:r>
              <a:rPr lang="ko-KR" sz="1400" b="0" strike="noStrike" spc="-1">
                <a:solidFill>
                  <a:srgbClr val="404040"/>
                </a:solidFill>
                <a:uFill>
                  <a:solidFill>
                    <a:srgbClr val="FFFFFF"/>
                  </a:solidFill>
                </a:uFill>
                <a:latin typeface="Arial"/>
              </a:rPr>
              <a:t>Third Outline Level</a:t>
            </a:r>
            <a:endParaRPr lang="ko-KR" sz="1400" b="0" strike="noStrike" spc="-1">
              <a:solidFill>
                <a:srgbClr val="000000"/>
              </a:solidFill>
              <a:uFill>
                <a:solidFill>
                  <a:srgbClr val="FFFFFF"/>
                </a:solidFill>
              </a:uFill>
              <a:latin typeface="맑은 고딕"/>
            </a:endParaRPr>
          </a:p>
          <a:p>
            <a:pPr marL="1728000" lvl="3" indent="-216000">
              <a:buClr>
                <a:srgbClr val="000000"/>
              </a:buClr>
              <a:buSzPct val="75000"/>
              <a:buFont typeface="Symbol" charset="2"/>
              <a:buChar char=""/>
            </a:pPr>
            <a:r>
              <a:rPr lang="ko-KR" sz="1400" b="0" strike="noStrike" spc="-1">
                <a:solidFill>
                  <a:srgbClr val="404040"/>
                </a:solidFill>
                <a:uFill>
                  <a:solidFill>
                    <a:srgbClr val="FFFFFF"/>
                  </a:solidFill>
                </a:uFill>
                <a:latin typeface="Arial"/>
              </a:rPr>
              <a:t>Fourth Outline Level</a:t>
            </a:r>
            <a:endParaRPr lang="ko-KR" sz="1400" b="0" strike="noStrike" spc="-1">
              <a:solidFill>
                <a:srgbClr val="000000"/>
              </a:solidFill>
              <a:uFill>
                <a:solidFill>
                  <a:srgbClr val="FFFFFF"/>
                </a:solidFill>
              </a:uFill>
              <a:latin typeface="맑은 고딕"/>
            </a:endParaRPr>
          </a:p>
          <a:p>
            <a:pPr marL="2160000" lvl="4" indent="-216000">
              <a:buClr>
                <a:srgbClr val="000000"/>
              </a:buClr>
              <a:buSzPct val="45000"/>
              <a:buFont typeface="Wingdings" charset="2"/>
              <a:buChar char=""/>
            </a:pPr>
            <a:r>
              <a:rPr lang="ko-KR" sz="1400" b="0" strike="noStrike" spc="-1">
                <a:solidFill>
                  <a:srgbClr val="404040"/>
                </a:solidFill>
                <a:uFill>
                  <a:solidFill>
                    <a:srgbClr val="FFFFFF"/>
                  </a:solidFill>
                </a:uFill>
                <a:latin typeface="Arial"/>
              </a:rPr>
              <a:t>Fifth Outline Level</a:t>
            </a:r>
            <a:endParaRPr lang="ko-KR" sz="1400" b="0" strike="noStrike" spc="-1">
              <a:solidFill>
                <a:srgbClr val="000000"/>
              </a:solidFill>
              <a:uFill>
                <a:solidFill>
                  <a:srgbClr val="FFFFFF"/>
                </a:solidFill>
              </a:uFill>
              <a:latin typeface="맑은 고딕"/>
            </a:endParaRPr>
          </a:p>
          <a:p>
            <a:pPr marL="2592000" lvl="5" indent="-216000">
              <a:buClr>
                <a:srgbClr val="000000"/>
              </a:buClr>
              <a:buSzPct val="45000"/>
              <a:buFont typeface="Wingdings" charset="2"/>
              <a:buChar char=""/>
            </a:pPr>
            <a:r>
              <a:rPr lang="ko-KR" sz="1400" b="0" strike="noStrike" spc="-1">
                <a:solidFill>
                  <a:srgbClr val="404040"/>
                </a:solidFill>
                <a:uFill>
                  <a:solidFill>
                    <a:srgbClr val="FFFFFF"/>
                  </a:solidFill>
                </a:uFill>
                <a:latin typeface="Arial"/>
              </a:rPr>
              <a:t>Sixth Outline Level</a:t>
            </a:r>
            <a:endParaRPr lang="ko-KR" sz="1400" b="0" strike="noStrike" spc="-1">
              <a:solidFill>
                <a:srgbClr val="000000"/>
              </a:solidFill>
              <a:uFill>
                <a:solidFill>
                  <a:srgbClr val="FFFFFF"/>
                </a:solidFill>
              </a:uFill>
              <a:latin typeface="맑은 고딕"/>
            </a:endParaRPr>
          </a:p>
          <a:p>
            <a:pPr>
              <a:lnSpc>
                <a:spcPct val="100000"/>
              </a:lnSpc>
            </a:pPr>
            <a:r>
              <a:rPr lang="ko-KR" sz="1400" b="0" strike="noStrike" spc="-1">
                <a:solidFill>
                  <a:srgbClr val="404040"/>
                </a:solidFill>
                <a:uFill>
                  <a:solidFill>
                    <a:srgbClr val="FFFFFF"/>
                  </a:solidFill>
                </a:uFill>
                <a:latin typeface="Arial"/>
              </a:rPr>
              <a:t>Seventh Outline LevelClick to edit Master text styles</a:t>
            </a:r>
            <a:endParaRPr lang="ko-KR" sz="1400" b="0" strike="noStrike" spc="-1">
              <a:solidFill>
                <a:srgbClr val="000000"/>
              </a:solidFill>
              <a:uFill>
                <a:solidFill>
                  <a:srgbClr val="FFFFFF"/>
                </a:solidFill>
              </a:uFill>
              <a:latin typeface="맑은 고딕"/>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7787382" y="4243914"/>
            <a:ext cx="1748503" cy="7689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dirty="0">
                <a:solidFill>
                  <a:srgbClr val="404040"/>
                </a:solidFill>
                <a:uFill>
                  <a:solidFill>
                    <a:srgbClr val="FFFFFF"/>
                  </a:solidFill>
                </a:uFill>
                <a:latin typeface="Arial"/>
              </a:rPr>
              <a:t>Team3-2</a:t>
            </a:r>
          </a:p>
          <a:p>
            <a:pPr>
              <a:lnSpc>
                <a:spcPct val="100000"/>
              </a:lnSpc>
            </a:pPr>
            <a:r>
              <a:rPr lang="en-US" sz="1400" b="1" strike="noStrike" spc="-1" dirty="0">
                <a:solidFill>
                  <a:srgbClr val="404040"/>
                </a:solidFill>
                <a:uFill>
                  <a:solidFill>
                    <a:srgbClr val="FFFFFF"/>
                  </a:solidFill>
                </a:uFill>
                <a:latin typeface="Arial"/>
              </a:rPr>
              <a:t>Hongkun Jin</a:t>
            </a:r>
          </a:p>
          <a:p>
            <a:pPr>
              <a:lnSpc>
                <a:spcPct val="100000"/>
              </a:lnSpc>
            </a:pPr>
            <a:r>
              <a:rPr lang="en-US" sz="1400" b="1" spc="-1" dirty="0">
                <a:solidFill>
                  <a:srgbClr val="404040"/>
                </a:solidFill>
                <a:uFill>
                  <a:solidFill>
                    <a:srgbClr val="FFFFFF"/>
                  </a:solidFill>
                </a:uFill>
                <a:latin typeface="Arial"/>
              </a:rPr>
              <a:t>Mouqing Jin</a:t>
            </a:r>
            <a:r>
              <a:rPr lang="en-US" sz="1400" b="1" strike="noStrike" spc="-1" dirty="0">
                <a:solidFill>
                  <a:srgbClr val="404040"/>
                </a:solidFill>
                <a:uFill>
                  <a:solidFill>
                    <a:srgbClr val="FFFFFF"/>
                  </a:solidFill>
                </a:uFill>
                <a:latin typeface="Arial"/>
              </a:rPr>
              <a:t> </a:t>
            </a:r>
            <a:endParaRPr lang="en-US" sz="2000" b="0" strike="noStrike" spc="-1" dirty="0">
              <a:solidFill>
                <a:srgbClr val="000000"/>
              </a:solidFill>
              <a:uFill>
                <a:solidFill>
                  <a:srgbClr val="FFFFFF"/>
                </a:solidFill>
              </a:uFill>
              <a:latin typeface="Arial"/>
            </a:endParaRPr>
          </a:p>
        </p:txBody>
      </p:sp>
      <p:sp>
        <p:nvSpPr>
          <p:cNvPr id="111" name="CustomShape 2"/>
          <p:cNvSpPr/>
          <p:nvPr/>
        </p:nvSpPr>
        <p:spPr>
          <a:xfrm>
            <a:off x="3248521" y="2307747"/>
            <a:ext cx="5013163" cy="139311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US" sz="2200" b="1" spc="-1" dirty="0">
                <a:solidFill>
                  <a:schemeClr val="tx1">
                    <a:lumMod val="75000"/>
                    <a:lumOff val="25000"/>
                  </a:schemeClr>
                </a:solidFill>
                <a:uFill>
                  <a:solidFill>
                    <a:srgbClr val="FFFFFF"/>
                  </a:solidFill>
                </a:uFill>
                <a:ea typeface="맑은 고딕"/>
              </a:rPr>
              <a:t>Summarization of User-Generated Sports Video by Using Deep Action Recognition Features</a:t>
            </a:r>
            <a:endParaRPr lang="en-US" sz="700" i="1" spc="-1" dirty="0">
              <a:solidFill>
                <a:schemeClr val="tx1">
                  <a:lumMod val="75000"/>
                  <a:lumOff val="25000"/>
                </a:schemeClr>
              </a:solidFill>
              <a:uFill>
                <a:solidFill>
                  <a:srgbClr val="FFFFFF"/>
                </a:solidFill>
              </a:uFill>
              <a:latin typeface="Arial"/>
              <a:ea typeface="맑은 고딕"/>
            </a:endParaRPr>
          </a:p>
          <a:p>
            <a:endParaRPr lang="en-US" sz="800" i="1" spc="-1" dirty="0">
              <a:solidFill>
                <a:schemeClr val="tx1">
                  <a:lumMod val="75000"/>
                  <a:lumOff val="25000"/>
                </a:schemeClr>
              </a:solidFill>
              <a:uFill>
                <a:solidFill>
                  <a:srgbClr val="FFFFFF"/>
                </a:solidFill>
              </a:uFill>
              <a:latin typeface="Arial"/>
              <a:ea typeface="맑은 고딕"/>
            </a:endParaRPr>
          </a:p>
        </p:txBody>
      </p:sp>
      <p:sp>
        <p:nvSpPr>
          <p:cNvPr id="112" name="CustomShape 3"/>
          <p:cNvSpPr/>
          <p:nvPr/>
        </p:nvSpPr>
        <p:spPr>
          <a:xfrm>
            <a:off x="3051024" y="2396804"/>
            <a:ext cx="221560" cy="12245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zh-CN" altLang="en-US"/>
          </a:p>
        </p:txBody>
      </p:sp>
      <p:pic>
        <p:nvPicPr>
          <p:cNvPr id="8" name="Picture 7">
            <a:extLst>
              <a:ext uri="{FF2B5EF4-FFF2-40B4-BE49-F238E27FC236}">
                <a16:creationId xmlns:a16="http://schemas.microsoft.com/office/drawing/2014/main" id="{EC6493BF-1EC1-4A24-9FF6-B6C1715C0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2400" b="1" spc="-1" dirty="0">
                <a:solidFill>
                  <a:srgbClr val="404040"/>
                </a:solidFill>
                <a:uFill>
                  <a:solidFill>
                    <a:srgbClr val="FFFFFF"/>
                  </a:solidFill>
                </a:uFill>
              </a:rPr>
              <a:t>UGSV SUMMARIZATION USING ACTION FEATURES</a:t>
            </a:r>
            <a:endParaRPr lang="ko-KR" sz="16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6221772" cy="3955020"/>
          </a:xfrm>
          <a:prstGeom prst="rect">
            <a:avLst/>
          </a:prstGeom>
          <a:noFill/>
          <a:ln>
            <a:noFill/>
          </a:ln>
        </p:spPr>
        <p:txBody>
          <a:bodyPr lIns="396000" tIns="45000" rIns="90000" bIns="45000"/>
          <a:lstStyle/>
          <a:p>
            <a:r>
              <a:rPr lang="en-US" altLang="zh-CN" sz="1400" dirty="0">
                <a:solidFill>
                  <a:schemeClr val="tx1">
                    <a:lumMod val="75000"/>
                    <a:lumOff val="25000"/>
                  </a:schemeClr>
                </a:solidFill>
              </a:rPr>
              <a:t>D. Holistic feature stream</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This stream encodes a video segment s in a spatio-temporal representation.</a:t>
            </a:r>
          </a:p>
          <a:p>
            <a:r>
              <a:rPr lang="en-US" altLang="zh-CN" sz="1400" dirty="0">
                <a:solidFill>
                  <a:schemeClr val="tx1">
                    <a:lumMod val="75000"/>
                    <a:lumOff val="25000"/>
                  </a:schemeClr>
                </a:solidFill>
              </a:rPr>
              <a:t> </a:t>
            </a:r>
          </a:p>
          <a:p>
            <a:r>
              <a:rPr lang="en-US" altLang="zh-CN" sz="1400" dirty="0">
                <a:solidFill>
                  <a:schemeClr val="tx1">
                    <a:lumMod val="75000"/>
                    <a:lumOff val="25000"/>
                  </a:schemeClr>
                </a:solidFill>
              </a:rPr>
              <a:t>It represents a video segment s by using a holistic feature vector y that corresponds to the output of one of the aforementioned 3D CNNs.</a:t>
            </a:r>
          </a:p>
          <a:p>
            <a:endParaRPr lang="en-US" altLang="zh-CN" sz="1400" dirty="0">
              <a:solidFill>
                <a:schemeClr val="tx1">
                  <a:lumMod val="75000"/>
                  <a:lumOff val="25000"/>
                </a:schemeClr>
              </a:solidFill>
            </a:endParaRPr>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spTree>
    <p:extLst>
      <p:ext uri="{BB962C8B-B14F-4D97-AF65-F5344CB8AC3E}">
        <p14:creationId xmlns:p14="http://schemas.microsoft.com/office/powerpoint/2010/main" val="39741898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2400" b="1" spc="-1" dirty="0">
                <a:solidFill>
                  <a:srgbClr val="404040"/>
                </a:solidFill>
                <a:uFill>
                  <a:solidFill>
                    <a:srgbClr val="FFFFFF"/>
                  </a:solidFill>
                </a:uFill>
              </a:rPr>
              <a:t>UGSV SUMMARIZATION USING ACTION FEATURES</a:t>
            </a:r>
            <a:endParaRPr lang="ko-KR" sz="1600" b="0" strike="noStrike" spc="-1" dirty="0">
              <a:solidFill>
                <a:srgbClr val="000000"/>
              </a:solidFill>
              <a:uFill>
                <a:solidFill>
                  <a:srgbClr val="FFFFFF"/>
                </a:solidFill>
              </a:uFill>
              <a:latin typeface="맑은 고딕"/>
            </a:endParaRPr>
          </a:p>
        </p:txBody>
      </p:sp>
      <mc:AlternateContent xmlns:mc="http://schemas.openxmlformats.org/markup-compatibility/2006" xmlns:a14="http://schemas.microsoft.com/office/drawing/2010/main">
        <mc:Choice Requires="a14">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3643329" cy="3955020"/>
              </a:xfrm>
              <a:prstGeom prst="rect">
                <a:avLst/>
              </a:prstGeom>
              <a:noFill/>
              <a:ln>
                <a:noFill/>
              </a:ln>
            </p:spPr>
            <p:txBody>
              <a:bodyPr lIns="396000" tIns="45000" rIns="90000" bIns="45000"/>
              <a:lstStyle/>
              <a:p>
                <a:r>
                  <a:rPr lang="en-US" altLang="zh-CN" sz="1400" dirty="0">
                    <a:solidFill>
                      <a:schemeClr val="tx1">
                        <a:lumMod val="75000"/>
                        <a:lumOff val="25000"/>
                      </a:schemeClr>
                    </a:solidFill>
                  </a:rPr>
                  <a:t>E. Highlight classiﬁcation using LSTM </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Figure 4 shows the network architecture designed to extract highlights of UGSV using the features </a:t>
                </a:r>
                <a14:m>
                  <m:oMath xmlns:m="http://schemas.openxmlformats.org/officeDocument/2006/math">
                    <m:sSub>
                      <m:sSubPr>
                        <m:ctrlPr>
                          <a:rPr lang="en-US" altLang="zh-CN" sz="1400" i="1" smtClean="0">
                            <a:solidFill>
                              <a:schemeClr val="tx1">
                                <a:lumMod val="75000"/>
                                <a:lumOff val="25000"/>
                              </a:schemeClr>
                            </a:solidFill>
                            <a:latin typeface="Cambria Math" panose="02040503050406030204" pitchFamily="18" charset="0"/>
                          </a:rPr>
                        </m:ctrlPr>
                      </m:sSubPr>
                      <m:e>
                        <m:r>
                          <a:rPr lang="en-US" altLang="zh-CN" sz="1400" b="0" i="1" smtClean="0">
                            <a:solidFill>
                              <a:schemeClr val="tx1">
                                <a:lumMod val="75000"/>
                                <a:lumOff val="25000"/>
                              </a:schemeClr>
                            </a:solidFill>
                            <a:latin typeface="Cambria Math" panose="02040503050406030204" pitchFamily="18" charset="0"/>
                          </a:rPr>
                          <m:t>𝑥</m:t>
                        </m:r>
                      </m:e>
                      <m:sub>
                        <m:r>
                          <a:rPr lang="en-US" altLang="zh-CN" sz="1400" b="0" i="1" smtClean="0">
                            <a:solidFill>
                              <a:schemeClr val="tx1">
                                <a:lumMod val="75000"/>
                                <a:lumOff val="25000"/>
                              </a:schemeClr>
                            </a:solidFill>
                            <a:latin typeface="Cambria Math" panose="02040503050406030204" pitchFamily="18" charset="0"/>
                          </a:rPr>
                          <m:t>𝑡</m:t>
                        </m:r>
                      </m:sub>
                    </m:sSub>
                  </m:oMath>
                </a14:m>
                <a:r>
                  <a:rPr lang="en-US" altLang="zh-CN" sz="1400" dirty="0">
                    <a:solidFill>
                      <a:schemeClr val="tx1">
                        <a:lumMod val="75000"/>
                        <a:lumOff val="25000"/>
                      </a:schemeClr>
                    </a:solidFill>
                  </a:rPr>
                  <a:t> and </a:t>
                </a:r>
                <a14:m>
                  <m:oMath xmlns:m="http://schemas.openxmlformats.org/officeDocument/2006/math">
                    <m:sSub>
                      <m:sSubPr>
                        <m:ctrlPr>
                          <a:rPr lang="en-US" altLang="zh-CN" sz="1400" i="1">
                            <a:solidFill>
                              <a:schemeClr val="tx1">
                                <a:lumMod val="75000"/>
                                <a:lumOff val="25000"/>
                              </a:schemeClr>
                            </a:solidFill>
                            <a:latin typeface="Cambria Math" panose="02040503050406030204" pitchFamily="18" charset="0"/>
                          </a:rPr>
                        </m:ctrlPr>
                      </m:sSubPr>
                      <m:e>
                        <m:r>
                          <a:rPr lang="en-US" altLang="zh-CN" sz="1400" b="0" i="1" smtClean="0">
                            <a:solidFill>
                              <a:schemeClr val="tx1">
                                <a:lumMod val="75000"/>
                                <a:lumOff val="25000"/>
                              </a:schemeClr>
                            </a:solidFill>
                            <a:latin typeface="Cambria Math" panose="02040503050406030204" pitchFamily="18" charset="0"/>
                          </a:rPr>
                          <m:t>𝑦</m:t>
                        </m:r>
                      </m:e>
                      <m:sub>
                        <m:r>
                          <a:rPr lang="en-US" altLang="zh-CN" sz="1400" i="1">
                            <a:solidFill>
                              <a:schemeClr val="tx1">
                                <a:lumMod val="75000"/>
                                <a:lumOff val="25000"/>
                              </a:schemeClr>
                            </a:solidFill>
                            <a:latin typeface="Cambria Math" panose="02040503050406030204" pitchFamily="18" charset="0"/>
                          </a:rPr>
                          <m:t>𝑡</m:t>
                        </m:r>
                      </m:sub>
                    </m:sSub>
                    <m:r>
                      <a:rPr lang="en-US" altLang="zh-CN" sz="1400" i="1">
                        <a:solidFill>
                          <a:schemeClr val="tx1">
                            <a:lumMod val="75000"/>
                            <a:lumOff val="25000"/>
                          </a:schemeClr>
                        </a:solidFill>
                        <a:latin typeface="Cambria Math" panose="02040503050406030204" pitchFamily="18" charset="0"/>
                      </a:rPr>
                      <m:t> </m:t>
                    </m:r>
                  </m:oMath>
                </a14:m>
                <a:r>
                  <a:rPr lang="en-US" altLang="zh-CN" sz="1400" dirty="0">
                    <a:solidFill>
                      <a:schemeClr val="tx1">
                        <a:lumMod val="75000"/>
                        <a:lumOff val="25000"/>
                      </a:schemeClr>
                    </a:solidFill>
                  </a:rPr>
                  <a:t>from video segment </a:t>
                </a:r>
                <a14:m>
                  <m:oMath xmlns:m="http://schemas.openxmlformats.org/officeDocument/2006/math">
                    <m:sSub>
                      <m:sSubPr>
                        <m:ctrlPr>
                          <a:rPr lang="en-US" altLang="zh-CN" sz="1400" i="1">
                            <a:solidFill>
                              <a:schemeClr val="tx1">
                                <a:lumMod val="75000"/>
                                <a:lumOff val="25000"/>
                              </a:schemeClr>
                            </a:solidFill>
                            <a:latin typeface="Cambria Math" panose="02040503050406030204" pitchFamily="18" charset="0"/>
                          </a:rPr>
                        </m:ctrlPr>
                      </m:sSubPr>
                      <m:e>
                        <m:r>
                          <a:rPr lang="en-US" altLang="zh-CN" sz="1400" b="0" i="1" smtClean="0">
                            <a:solidFill>
                              <a:schemeClr val="tx1">
                                <a:lumMod val="75000"/>
                                <a:lumOff val="25000"/>
                              </a:schemeClr>
                            </a:solidFill>
                            <a:latin typeface="Cambria Math" panose="02040503050406030204" pitchFamily="18" charset="0"/>
                          </a:rPr>
                          <m:t>𝑠</m:t>
                        </m:r>
                      </m:e>
                      <m:sub>
                        <m:r>
                          <a:rPr lang="en-US" altLang="zh-CN" sz="1400" i="1">
                            <a:solidFill>
                              <a:schemeClr val="tx1">
                                <a:lumMod val="75000"/>
                                <a:lumOff val="25000"/>
                              </a:schemeClr>
                            </a:solidFill>
                            <a:latin typeface="Cambria Math" panose="02040503050406030204" pitchFamily="18" charset="0"/>
                          </a:rPr>
                          <m:t>𝑡</m:t>
                        </m:r>
                      </m:sub>
                    </m:sSub>
                    <m:r>
                      <a:rPr lang="en-US" altLang="zh-CN" sz="1400" b="0" i="0" smtClean="0">
                        <a:solidFill>
                          <a:schemeClr val="tx1">
                            <a:lumMod val="75000"/>
                            <a:lumOff val="25000"/>
                          </a:schemeClr>
                        </a:solidFill>
                        <a:latin typeface="Cambria Math" panose="02040503050406030204" pitchFamily="18" charset="0"/>
                      </a:rPr>
                      <m:t>.</m:t>
                    </m:r>
                  </m:oMath>
                </a14:m>
                <a:endParaRPr lang="en-US" altLang="zh-CN" sz="1400" dirty="0">
                  <a:solidFill>
                    <a:schemeClr val="tx1">
                      <a:lumMod val="75000"/>
                      <a:lumOff val="25000"/>
                    </a:schemeClr>
                  </a:solidFill>
                </a:endParaRPr>
              </a:p>
            </p:txBody>
          </p:sp>
        </mc:Choice>
        <mc:Fallback xmlns="">
          <p:sp>
            <p:nvSpPr>
              <p:cNvPr id="6" name="TextShape 2">
                <a:extLst>
                  <a:ext uri="{FF2B5EF4-FFF2-40B4-BE49-F238E27FC236}">
                    <a16:creationId xmlns:a16="http://schemas.microsoft.com/office/drawing/2014/main" id="{5FF55B24-0744-4BE3-894E-62BD414FD940}"/>
                  </a:ext>
                </a:extLst>
              </p:cNvPr>
              <p:cNvSpPr txBox="1">
                <a:spLocks noRot="1" noChangeAspect="1" noMove="1" noResize="1" noEditPoints="1" noAdjustHandles="1" noChangeArrowheads="1" noChangeShapeType="1" noTextEdit="1"/>
              </p:cNvSpPr>
              <p:nvPr/>
            </p:nvSpPr>
            <p:spPr>
              <a:xfrm>
                <a:off x="846293" y="756985"/>
                <a:ext cx="3643329" cy="3955020"/>
              </a:xfrm>
              <a:prstGeom prst="rect">
                <a:avLst/>
              </a:prstGeom>
              <a:blipFill>
                <a:blip r:embed="rId2"/>
                <a:stretch>
                  <a:fillRect t="-308" r="-1508"/>
                </a:stretch>
              </a:blipFill>
              <a:ln>
                <a:noFill/>
              </a:ln>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7" name="Picture 6">
            <a:extLst>
              <a:ext uri="{FF2B5EF4-FFF2-40B4-BE49-F238E27FC236}">
                <a16:creationId xmlns:a16="http://schemas.microsoft.com/office/drawing/2014/main" id="{C76C6B1A-D354-49A8-A49F-133951B6051B}"/>
              </a:ext>
            </a:extLst>
          </p:cNvPr>
          <p:cNvPicPr>
            <a:picLocks noChangeAspect="1"/>
          </p:cNvPicPr>
          <p:nvPr/>
        </p:nvPicPr>
        <p:blipFill>
          <a:blip r:embed="rId4"/>
          <a:stretch>
            <a:fillRect/>
          </a:stretch>
        </p:blipFill>
        <p:spPr>
          <a:xfrm>
            <a:off x="4580238" y="833671"/>
            <a:ext cx="3882226" cy="3853620"/>
          </a:xfrm>
          <a:prstGeom prst="rect">
            <a:avLst/>
          </a:prstGeom>
        </p:spPr>
      </p:pic>
    </p:spTree>
    <p:extLst>
      <p:ext uri="{BB962C8B-B14F-4D97-AF65-F5344CB8AC3E}">
        <p14:creationId xmlns:p14="http://schemas.microsoft.com/office/powerpoint/2010/main" val="3342604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2400" b="1" spc="-1" dirty="0">
                <a:solidFill>
                  <a:srgbClr val="404040"/>
                </a:solidFill>
                <a:uFill>
                  <a:solidFill>
                    <a:srgbClr val="FFFFFF"/>
                  </a:solidFill>
                </a:uFill>
              </a:rPr>
              <a:t>UGSV SUMMARIZATION USING ACTION FEATURES</a:t>
            </a:r>
            <a:endParaRPr lang="ko-KR" sz="16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7498637" cy="3955020"/>
          </a:xfrm>
          <a:prstGeom prst="rect">
            <a:avLst/>
          </a:prstGeom>
          <a:noFill/>
          <a:ln>
            <a:noFill/>
          </a:ln>
        </p:spPr>
        <p:txBody>
          <a:bodyPr lIns="396000" tIns="45000" rIns="90000" bIns="45000"/>
          <a:lstStyle/>
          <a:p>
            <a:r>
              <a:rPr lang="en-US" altLang="zh-CN" sz="1400" dirty="0">
                <a:solidFill>
                  <a:schemeClr val="tx1">
                    <a:lumMod val="75000"/>
                    <a:lumOff val="25000"/>
                  </a:schemeClr>
                </a:solidFill>
              </a:rPr>
              <a:t>E. Highlight classiﬁcation using LSTM </a:t>
            </a: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The segments in which the probability exceeds θ are concatenated to generate the output summary in the temporal order. Hence, the resulting summary may contain multiple consecutive interesting segments.</a:t>
            </a:r>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8" name="Picture 7">
            <a:extLst>
              <a:ext uri="{FF2B5EF4-FFF2-40B4-BE49-F238E27FC236}">
                <a16:creationId xmlns:a16="http://schemas.microsoft.com/office/drawing/2014/main" id="{684DB6D2-7772-487F-BDF6-8F891B281ED2}"/>
              </a:ext>
            </a:extLst>
          </p:cNvPr>
          <p:cNvPicPr>
            <a:picLocks noChangeAspect="1"/>
          </p:cNvPicPr>
          <p:nvPr/>
        </p:nvPicPr>
        <p:blipFill>
          <a:blip r:embed="rId3"/>
          <a:stretch>
            <a:fillRect/>
          </a:stretch>
        </p:blipFill>
        <p:spPr>
          <a:xfrm>
            <a:off x="2237686" y="1036369"/>
            <a:ext cx="4715850" cy="2625527"/>
          </a:xfrm>
          <a:prstGeom prst="rect">
            <a:avLst/>
          </a:prstGeom>
        </p:spPr>
      </p:pic>
    </p:spTree>
    <p:extLst>
      <p:ext uri="{BB962C8B-B14F-4D97-AF65-F5344CB8AC3E}">
        <p14:creationId xmlns:p14="http://schemas.microsoft.com/office/powerpoint/2010/main" val="27568428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2400" b="1" spc="-1" dirty="0">
                <a:solidFill>
                  <a:srgbClr val="404040"/>
                </a:solidFill>
                <a:uFill>
                  <a:solidFill>
                    <a:srgbClr val="FFFFFF"/>
                  </a:solidFill>
                </a:uFill>
              </a:rPr>
              <a:t>UGSV SUMMARIZATION USING ACTION FEATURES</a:t>
            </a:r>
            <a:endParaRPr lang="ko-KR" sz="1600" b="0" strike="noStrike" spc="-1" dirty="0">
              <a:solidFill>
                <a:srgbClr val="000000"/>
              </a:solidFill>
              <a:uFill>
                <a:solidFill>
                  <a:srgbClr val="FFFFFF"/>
                </a:solidFill>
              </a:uFill>
              <a:latin typeface="맑은 고딕"/>
            </a:endParaRPr>
          </a:p>
        </p:txBody>
      </p:sp>
      <mc:AlternateContent xmlns:mc="http://schemas.openxmlformats.org/markup-compatibility/2006" xmlns:a14="http://schemas.microsoft.com/office/drawing/2010/main">
        <mc:Choice Requires="a14">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7235026" cy="3897393"/>
              </a:xfrm>
              <a:prstGeom prst="rect">
                <a:avLst/>
              </a:prstGeom>
              <a:noFill/>
              <a:ln>
                <a:noFill/>
              </a:ln>
            </p:spPr>
            <p:txBody>
              <a:bodyPr lIns="396000" tIns="45000" rIns="90000" bIns="45000"/>
              <a:lstStyle/>
              <a:p>
                <a:r>
                  <a:rPr lang="en-US" altLang="zh-CN" sz="1400" dirty="0">
                    <a:solidFill>
                      <a:schemeClr val="tx1">
                        <a:lumMod val="75000"/>
                        <a:lumOff val="25000"/>
                      </a:schemeClr>
                    </a:solidFill>
                  </a:rPr>
                  <a:t>F. Network training</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A pre-trained CNN is used in the holistic features stream while the LSTMs and fully-connected layers are trained from scratch. </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Hence, during training, the parameters in the holistic feature stream are ﬁxed and those in the body joint-based feature stream and highlight classiﬁcation are updated. </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The UGSV dataset contains video and ground truth labels </a:t>
                </a:r>
                <a14:m>
                  <m:oMath xmlns:m="http://schemas.openxmlformats.org/officeDocument/2006/math">
                    <m:sSub>
                      <m:sSubPr>
                        <m:ctrlPr>
                          <a:rPr lang="en-US" altLang="zh-CN" sz="1400" i="1">
                            <a:solidFill>
                              <a:schemeClr val="tx1">
                                <a:lumMod val="75000"/>
                                <a:lumOff val="25000"/>
                              </a:schemeClr>
                            </a:solidFill>
                            <a:latin typeface="Cambria Math" panose="02040503050406030204" pitchFamily="18" charset="0"/>
                          </a:rPr>
                        </m:ctrlPr>
                      </m:sSubPr>
                      <m:e>
                        <m:r>
                          <a:rPr lang="en-US" altLang="zh-CN" sz="1400" b="0" i="1" smtClean="0">
                            <a:solidFill>
                              <a:schemeClr val="tx1">
                                <a:lumMod val="75000"/>
                                <a:lumOff val="25000"/>
                              </a:schemeClr>
                            </a:solidFill>
                            <a:latin typeface="Cambria Math" panose="02040503050406030204" pitchFamily="18" charset="0"/>
                          </a:rPr>
                          <m:t>𝑙</m:t>
                        </m:r>
                      </m:e>
                      <m:sub>
                        <m:r>
                          <a:rPr lang="en-US" altLang="zh-CN" sz="1400" i="1">
                            <a:solidFill>
                              <a:schemeClr val="tx1">
                                <a:lumMod val="75000"/>
                                <a:lumOff val="25000"/>
                              </a:schemeClr>
                            </a:solidFill>
                            <a:latin typeface="Cambria Math" panose="02040503050406030204" pitchFamily="18" charset="0"/>
                          </a:rPr>
                          <m:t>𝑡</m:t>
                        </m:r>
                      </m:sub>
                    </m:sSub>
                  </m:oMath>
                </a14:m>
                <a:r>
                  <a:rPr lang="en-US" altLang="zh-CN" sz="1400" dirty="0">
                    <a:solidFill>
                      <a:schemeClr val="tx1">
                        <a:lumMod val="75000"/>
                        <a:lumOff val="25000"/>
                      </a:schemeClr>
                    </a:solidFill>
                  </a:rPr>
                  <a:t> ∈ {0,1} for every second, where </a:t>
                </a:r>
                <a14:m>
                  <m:oMath xmlns:m="http://schemas.openxmlformats.org/officeDocument/2006/math">
                    <m:sSub>
                      <m:sSubPr>
                        <m:ctrlPr>
                          <a:rPr lang="en-US" altLang="zh-CN" sz="1400" i="1">
                            <a:solidFill>
                              <a:schemeClr val="tx1">
                                <a:lumMod val="75000"/>
                                <a:lumOff val="25000"/>
                              </a:schemeClr>
                            </a:solidFill>
                            <a:latin typeface="Cambria Math" panose="02040503050406030204" pitchFamily="18" charset="0"/>
                          </a:rPr>
                        </m:ctrlPr>
                      </m:sSubPr>
                      <m:e>
                        <m:r>
                          <a:rPr lang="en-US" altLang="zh-CN" sz="1400" i="1">
                            <a:solidFill>
                              <a:schemeClr val="tx1">
                                <a:lumMod val="75000"/>
                                <a:lumOff val="25000"/>
                              </a:schemeClr>
                            </a:solidFill>
                            <a:latin typeface="Cambria Math" panose="02040503050406030204" pitchFamily="18" charset="0"/>
                          </a:rPr>
                          <m:t>𝑙</m:t>
                        </m:r>
                      </m:e>
                      <m:sub>
                        <m:r>
                          <a:rPr lang="en-US" altLang="zh-CN" sz="1400" i="1">
                            <a:solidFill>
                              <a:schemeClr val="tx1">
                                <a:lumMod val="75000"/>
                                <a:lumOff val="25000"/>
                              </a:schemeClr>
                            </a:solidFill>
                            <a:latin typeface="Cambria Math" panose="02040503050406030204" pitchFamily="18" charset="0"/>
                          </a:rPr>
                          <m:t>𝑡</m:t>
                        </m:r>
                      </m:sub>
                    </m:sSub>
                  </m:oMath>
                </a14:m>
                <a:r>
                  <a:rPr lang="en-US" altLang="zh-CN" sz="1400" dirty="0">
                    <a:solidFill>
                      <a:schemeClr val="tx1">
                        <a:lumMod val="75000"/>
                        <a:lumOff val="25000"/>
                      </a:schemeClr>
                    </a:solidFill>
                  </a:rPr>
                  <a:t> = 1 implies that the period from t sec to t + 1 sec of the video is “interesting” and </a:t>
                </a:r>
                <a14:m>
                  <m:oMath xmlns:m="http://schemas.openxmlformats.org/officeDocument/2006/math">
                    <m:sSub>
                      <m:sSubPr>
                        <m:ctrlPr>
                          <a:rPr lang="en-US" altLang="zh-CN" sz="1400" i="1">
                            <a:solidFill>
                              <a:schemeClr val="tx1">
                                <a:lumMod val="75000"/>
                                <a:lumOff val="25000"/>
                              </a:schemeClr>
                            </a:solidFill>
                            <a:latin typeface="Cambria Math" panose="02040503050406030204" pitchFamily="18" charset="0"/>
                          </a:rPr>
                        </m:ctrlPr>
                      </m:sSubPr>
                      <m:e>
                        <m:r>
                          <a:rPr lang="en-US" altLang="zh-CN" sz="1400" i="1">
                            <a:solidFill>
                              <a:schemeClr val="tx1">
                                <a:lumMod val="75000"/>
                                <a:lumOff val="25000"/>
                              </a:schemeClr>
                            </a:solidFill>
                            <a:latin typeface="Cambria Math" panose="02040503050406030204" pitchFamily="18" charset="0"/>
                          </a:rPr>
                          <m:t>𝑙</m:t>
                        </m:r>
                      </m:e>
                      <m:sub>
                        <m:r>
                          <a:rPr lang="en-US" altLang="zh-CN" sz="1400" i="1">
                            <a:solidFill>
                              <a:schemeClr val="tx1">
                                <a:lumMod val="75000"/>
                                <a:lumOff val="25000"/>
                              </a:schemeClr>
                            </a:solidFill>
                            <a:latin typeface="Cambria Math" panose="02040503050406030204" pitchFamily="18" charset="0"/>
                          </a:rPr>
                          <m:t>𝑡</m:t>
                        </m:r>
                      </m:sub>
                    </m:sSub>
                  </m:oMath>
                </a14:m>
                <a:r>
                  <a:rPr lang="en-US" altLang="zh-CN" sz="1400" dirty="0">
                    <a:solidFill>
                      <a:schemeClr val="tx1">
                        <a:lumMod val="75000"/>
                        <a:lumOff val="25000"/>
                      </a:schemeClr>
                    </a:solidFill>
                  </a:rPr>
                  <a:t> = 0 otherwise. Label </a:t>
                </a:r>
                <a14:m>
                  <m:oMath xmlns:m="http://schemas.openxmlformats.org/officeDocument/2006/math">
                    <m:sSub>
                      <m:sSubPr>
                        <m:ctrlPr>
                          <a:rPr lang="en-US" altLang="zh-CN" sz="1400" i="1">
                            <a:solidFill>
                              <a:schemeClr val="tx1">
                                <a:lumMod val="75000"/>
                                <a:lumOff val="25000"/>
                              </a:schemeClr>
                            </a:solidFill>
                            <a:latin typeface="Cambria Math" panose="02040503050406030204" pitchFamily="18" charset="0"/>
                          </a:rPr>
                        </m:ctrlPr>
                      </m:sSubPr>
                      <m:e>
                        <m:r>
                          <a:rPr lang="en-US" altLang="zh-CN" sz="1400" i="1">
                            <a:solidFill>
                              <a:schemeClr val="tx1">
                                <a:lumMod val="75000"/>
                                <a:lumOff val="25000"/>
                              </a:schemeClr>
                            </a:solidFill>
                            <a:latin typeface="Cambria Math" panose="02040503050406030204" pitchFamily="18" charset="0"/>
                          </a:rPr>
                          <m:t>𝑙</m:t>
                        </m:r>
                      </m:e>
                      <m:sub>
                        <m:r>
                          <a:rPr lang="en-US" altLang="zh-CN" sz="1400" i="1">
                            <a:solidFill>
                              <a:schemeClr val="tx1">
                                <a:lumMod val="75000"/>
                                <a:lumOff val="25000"/>
                              </a:schemeClr>
                            </a:solidFill>
                            <a:latin typeface="Cambria Math" panose="02040503050406030204" pitchFamily="18" charset="0"/>
                          </a:rPr>
                          <m:t>𝑡</m:t>
                        </m:r>
                      </m:sub>
                    </m:sSub>
                  </m:oMath>
                </a14:m>
                <a:r>
                  <a:rPr lang="en-US" altLang="zh-CN" sz="1400" dirty="0">
                    <a:solidFill>
                      <a:schemeClr val="tx1">
                        <a:lumMod val="75000"/>
                        <a:lumOff val="25000"/>
                      </a:schemeClr>
                    </a:solidFill>
                  </a:rPr>
                  <a:t> is assigned to its corresponding video segment </a:t>
                </a:r>
                <a14:m>
                  <m:oMath xmlns:m="http://schemas.openxmlformats.org/officeDocument/2006/math">
                    <m:sSub>
                      <m:sSubPr>
                        <m:ctrlPr>
                          <a:rPr lang="en-US" altLang="zh-CN" sz="1400" i="1">
                            <a:solidFill>
                              <a:schemeClr val="tx1">
                                <a:lumMod val="75000"/>
                                <a:lumOff val="25000"/>
                              </a:schemeClr>
                            </a:solidFill>
                            <a:latin typeface="Cambria Math" panose="02040503050406030204" pitchFamily="18" charset="0"/>
                          </a:rPr>
                        </m:ctrlPr>
                      </m:sSubPr>
                      <m:e>
                        <m:r>
                          <a:rPr lang="en-US" altLang="zh-CN" sz="1400" b="0" i="1" smtClean="0">
                            <a:solidFill>
                              <a:schemeClr val="tx1">
                                <a:lumMod val="75000"/>
                                <a:lumOff val="25000"/>
                              </a:schemeClr>
                            </a:solidFill>
                            <a:latin typeface="Cambria Math" panose="02040503050406030204" pitchFamily="18" charset="0"/>
                          </a:rPr>
                          <m:t>𝑠</m:t>
                        </m:r>
                      </m:e>
                      <m:sub>
                        <m:r>
                          <a:rPr lang="en-US" altLang="zh-CN" sz="1400" i="1">
                            <a:solidFill>
                              <a:schemeClr val="tx1">
                                <a:lumMod val="75000"/>
                                <a:lumOff val="25000"/>
                              </a:schemeClr>
                            </a:solidFill>
                            <a:latin typeface="Cambria Math" panose="02040503050406030204" pitchFamily="18" charset="0"/>
                          </a:rPr>
                          <m:t>𝑡</m:t>
                        </m:r>
                      </m:sub>
                    </m:sSub>
                  </m:oMath>
                </a14:m>
                <a:r>
                  <a:rPr lang="en-US" altLang="zh-CN" sz="1400" dirty="0">
                    <a:solidFill>
                      <a:schemeClr val="tx1">
                        <a:lumMod val="75000"/>
                        <a:lumOff val="25000"/>
                      </a:schemeClr>
                    </a:solidFill>
                  </a:rPr>
                  <a:t> , which contains video second t in its center.</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With respect to training, cross-entropy loss</a:t>
                </a:r>
                <a14:m>
                  <m:oMath xmlns:m="http://schemas.openxmlformats.org/officeDocument/2006/math">
                    <m:r>
                      <a:rPr lang="en-US" altLang="zh-CN" sz="1400" b="0" i="0" smtClean="0">
                        <a:solidFill>
                          <a:schemeClr val="tx1">
                            <a:lumMod val="75000"/>
                            <a:lumOff val="25000"/>
                          </a:schemeClr>
                        </a:solidFill>
                        <a:latin typeface="Cambria Math" panose="02040503050406030204" pitchFamily="18" charset="0"/>
                      </a:rPr>
                      <m:t> </m:t>
                    </m:r>
                    <m:r>
                      <a:rPr lang="zh-CN" altLang="en-US" sz="1400" i="1">
                        <a:solidFill>
                          <a:schemeClr val="tx1">
                            <a:lumMod val="75000"/>
                            <a:lumOff val="25000"/>
                          </a:schemeClr>
                        </a:solidFill>
                        <a:latin typeface="Cambria Math" panose="02040503050406030204" pitchFamily="18" charset="0"/>
                      </a:rPr>
                      <m:t>𝛿</m:t>
                    </m:r>
                  </m:oMath>
                </a14:m>
                <a:r>
                  <a:rPr lang="en-US" altLang="zh-CN" sz="1400" dirty="0">
                    <a:solidFill>
                      <a:schemeClr val="tx1">
                        <a:lumMod val="75000"/>
                        <a:lumOff val="25000"/>
                      </a:schemeClr>
                    </a:solidFill>
                  </a:rPr>
                  <a:t> is used:</a:t>
                </a:r>
              </a:p>
              <a:p>
                <a:endParaRPr lang="en-US" altLang="zh-CN" sz="1400" dirty="0">
                  <a:solidFill>
                    <a:schemeClr val="tx1">
                      <a:lumMod val="75000"/>
                      <a:lumOff val="25000"/>
                    </a:schemeClr>
                  </a:solidFill>
                </a:endParaRPr>
              </a:p>
              <a:p>
                <a:pPr/>
                <a14:m>
                  <m:oMathPara xmlns:m="http://schemas.openxmlformats.org/officeDocument/2006/math">
                    <m:oMathParaPr>
                      <m:jc m:val="centerGroup"/>
                    </m:oMathParaPr>
                    <m:oMath xmlns:m="http://schemas.openxmlformats.org/officeDocument/2006/math">
                      <m:r>
                        <a:rPr lang="zh-CN" altLang="en-US" sz="1400" i="1" smtClean="0">
                          <a:solidFill>
                            <a:schemeClr val="tx1">
                              <a:lumMod val="75000"/>
                              <a:lumOff val="25000"/>
                            </a:schemeClr>
                          </a:solidFill>
                          <a:latin typeface="Cambria Math" panose="02040503050406030204" pitchFamily="18" charset="0"/>
                        </a:rPr>
                        <m:t>𝛿</m:t>
                      </m:r>
                      <m:r>
                        <a:rPr lang="en-US" altLang="zh-CN" sz="1400" b="0" i="1" smtClean="0">
                          <a:solidFill>
                            <a:schemeClr val="tx1">
                              <a:lumMod val="75000"/>
                              <a:lumOff val="25000"/>
                            </a:schemeClr>
                          </a:solidFill>
                          <a:latin typeface="Cambria Math" panose="02040503050406030204" pitchFamily="18" charset="0"/>
                        </a:rPr>
                        <m:t>=</m:t>
                      </m:r>
                      <m:nary>
                        <m:naryPr>
                          <m:chr m:val="∑"/>
                          <m:subHide m:val="on"/>
                          <m:supHide m:val="on"/>
                          <m:ctrlPr>
                            <a:rPr lang="en-US" altLang="zh-CN" sz="1400" b="0" i="1" smtClean="0">
                              <a:solidFill>
                                <a:schemeClr val="tx1">
                                  <a:lumMod val="75000"/>
                                  <a:lumOff val="25000"/>
                                </a:schemeClr>
                              </a:solidFill>
                              <a:latin typeface="Cambria Math" panose="02040503050406030204" pitchFamily="18" charset="0"/>
                            </a:rPr>
                          </m:ctrlPr>
                        </m:naryPr>
                        <m:sub/>
                        <m:sup/>
                        <m:e>
                          <m:sSub>
                            <m:sSubPr>
                              <m:ctrlPr>
                                <a:rPr lang="en-US" altLang="zh-CN" sz="1400" b="0" i="1" smtClean="0">
                                  <a:solidFill>
                                    <a:schemeClr val="tx1">
                                      <a:lumMod val="75000"/>
                                      <a:lumOff val="25000"/>
                                    </a:schemeClr>
                                  </a:solidFill>
                                  <a:latin typeface="Cambria Math" panose="02040503050406030204" pitchFamily="18" charset="0"/>
                                </a:rPr>
                              </m:ctrlPr>
                            </m:sSubPr>
                            <m:e>
                              <m:r>
                                <a:rPr lang="en-US" altLang="zh-CN" sz="1400" b="0" i="1" smtClean="0">
                                  <a:solidFill>
                                    <a:schemeClr val="tx1">
                                      <a:lumMod val="75000"/>
                                      <a:lumOff val="25000"/>
                                    </a:schemeClr>
                                  </a:solidFill>
                                  <a:latin typeface="Cambria Math" panose="02040503050406030204" pitchFamily="18" charset="0"/>
                                </a:rPr>
                                <m:t>𝑙</m:t>
                              </m:r>
                            </m:e>
                            <m:sub>
                              <m:r>
                                <a:rPr lang="en-US" altLang="zh-CN" sz="1400" b="0" i="1" smtClean="0">
                                  <a:solidFill>
                                    <a:schemeClr val="tx1">
                                      <a:lumMod val="75000"/>
                                      <a:lumOff val="25000"/>
                                    </a:schemeClr>
                                  </a:solidFill>
                                  <a:latin typeface="Cambria Math" panose="02040503050406030204" pitchFamily="18" charset="0"/>
                                </a:rPr>
                                <m:t>𝑡</m:t>
                              </m:r>
                            </m:sub>
                          </m:sSub>
                          <m:func>
                            <m:funcPr>
                              <m:ctrlPr>
                                <a:rPr lang="en-US" altLang="zh-CN" sz="1400" b="0" i="1" smtClean="0">
                                  <a:solidFill>
                                    <a:schemeClr val="tx1">
                                      <a:lumMod val="75000"/>
                                      <a:lumOff val="25000"/>
                                    </a:schemeClr>
                                  </a:solidFill>
                                  <a:latin typeface="Cambria Math" panose="02040503050406030204" pitchFamily="18" charset="0"/>
                                </a:rPr>
                              </m:ctrlPr>
                            </m:funcPr>
                            <m:fName>
                              <m:r>
                                <m:rPr>
                                  <m:sty m:val="p"/>
                                </m:rPr>
                                <a:rPr lang="en-US" altLang="zh-CN" sz="1400" b="0" i="0" smtClean="0">
                                  <a:solidFill>
                                    <a:schemeClr val="tx1">
                                      <a:lumMod val="75000"/>
                                      <a:lumOff val="25000"/>
                                    </a:schemeClr>
                                  </a:solidFill>
                                  <a:latin typeface="Cambria Math" panose="02040503050406030204" pitchFamily="18" charset="0"/>
                                </a:rPr>
                                <m:t>log</m:t>
                              </m:r>
                            </m:fName>
                            <m:e>
                              <m:sSub>
                                <m:sSubPr>
                                  <m:ctrlPr>
                                    <a:rPr lang="en-US" altLang="zh-CN" sz="1400" b="0" i="1" smtClean="0">
                                      <a:solidFill>
                                        <a:schemeClr val="tx1">
                                          <a:lumMod val="75000"/>
                                          <a:lumOff val="25000"/>
                                        </a:schemeClr>
                                      </a:solidFill>
                                      <a:latin typeface="Cambria Math" panose="02040503050406030204" pitchFamily="18" charset="0"/>
                                    </a:rPr>
                                  </m:ctrlPr>
                                </m:sSubPr>
                                <m:e>
                                  <m:r>
                                    <a:rPr lang="en-US" altLang="zh-CN" sz="1400" b="0" i="1" smtClean="0">
                                      <a:solidFill>
                                        <a:schemeClr val="tx1">
                                          <a:lumMod val="75000"/>
                                          <a:lumOff val="25000"/>
                                        </a:schemeClr>
                                      </a:solidFill>
                                      <a:latin typeface="Cambria Math" panose="02040503050406030204" pitchFamily="18" charset="0"/>
                                    </a:rPr>
                                    <m:t>𝑝</m:t>
                                  </m:r>
                                </m:e>
                                <m:sub>
                                  <m:r>
                                    <a:rPr lang="en-US" altLang="zh-CN" sz="1400" b="0" i="1" smtClean="0">
                                      <a:solidFill>
                                        <a:schemeClr val="tx1">
                                          <a:lumMod val="75000"/>
                                          <a:lumOff val="25000"/>
                                        </a:schemeClr>
                                      </a:solidFill>
                                      <a:latin typeface="Cambria Math" panose="02040503050406030204" pitchFamily="18" charset="0"/>
                                    </a:rPr>
                                    <m:t>𝑡</m:t>
                                  </m:r>
                                </m:sub>
                              </m:sSub>
                            </m:e>
                          </m:func>
                        </m:e>
                      </m:nary>
                    </m:oMath>
                  </m:oMathPara>
                </a14:m>
                <a:endParaRPr lang="en-US" altLang="zh-CN" sz="1400" dirty="0">
                  <a:solidFill>
                    <a:schemeClr val="tx1">
                      <a:lumMod val="75000"/>
                      <a:lumOff val="25000"/>
                    </a:schemeClr>
                  </a:solidFill>
                </a:endParaRPr>
              </a:p>
            </p:txBody>
          </p:sp>
        </mc:Choice>
        <mc:Fallback xmlns="">
          <p:sp>
            <p:nvSpPr>
              <p:cNvPr id="6" name="TextShape 2">
                <a:extLst>
                  <a:ext uri="{FF2B5EF4-FFF2-40B4-BE49-F238E27FC236}">
                    <a16:creationId xmlns:a16="http://schemas.microsoft.com/office/drawing/2014/main" id="{5FF55B24-0744-4BE3-894E-62BD414FD940}"/>
                  </a:ext>
                </a:extLst>
              </p:cNvPr>
              <p:cNvSpPr txBox="1">
                <a:spLocks noRot="1" noChangeAspect="1" noMove="1" noResize="1" noEditPoints="1" noAdjustHandles="1" noChangeArrowheads="1" noChangeShapeType="1" noTextEdit="1"/>
              </p:cNvSpPr>
              <p:nvPr/>
            </p:nvSpPr>
            <p:spPr>
              <a:xfrm>
                <a:off x="846293" y="756985"/>
                <a:ext cx="7235026" cy="3897393"/>
              </a:xfrm>
              <a:prstGeom prst="rect">
                <a:avLst/>
              </a:prstGeom>
              <a:blipFill>
                <a:blip r:embed="rId2"/>
                <a:stretch>
                  <a:fillRect t="-313" r="-1601" b="-24063"/>
                </a:stretch>
              </a:blipFill>
              <a:ln>
                <a:noFill/>
              </a:ln>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spTree>
    <p:extLst>
      <p:ext uri="{BB962C8B-B14F-4D97-AF65-F5344CB8AC3E}">
        <p14:creationId xmlns:p14="http://schemas.microsoft.com/office/powerpoint/2010/main" val="22018033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ko-KR" sz="3600" b="1" spc="-1" dirty="0">
                <a:solidFill>
                  <a:srgbClr val="404040"/>
                </a:solidFill>
                <a:uFill>
                  <a:solidFill>
                    <a:srgbClr val="FFFFFF"/>
                  </a:solidFill>
                </a:uFill>
                <a:latin typeface="Arial"/>
              </a:rPr>
              <a:t>Experiment</a:t>
            </a:r>
            <a:endParaRPr lang="ko-KR" sz="18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953385" y="1053547"/>
            <a:ext cx="7051259" cy="3955020"/>
          </a:xfrm>
          <a:prstGeom prst="rect">
            <a:avLst/>
          </a:prstGeom>
          <a:noFill/>
          <a:ln>
            <a:noFill/>
          </a:ln>
        </p:spPr>
        <p:txBody>
          <a:bodyPr lIns="396000" tIns="45000" rIns="90000" bIns="45000"/>
          <a:lstStyle/>
          <a:p>
            <a:endParaRPr lang="en-US" altLang="zh-CN" sz="1400" dirty="0">
              <a:solidFill>
                <a:schemeClr val="tx1">
                  <a:lumMod val="75000"/>
                  <a:lumOff val="25000"/>
                </a:schemeClr>
              </a:solidFill>
            </a:endParaRPr>
          </a:p>
          <a:p>
            <a:r>
              <a:rPr lang="en-US" altLang="zh-Hans" dirty="0"/>
              <a:t>Experiment</a:t>
            </a:r>
            <a:r>
              <a:rPr lang="zh-Hans" altLang="en-US" dirty="0"/>
              <a:t> </a:t>
            </a:r>
            <a:r>
              <a:rPr lang="en-US" altLang="zh-Hans" dirty="0"/>
              <a:t>sport: </a:t>
            </a:r>
            <a:r>
              <a:rPr lang="en-US" dirty="0"/>
              <a:t>Kendo (Japanese fencing) </a:t>
            </a:r>
          </a:p>
          <a:p>
            <a:r>
              <a:rPr lang="en-US" dirty="0"/>
              <a:t>Only body joint features (3D or 2D), only holistic motion features (CNN-ISA or C3D), and a combination of both features are evaluated </a:t>
            </a:r>
          </a:p>
          <a:p>
            <a:r>
              <a:rPr lang="en-US" dirty="0"/>
              <a:t>The completeness of the highlights of the generated summaries are examined </a:t>
            </a:r>
          </a:p>
          <a:p>
            <a:r>
              <a:rPr lang="en-US" dirty="0"/>
              <a:t>Users with and without experience in the sport are surveyed to study their opinions with respect to the summaries. </a:t>
            </a:r>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spTree>
    <p:extLst>
      <p:ext uri="{BB962C8B-B14F-4D97-AF65-F5344CB8AC3E}">
        <p14:creationId xmlns:p14="http://schemas.microsoft.com/office/powerpoint/2010/main" val="36844490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2">
            <a:extLst>
              <a:ext uri="{FF2B5EF4-FFF2-40B4-BE49-F238E27FC236}">
                <a16:creationId xmlns:a16="http://schemas.microsoft.com/office/drawing/2014/main" id="{37AE2415-584C-4A17-9C5D-68048A05C1EE}"/>
              </a:ext>
            </a:extLst>
          </p:cNvPr>
          <p:cNvSpPr txBox="1"/>
          <p:nvPr/>
        </p:nvSpPr>
        <p:spPr>
          <a:xfrm>
            <a:off x="1436760" y="1084689"/>
            <a:ext cx="5938075" cy="2871083"/>
          </a:xfrm>
          <a:prstGeom prst="rect">
            <a:avLst/>
          </a:prstGeom>
          <a:noFill/>
          <a:ln>
            <a:noFill/>
          </a:ln>
        </p:spPr>
        <p:txBody>
          <a:bodyPr lIns="396000" tIns="45000" rIns="90000" bIns="45000"/>
          <a:lstStyle/>
          <a:p>
            <a:r>
              <a:rPr lang="en-US" dirty="0"/>
              <a:t>The duration of the videos in the dataset used in the experiments </a:t>
            </a:r>
          </a:p>
          <a:p>
            <a:r>
              <a:rPr lang="en-US" dirty="0"/>
              <a:t>their respective ground truth highlights as annotated by users. </a:t>
            </a:r>
          </a:p>
          <a:p>
            <a:r>
              <a:rPr lang="en-US" dirty="0"/>
              <a:t>5 experienced people (E)</a:t>
            </a:r>
          </a:p>
          <a:p>
            <a:r>
              <a:rPr lang="en-US" dirty="0"/>
              <a:t>10 inexperienced people (NE)</a:t>
            </a:r>
          </a:p>
          <a:p>
            <a:endParaRPr lang="en-US" dirty="0"/>
          </a:p>
          <a:p>
            <a:endParaRPr lang="en-US" dirty="0"/>
          </a:p>
          <a:p>
            <a:r>
              <a:rPr lang="en-US" altLang="zh-CN" sz="1600" dirty="0"/>
              <a:t> </a:t>
            </a:r>
            <a:endParaRPr lang="zh-CN" altLang="zh-CN" sz="1600" dirty="0"/>
          </a:p>
        </p:txBody>
      </p:sp>
      <p:pic>
        <p:nvPicPr>
          <p:cNvPr id="4" name="Picture 3">
            <a:extLst>
              <a:ext uri="{FF2B5EF4-FFF2-40B4-BE49-F238E27FC236}">
                <a16:creationId xmlns:a16="http://schemas.microsoft.com/office/drawing/2014/main" id="{0F749F8B-9C08-4321-A8B0-D3395F589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7" name="Picture 6">
            <a:extLst>
              <a:ext uri="{FF2B5EF4-FFF2-40B4-BE49-F238E27FC236}">
                <a16:creationId xmlns:a16="http://schemas.microsoft.com/office/drawing/2014/main" id="{AE06F904-E8FB-AC45-80EE-A8F63D352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151" y="2077072"/>
            <a:ext cx="2839825" cy="2929268"/>
          </a:xfrm>
          <a:prstGeom prst="rect">
            <a:avLst/>
          </a:prstGeom>
        </p:spPr>
      </p:pic>
      <p:sp>
        <p:nvSpPr>
          <p:cNvPr id="8" name="TextShape 1">
            <a:extLst>
              <a:ext uri="{FF2B5EF4-FFF2-40B4-BE49-F238E27FC236}">
                <a16:creationId xmlns:a16="http://schemas.microsoft.com/office/drawing/2014/main" id="{A471611A-F258-354C-8288-9BC639EB2001}"/>
              </a:ext>
            </a:extLst>
          </p:cNvPr>
          <p:cNvSpPr txBox="1"/>
          <p:nvPr/>
        </p:nvSpPr>
        <p:spPr>
          <a:xfrm>
            <a:off x="1619640" y="213120"/>
            <a:ext cx="7524000" cy="884160"/>
          </a:xfrm>
          <a:prstGeom prst="rect">
            <a:avLst/>
          </a:prstGeom>
          <a:noFill/>
          <a:ln>
            <a:noFill/>
          </a:ln>
        </p:spPr>
        <p:txBody>
          <a:bodyPr lIns="90000" tIns="45000" rIns="90000" bIns="45000" anchor="ctr"/>
          <a:lstStyle/>
          <a:p>
            <a:r>
              <a:rPr lang="en-US" altLang="zh-Hans" b="1" spc="-1" dirty="0">
                <a:solidFill>
                  <a:srgbClr val="404040"/>
                </a:solidFill>
                <a:uFill>
                  <a:solidFill>
                    <a:srgbClr val="FFFFFF"/>
                  </a:solidFill>
                </a:uFill>
              </a:rPr>
              <a:t>Datasets</a:t>
            </a:r>
            <a:endParaRPr lang="ko-KR" altLang="en-US" sz="1050" spc="-1" dirty="0">
              <a:solidFill>
                <a:srgbClr val="000000"/>
              </a:solidFill>
              <a:uFill>
                <a:solidFill>
                  <a:srgbClr val="FFFFFF"/>
                </a:solidFill>
              </a:uFill>
              <a:latin typeface="맑은 고딕"/>
            </a:endParaRPr>
          </a:p>
        </p:txBody>
      </p:sp>
    </p:spTree>
    <p:extLst>
      <p:ext uri="{BB962C8B-B14F-4D97-AF65-F5344CB8AC3E}">
        <p14:creationId xmlns:p14="http://schemas.microsoft.com/office/powerpoint/2010/main" val="2673466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619640" y="213120"/>
            <a:ext cx="7524000" cy="884160"/>
          </a:xfrm>
          <a:prstGeom prst="rect">
            <a:avLst/>
          </a:prstGeom>
          <a:noFill/>
          <a:ln>
            <a:noFill/>
          </a:ln>
        </p:spPr>
        <p:txBody>
          <a:bodyPr lIns="90000" tIns="45000" rIns="90000" bIns="45000" anchor="ctr"/>
          <a:lstStyle/>
          <a:p>
            <a:r>
              <a:rPr lang="en-US" altLang="ko-KR" b="1" spc="-1" dirty="0">
                <a:solidFill>
                  <a:srgbClr val="404040"/>
                </a:solidFill>
                <a:uFill>
                  <a:solidFill>
                    <a:srgbClr val="FFFFFF"/>
                  </a:solidFill>
                </a:uFill>
              </a:rPr>
              <a:t>Parameters</a:t>
            </a:r>
            <a:endParaRPr lang="ko-KR" altLang="en-US" sz="1050" spc="-1" dirty="0">
              <a:solidFill>
                <a:srgbClr val="000000"/>
              </a:solidFill>
              <a:uFill>
                <a:solidFill>
                  <a:srgbClr val="FFFFFF"/>
                </a:solidFill>
              </a:uFill>
              <a:latin typeface="맑은 고딕"/>
            </a:endParaRPr>
          </a:p>
        </p:txBody>
      </p:sp>
      <p:sp>
        <p:nvSpPr>
          <p:cNvPr id="5" name="TextShape 2">
            <a:extLst>
              <a:ext uri="{FF2B5EF4-FFF2-40B4-BE49-F238E27FC236}">
                <a16:creationId xmlns:a16="http://schemas.microsoft.com/office/drawing/2014/main" id="{37AE2415-584C-4A17-9C5D-68048A05C1EE}"/>
              </a:ext>
            </a:extLst>
          </p:cNvPr>
          <p:cNvSpPr txBox="1"/>
          <p:nvPr/>
        </p:nvSpPr>
        <p:spPr>
          <a:xfrm>
            <a:off x="1436760" y="1084689"/>
            <a:ext cx="5938075" cy="2871083"/>
          </a:xfrm>
          <a:prstGeom prst="rect">
            <a:avLst/>
          </a:prstGeom>
          <a:noFill/>
          <a:ln>
            <a:noFill/>
          </a:ln>
        </p:spPr>
        <p:txBody>
          <a:bodyPr lIns="396000" tIns="45000" rIns="90000" bIns="45000"/>
          <a:lstStyle/>
          <a:p>
            <a:r>
              <a:rPr lang="en-US" dirty="0"/>
              <a:t>The number of learnable parameters for each layer, which varies based on the choice of features. </a:t>
            </a:r>
            <a:endParaRPr lang="en-US" sz="1600" dirty="0"/>
          </a:p>
          <a:p>
            <a:r>
              <a:rPr lang="en-US" altLang="zh-CN" sz="1600" dirty="0"/>
              <a:t> </a:t>
            </a:r>
            <a:endParaRPr lang="zh-CN" altLang="zh-CN" sz="1600" dirty="0"/>
          </a:p>
        </p:txBody>
      </p:sp>
      <p:pic>
        <p:nvPicPr>
          <p:cNvPr id="4" name="Picture 3">
            <a:extLst>
              <a:ext uri="{FF2B5EF4-FFF2-40B4-BE49-F238E27FC236}">
                <a16:creationId xmlns:a16="http://schemas.microsoft.com/office/drawing/2014/main" id="{0F749F8B-9C08-4321-A8B0-D3395F589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3" name="Picture 2">
            <a:extLst>
              <a:ext uri="{FF2B5EF4-FFF2-40B4-BE49-F238E27FC236}">
                <a16:creationId xmlns:a16="http://schemas.microsoft.com/office/drawing/2014/main" id="{1FEE385A-4072-164E-809B-7436FC4E8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388" y="2211016"/>
            <a:ext cx="6136849" cy="1645953"/>
          </a:xfrm>
          <a:prstGeom prst="rect">
            <a:avLst/>
          </a:prstGeom>
        </p:spPr>
      </p:pic>
    </p:spTree>
    <p:extLst>
      <p:ext uri="{BB962C8B-B14F-4D97-AF65-F5344CB8AC3E}">
        <p14:creationId xmlns:p14="http://schemas.microsoft.com/office/powerpoint/2010/main" val="36379440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619640" y="213120"/>
            <a:ext cx="7524000" cy="884160"/>
          </a:xfrm>
          <a:prstGeom prst="rect">
            <a:avLst/>
          </a:prstGeom>
          <a:noFill/>
          <a:ln>
            <a:noFill/>
          </a:ln>
        </p:spPr>
        <p:txBody>
          <a:bodyPr lIns="90000" tIns="45000" rIns="90000" bIns="45000" anchor="ctr"/>
          <a:lstStyle/>
          <a:p>
            <a:r>
              <a:rPr lang="en-US" altLang="ko-KR" b="1" spc="-1" dirty="0">
                <a:solidFill>
                  <a:srgbClr val="404040"/>
                </a:solidFill>
                <a:uFill>
                  <a:solidFill>
                    <a:srgbClr val="FFFFFF"/>
                  </a:solidFill>
                </a:uFill>
              </a:rPr>
              <a:t>Results</a:t>
            </a:r>
            <a:endParaRPr lang="ko-KR" altLang="en-US" sz="1050" spc="-1" dirty="0">
              <a:solidFill>
                <a:srgbClr val="000000"/>
              </a:solidFill>
              <a:uFill>
                <a:solidFill>
                  <a:srgbClr val="FFFFFF"/>
                </a:solidFill>
              </a:uFill>
              <a:latin typeface="맑은 고딕"/>
            </a:endParaRPr>
          </a:p>
        </p:txBody>
      </p:sp>
      <p:sp>
        <p:nvSpPr>
          <p:cNvPr id="5" name="TextShape 2">
            <a:extLst>
              <a:ext uri="{FF2B5EF4-FFF2-40B4-BE49-F238E27FC236}">
                <a16:creationId xmlns:a16="http://schemas.microsoft.com/office/drawing/2014/main" id="{37AE2415-584C-4A17-9C5D-68048A05C1EE}"/>
              </a:ext>
            </a:extLst>
          </p:cNvPr>
          <p:cNvSpPr txBox="1"/>
          <p:nvPr/>
        </p:nvSpPr>
        <p:spPr>
          <a:xfrm>
            <a:off x="1436761" y="1084689"/>
            <a:ext cx="3684642" cy="2871083"/>
          </a:xfrm>
          <a:prstGeom prst="rect">
            <a:avLst/>
          </a:prstGeom>
          <a:noFill/>
          <a:ln>
            <a:noFill/>
          </a:ln>
        </p:spPr>
        <p:txBody>
          <a:bodyPr lIns="396000" tIns="45000" rIns="90000" bIns="45000"/>
          <a:lstStyle/>
          <a:p>
            <a:r>
              <a:rPr lang="en-US" dirty="0"/>
              <a:t>Shows the f-scores for the summaries generated with </a:t>
            </a:r>
          </a:p>
          <a:p>
            <a:r>
              <a:rPr lang="en-US" dirty="0"/>
              <a:t>the labels of both </a:t>
            </a:r>
            <a:r>
              <a:rPr lang="en-US" i="1" dirty="0"/>
              <a:t>E </a:t>
            </a:r>
            <a:r>
              <a:rPr lang="en-US" dirty="0"/>
              <a:t>and </a:t>
            </a:r>
            <a:r>
              <a:rPr lang="en-US" i="1" dirty="0"/>
              <a:t>NE </a:t>
            </a:r>
            <a:r>
              <a:rPr lang="en-US" dirty="0"/>
              <a:t>groups </a:t>
            </a:r>
          </a:p>
          <a:p>
            <a:endParaRPr lang="en-US" dirty="0"/>
          </a:p>
          <a:p>
            <a:r>
              <a:rPr lang="en-US" altLang="zh-CN" sz="1600" dirty="0"/>
              <a:t> </a:t>
            </a:r>
            <a:endParaRPr lang="zh-CN" altLang="zh-CN" sz="1600" dirty="0"/>
          </a:p>
        </p:txBody>
      </p:sp>
      <p:pic>
        <p:nvPicPr>
          <p:cNvPr id="4" name="Picture 3">
            <a:extLst>
              <a:ext uri="{FF2B5EF4-FFF2-40B4-BE49-F238E27FC236}">
                <a16:creationId xmlns:a16="http://schemas.microsoft.com/office/drawing/2014/main" id="{0F749F8B-9C08-4321-A8B0-D3395F589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6" name="Picture 5">
            <a:extLst>
              <a:ext uri="{FF2B5EF4-FFF2-40B4-BE49-F238E27FC236}">
                <a16:creationId xmlns:a16="http://schemas.microsoft.com/office/drawing/2014/main" id="{2E142F6B-ABE8-4340-BB36-6C541405A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23" y="2708181"/>
            <a:ext cx="5008652" cy="2466092"/>
          </a:xfrm>
          <a:prstGeom prst="rect">
            <a:avLst/>
          </a:prstGeom>
        </p:spPr>
      </p:pic>
      <p:pic>
        <p:nvPicPr>
          <p:cNvPr id="8" name="Picture 7">
            <a:extLst>
              <a:ext uri="{FF2B5EF4-FFF2-40B4-BE49-F238E27FC236}">
                <a16:creationId xmlns:a16="http://schemas.microsoft.com/office/drawing/2014/main" id="{69EBB05B-24AC-D14A-85F5-6E60AA1EB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598" y="1084689"/>
            <a:ext cx="3817843" cy="1543558"/>
          </a:xfrm>
          <a:prstGeom prst="rect">
            <a:avLst/>
          </a:prstGeom>
        </p:spPr>
      </p:pic>
    </p:spTree>
    <p:extLst>
      <p:ext uri="{BB962C8B-B14F-4D97-AF65-F5344CB8AC3E}">
        <p14:creationId xmlns:p14="http://schemas.microsoft.com/office/powerpoint/2010/main" val="23025918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619640" y="213120"/>
            <a:ext cx="7524000" cy="884160"/>
          </a:xfrm>
          <a:prstGeom prst="rect">
            <a:avLst/>
          </a:prstGeom>
          <a:noFill/>
          <a:ln>
            <a:noFill/>
          </a:ln>
        </p:spPr>
        <p:txBody>
          <a:bodyPr lIns="90000" tIns="45000" rIns="90000" bIns="45000" anchor="ctr"/>
          <a:lstStyle/>
          <a:p>
            <a:r>
              <a:rPr lang="en-US" altLang="ko-KR" b="1" spc="-1" dirty="0">
                <a:solidFill>
                  <a:srgbClr val="404040"/>
                </a:solidFill>
                <a:uFill>
                  <a:solidFill>
                    <a:srgbClr val="FFFFFF"/>
                  </a:solidFill>
                </a:uFill>
              </a:rPr>
              <a:t>Results</a:t>
            </a:r>
          </a:p>
        </p:txBody>
      </p:sp>
      <p:sp>
        <p:nvSpPr>
          <p:cNvPr id="5" name="TextShape 2">
            <a:extLst>
              <a:ext uri="{FF2B5EF4-FFF2-40B4-BE49-F238E27FC236}">
                <a16:creationId xmlns:a16="http://schemas.microsoft.com/office/drawing/2014/main" id="{37AE2415-584C-4A17-9C5D-68048A05C1EE}"/>
              </a:ext>
            </a:extLst>
          </p:cNvPr>
          <p:cNvSpPr txBox="1"/>
          <p:nvPr/>
        </p:nvSpPr>
        <p:spPr>
          <a:xfrm>
            <a:off x="1436760" y="1084689"/>
            <a:ext cx="4207375" cy="2871083"/>
          </a:xfrm>
          <a:prstGeom prst="rect">
            <a:avLst/>
          </a:prstGeom>
          <a:noFill/>
          <a:ln>
            <a:noFill/>
          </a:ln>
        </p:spPr>
        <p:txBody>
          <a:bodyPr lIns="396000" tIns="45000" rIns="90000" bIns="45000"/>
          <a:lstStyle/>
          <a:p>
            <a:r>
              <a:rPr lang="en-US" dirty="0"/>
              <a:t>Recall-precision curves for different completeness values (up: labels </a:t>
            </a:r>
            <a:r>
              <a:rPr lang="en-US" i="1" dirty="0"/>
              <a:t>E</a:t>
            </a:r>
            <a:r>
              <a:rPr lang="en-US" dirty="0"/>
              <a:t>, down: labels </a:t>
            </a:r>
            <a:r>
              <a:rPr lang="en-US" i="1" dirty="0"/>
              <a:t>NE</a:t>
            </a:r>
            <a:r>
              <a:rPr lang="en-US" dirty="0"/>
              <a:t>). The gap between the curves C = 50% and C = 70% shows that a significant number of the highlights are missing for a maximum of half the interesting segments. As </a:t>
            </a:r>
            <a:r>
              <a:rPr lang="el-GR" dirty="0"/>
              <a:t>θ </a:t>
            </a:r>
            <a:r>
              <a:rPr lang="en-US" dirty="0"/>
              <a:t>varies, the appearing of incomplete highlights affects the association of highlights-ground truth, resulting in a jagged curve. </a:t>
            </a:r>
          </a:p>
          <a:p>
            <a:r>
              <a:rPr lang="en-US" altLang="zh-CN" sz="1600" dirty="0"/>
              <a:t> </a:t>
            </a:r>
            <a:endParaRPr lang="zh-CN" altLang="zh-CN" sz="1600" dirty="0"/>
          </a:p>
        </p:txBody>
      </p:sp>
      <p:pic>
        <p:nvPicPr>
          <p:cNvPr id="4" name="Picture 3">
            <a:extLst>
              <a:ext uri="{FF2B5EF4-FFF2-40B4-BE49-F238E27FC236}">
                <a16:creationId xmlns:a16="http://schemas.microsoft.com/office/drawing/2014/main" id="{0F749F8B-9C08-4321-A8B0-D3395F589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6" name="Picture 5">
            <a:extLst>
              <a:ext uri="{FF2B5EF4-FFF2-40B4-BE49-F238E27FC236}">
                <a16:creationId xmlns:a16="http://schemas.microsoft.com/office/drawing/2014/main" id="{B8E8D016-3A56-AC42-A134-E5FA69052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640" y="213120"/>
            <a:ext cx="3499505" cy="4258905"/>
          </a:xfrm>
          <a:prstGeom prst="rect">
            <a:avLst/>
          </a:prstGeom>
        </p:spPr>
      </p:pic>
      <p:pic>
        <p:nvPicPr>
          <p:cNvPr id="8" name="Picture 7">
            <a:extLst>
              <a:ext uri="{FF2B5EF4-FFF2-40B4-BE49-F238E27FC236}">
                <a16:creationId xmlns:a16="http://schemas.microsoft.com/office/drawing/2014/main" id="{9EBA926D-2A3D-584F-8FEC-8C8BC9908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0856" y="4282848"/>
            <a:ext cx="2606675" cy="770310"/>
          </a:xfrm>
          <a:prstGeom prst="rect">
            <a:avLst/>
          </a:prstGeom>
        </p:spPr>
      </p:pic>
    </p:spTree>
    <p:extLst>
      <p:ext uri="{BB962C8B-B14F-4D97-AF65-F5344CB8AC3E}">
        <p14:creationId xmlns:p14="http://schemas.microsoft.com/office/powerpoint/2010/main" val="19402705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619640" y="213120"/>
            <a:ext cx="7524000" cy="884160"/>
          </a:xfrm>
          <a:prstGeom prst="rect">
            <a:avLst/>
          </a:prstGeom>
          <a:noFill/>
          <a:ln>
            <a:noFill/>
          </a:ln>
        </p:spPr>
        <p:txBody>
          <a:bodyPr lIns="90000" tIns="45000" rIns="90000" bIns="45000" anchor="ctr"/>
          <a:lstStyle/>
          <a:p>
            <a:r>
              <a:rPr lang="en-US" altLang="ko-KR" b="1" spc="-1" dirty="0">
                <a:solidFill>
                  <a:srgbClr val="404040"/>
                </a:solidFill>
                <a:uFill>
                  <a:solidFill>
                    <a:srgbClr val="FFFFFF"/>
                  </a:solidFill>
                </a:uFill>
              </a:rPr>
              <a:t>Results</a:t>
            </a:r>
            <a:endParaRPr lang="ko-KR" altLang="en-US" sz="1050" spc="-1" dirty="0">
              <a:solidFill>
                <a:srgbClr val="000000"/>
              </a:solidFill>
              <a:uFill>
                <a:solidFill>
                  <a:srgbClr val="FFFFFF"/>
                </a:solidFill>
              </a:uFill>
              <a:latin typeface="맑은 고딕"/>
            </a:endParaRPr>
          </a:p>
        </p:txBody>
      </p:sp>
      <p:sp>
        <p:nvSpPr>
          <p:cNvPr id="5" name="TextShape 2">
            <a:extLst>
              <a:ext uri="{FF2B5EF4-FFF2-40B4-BE49-F238E27FC236}">
                <a16:creationId xmlns:a16="http://schemas.microsoft.com/office/drawing/2014/main" id="{37AE2415-584C-4A17-9C5D-68048A05C1EE}"/>
              </a:ext>
            </a:extLst>
          </p:cNvPr>
          <p:cNvSpPr txBox="1"/>
          <p:nvPr/>
        </p:nvSpPr>
        <p:spPr>
          <a:xfrm>
            <a:off x="1436760" y="1084689"/>
            <a:ext cx="6765408" cy="1429911"/>
          </a:xfrm>
          <a:prstGeom prst="rect">
            <a:avLst/>
          </a:prstGeom>
          <a:noFill/>
          <a:ln>
            <a:noFill/>
          </a:ln>
        </p:spPr>
        <p:txBody>
          <a:bodyPr lIns="396000" tIns="45000" rIns="90000" bIns="45000"/>
          <a:lstStyle/>
          <a:p>
            <a:r>
              <a:rPr lang="en-US" dirty="0"/>
              <a:t>Video segments with higher p are extracted prior to segments with lower p, and thus in a few cases the beginning/end segments of the highlights are missing when compared to the ground truth. </a:t>
            </a:r>
          </a:p>
          <a:p>
            <a:r>
              <a:rPr lang="en-US" altLang="zh-CN" sz="1600" dirty="0"/>
              <a:t> </a:t>
            </a:r>
            <a:endParaRPr lang="zh-CN" altLang="zh-CN" sz="1600" dirty="0"/>
          </a:p>
        </p:txBody>
      </p:sp>
      <p:pic>
        <p:nvPicPr>
          <p:cNvPr id="4" name="Picture 3">
            <a:extLst>
              <a:ext uri="{FF2B5EF4-FFF2-40B4-BE49-F238E27FC236}">
                <a16:creationId xmlns:a16="http://schemas.microsoft.com/office/drawing/2014/main" id="{0F749F8B-9C08-4321-A8B0-D3395F589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6" name="Picture 5">
            <a:extLst>
              <a:ext uri="{FF2B5EF4-FFF2-40B4-BE49-F238E27FC236}">
                <a16:creationId xmlns:a16="http://schemas.microsoft.com/office/drawing/2014/main" id="{595EF5D6-8787-E84E-A3B6-9790E9580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581" y="2397086"/>
            <a:ext cx="7252803" cy="2238231"/>
          </a:xfrm>
          <a:prstGeom prst="rect">
            <a:avLst/>
          </a:prstGeom>
        </p:spPr>
      </p:pic>
    </p:spTree>
    <p:extLst>
      <p:ext uri="{BB962C8B-B14F-4D97-AF65-F5344CB8AC3E}">
        <p14:creationId xmlns:p14="http://schemas.microsoft.com/office/powerpoint/2010/main" val="22582006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3600" b="1" strike="noStrike" spc="-1" dirty="0">
                <a:solidFill>
                  <a:srgbClr val="404040"/>
                </a:solidFill>
                <a:uFill>
                  <a:solidFill>
                    <a:srgbClr val="FFFFFF"/>
                  </a:solidFill>
                </a:uFill>
                <a:latin typeface="Arial"/>
              </a:rPr>
              <a:t>Introduction</a:t>
            </a:r>
            <a:endParaRPr lang="ko-KR" sz="18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7531588" cy="4480328"/>
          </a:xfrm>
          <a:prstGeom prst="rect">
            <a:avLst/>
          </a:prstGeom>
          <a:noFill/>
          <a:ln>
            <a:noFill/>
          </a:ln>
        </p:spPr>
        <p:txBody>
          <a:bodyPr lIns="396000" tIns="45000" rIns="90000" bIns="45000"/>
          <a:lstStyle/>
          <a:p>
            <a:endParaRPr lang="en-US" altLang="zh-CN" sz="1600" dirty="0"/>
          </a:p>
          <a:p>
            <a:r>
              <a:rPr lang="en-US" altLang="zh-CN" sz="1600" dirty="0"/>
              <a:t>Automatically generating a summary of sports video poses the challenge of detecting interesting moments, or highlights, of a game. </a:t>
            </a:r>
          </a:p>
          <a:p>
            <a:endParaRPr lang="en-US" altLang="zh-CN" sz="1600" dirty="0"/>
          </a:p>
          <a:p>
            <a:r>
              <a:rPr lang="en-US" altLang="zh-CN" sz="1600" dirty="0"/>
              <a:t>Traditional sports video summarization methods leverage editing conventions of broadcast sports video </a:t>
            </a:r>
            <a:r>
              <a:rPr lang="en-US" altLang="zh-CN" sz="1600" b="1" dirty="0">
                <a:solidFill>
                  <a:schemeClr val="tx1">
                    <a:lumMod val="95000"/>
                    <a:lumOff val="5000"/>
                  </a:schemeClr>
                </a:solidFill>
              </a:rPr>
              <a:t>that facilitate the extraction of high-level semantics</a:t>
            </a:r>
            <a:r>
              <a:rPr lang="en-US" altLang="zh-CN" sz="1600" dirty="0"/>
              <a:t>. However, user-generated videos are not edited, and thus traditional methods are not suitable to generate a summary. </a:t>
            </a:r>
          </a:p>
          <a:p>
            <a:endParaRPr lang="en-US" altLang="zh-CN" sz="1600" dirty="0"/>
          </a:p>
          <a:p>
            <a:r>
              <a:rPr lang="en-US" altLang="zh-CN" sz="1600" dirty="0"/>
              <a:t>In order to solve this problem, this work proposes a novel video summarization method that uses </a:t>
            </a:r>
            <a:r>
              <a:rPr lang="en-US" altLang="zh-CN" sz="1600" b="1" dirty="0">
                <a:solidFill>
                  <a:schemeClr val="tx1">
                    <a:lumMod val="95000"/>
                    <a:lumOff val="5000"/>
                  </a:schemeClr>
                </a:solidFill>
              </a:rPr>
              <a:t>players’ actions</a:t>
            </a:r>
            <a:r>
              <a:rPr lang="en-US" altLang="zh-CN" sz="1600" dirty="0">
                <a:solidFill>
                  <a:schemeClr val="tx1">
                    <a:lumMod val="95000"/>
                    <a:lumOff val="5000"/>
                  </a:schemeClr>
                </a:solidFill>
              </a:rPr>
              <a:t> </a:t>
            </a:r>
            <a:r>
              <a:rPr lang="en-US" altLang="zh-CN" sz="1600" dirty="0"/>
              <a:t>as a cue to determine the highlights of the original video. A deep neural network-based approach is used to extract two types of action-related features and to classify video segments into interesting or uninteresting parts. </a:t>
            </a:r>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spTree>
    <p:extLst>
      <p:ext uri="{BB962C8B-B14F-4D97-AF65-F5344CB8AC3E}">
        <p14:creationId xmlns:p14="http://schemas.microsoft.com/office/powerpoint/2010/main" val="21040791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619640" y="213120"/>
            <a:ext cx="7524000" cy="884160"/>
          </a:xfrm>
          <a:prstGeom prst="rect">
            <a:avLst/>
          </a:prstGeom>
          <a:noFill/>
          <a:ln>
            <a:noFill/>
          </a:ln>
        </p:spPr>
        <p:txBody>
          <a:bodyPr lIns="90000" tIns="45000" rIns="90000" bIns="45000" anchor="ctr"/>
          <a:lstStyle/>
          <a:p>
            <a:r>
              <a:rPr lang="en-US" altLang="ko-KR" b="1" spc="-1" dirty="0">
                <a:solidFill>
                  <a:srgbClr val="404040"/>
                </a:solidFill>
                <a:uFill>
                  <a:solidFill>
                    <a:srgbClr val="FFFFFF"/>
                  </a:solidFill>
                </a:uFill>
              </a:rPr>
              <a:t>Experiment</a:t>
            </a:r>
            <a:endParaRPr lang="ko-KR" altLang="en-US" sz="1050" spc="-1" dirty="0">
              <a:solidFill>
                <a:srgbClr val="000000"/>
              </a:solidFill>
              <a:uFill>
                <a:solidFill>
                  <a:srgbClr val="FFFFFF"/>
                </a:solidFill>
              </a:uFill>
              <a:latin typeface="맑은 고딕"/>
            </a:endParaRPr>
          </a:p>
        </p:txBody>
      </p:sp>
      <p:sp>
        <p:nvSpPr>
          <p:cNvPr id="5" name="TextShape 2">
            <a:extLst>
              <a:ext uri="{FF2B5EF4-FFF2-40B4-BE49-F238E27FC236}">
                <a16:creationId xmlns:a16="http://schemas.microsoft.com/office/drawing/2014/main" id="{37AE2415-584C-4A17-9C5D-68048A05C1EE}"/>
              </a:ext>
            </a:extLst>
          </p:cNvPr>
          <p:cNvSpPr txBox="1"/>
          <p:nvPr/>
        </p:nvSpPr>
        <p:spPr>
          <a:xfrm>
            <a:off x="1436760" y="1084689"/>
            <a:ext cx="6765408" cy="1429911"/>
          </a:xfrm>
          <a:prstGeom prst="rect">
            <a:avLst/>
          </a:prstGeom>
          <a:noFill/>
          <a:ln>
            <a:noFill/>
          </a:ln>
        </p:spPr>
        <p:txBody>
          <a:bodyPr lIns="396000" tIns="45000" rIns="90000" bIns="45000"/>
          <a:lstStyle/>
          <a:p>
            <a:r>
              <a:rPr lang="en-US" dirty="0"/>
              <a:t>Assign a score in a Likert scale from 1 (very few highlights are interesting) to 5 (most highlights are interesting) based on their satisfaction with the contents of each of the 12 videos. </a:t>
            </a:r>
            <a:endParaRPr lang="en-US" sz="1600" dirty="0"/>
          </a:p>
          <a:p>
            <a:r>
              <a:rPr lang="en-US" dirty="0"/>
              <a:t>Table shows the results of Q1 grouped by video type and video f-score. </a:t>
            </a:r>
          </a:p>
          <a:p>
            <a:r>
              <a:rPr lang="en-US" altLang="zh-CN" sz="1600" dirty="0"/>
              <a:t> </a:t>
            </a:r>
            <a:endParaRPr lang="zh-CN" altLang="zh-CN" sz="1600" dirty="0"/>
          </a:p>
        </p:txBody>
      </p:sp>
      <p:pic>
        <p:nvPicPr>
          <p:cNvPr id="4" name="Picture 3">
            <a:extLst>
              <a:ext uri="{FF2B5EF4-FFF2-40B4-BE49-F238E27FC236}">
                <a16:creationId xmlns:a16="http://schemas.microsoft.com/office/drawing/2014/main" id="{0F749F8B-9C08-4321-A8B0-D3395F589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3" name="Picture 2">
            <a:extLst>
              <a:ext uri="{FF2B5EF4-FFF2-40B4-BE49-F238E27FC236}">
                <a16:creationId xmlns:a16="http://schemas.microsoft.com/office/drawing/2014/main" id="{0D275DDF-A808-D94A-BBF9-5C2ACA6D5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40" y="2761488"/>
            <a:ext cx="7378469" cy="981926"/>
          </a:xfrm>
          <a:prstGeom prst="rect">
            <a:avLst/>
          </a:prstGeom>
        </p:spPr>
      </p:pic>
    </p:spTree>
    <p:extLst>
      <p:ext uri="{BB962C8B-B14F-4D97-AF65-F5344CB8AC3E}">
        <p14:creationId xmlns:p14="http://schemas.microsoft.com/office/powerpoint/2010/main" val="41169586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ko-KR" sz="3600" b="1" spc="-1" dirty="0">
                <a:solidFill>
                  <a:srgbClr val="404040"/>
                </a:solidFill>
                <a:uFill>
                  <a:solidFill>
                    <a:srgbClr val="FFFFFF"/>
                  </a:solidFill>
                </a:uFill>
                <a:latin typeface="Arial"/>
              </a:rPr>
              <a:t>Conclusion</a:t>
            </a:r>
            <a:endParaRPr lang="ko-KR" sz="18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953385" y="1053547"/>
            <a:ext cx="7051259" cy="3955020"/>
          </a:xfrm>
          <a:prstGeom prst="rect">
            <a:avLst/>
          </a:prstGeom>
          <a:noFill/>
          <a:ln>
            <a:noFill/>
          </a:ln>
        </p:spPr>
        <p:txBody>
          <a:bodyPr lIns="396000" tIns="45000" rIns="90000" bIns="45000"/>
          <a:lstStyle/>
          <a:p>
            <a:endParaRPr lang="en-US" altLang="zh-CN" sz="1400" dirty="0">
              <a:solidFill>
                <a:schemeClr val="tx1">
                  <a:lumMod val="75000"/>
                  <a:lumOff val="25000"/>
                </a:schemeClr>
              </a:solidFill>
            </a:endParaRPr>
          </a:p>
          <a:p>
            <a:r>
              <a:rPr lang="en-US" dirty="0"/>
              <a:t>This paper has described a novel method for automatic summarization of UGSV </a:t>
            </a:r>
          </a:p>
          <a:p>
            <a:r>
              <a:rPr lang="en-US" dirty="0"/>
              <a:t>The best combination among the evaluated features corresponds to a combination of 3D body joint-based features and CNN- ISA features </a:t>
            </a:r>
          </a:p>
          <a:p>
            <a:r>
              <a:rPr lang="en-US" dirty="0"/>
              <a:t>LSTM is useful to model the temporal dependencies of the joint positions of players’ bodies in each video segment as well as the highlights in the entire video. </a:t>
            </a:r>
          </a:p>
          <a:p>
            <a:r>
              <a:rPr lang="en-US" dirty="0"/>
              <a:t>In order to generate appealing summaries, players’ 3D body joint positions from depth maps offer the best performance. </a:t>
            </a:r>
          </a:p>
          <a:p>
            <a:endParaRPr lang="en-US" dirty="0"/>
          </a:p>
          <a:p>
            <a:endParaRPr lang="en-US" dirty="0"/>
          </a:p>
          <a:p>
            <a:endParaRPr lang="en-US" sz="1400" dirty="0"/>
          </a:p>
          <a:p>
            <a:endParaRPr lang="en-US" sz="1400" dirty="0"/>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spTree>
    <p:extLst>
      <p:ext uri="{BB962C8B-B14F-4D97-AF65-F5344CB8AC3E}">
        <p14:creationId xmlns:p14="http://schemas.microsoft.com/office/powerpoint/2010/main" val="30721707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9A88-B2C3-384E-975F-559B53B055F2}"/>
              </a:ext>
            </a:extLst>
          </p:cNvPr>
          <p:cNvSpPr>
            <a:spLocks noGrp="1"/>
          </p:cNvSpPr>
          <p:nvPr>
            <p:ph type="title"/>
          </p:nvPr>
        </p:nvSpPr>
        <p:spPr>
          <a:xfrm>
            <a:off x="3008493" y="2260121"/>
            <a:ext cx="7524000" cy="884160"/>
          </a:xfrm>
        </p:spPr>
        <p:txBody>
          <a:bodyPr/>
          <a:lstStyle/>
          <a:p>
            <a:r>
              <a:rPr lang="en-US" dirty="0"/>
              <a:t>Thank you </a:t>
            </a:r>
          </a:p>
        </p:txBody>
      </p:sp>
    </p:spTree>
    <p:extLst>
      <p:ext uri="{BB962C8B-B14F-4D97-AF65-F5344CB8AC3E}">
        <p14:creationId xmlns:p14="http://schemas.microsoft.com/office/powerpoint/2010/main" val="169534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3600" b="1" spc="-1" dirty="0">
                <a:solidFill>
                  <a:srgbClr val="404040"/>
                </a:solidFill>
                <a:uFill>
                  <a:solidFill>
                    <a:srgbClr val="FFFFFF"/>
                  </a:solidFill>
                </a:uFill>
              </a:rPr>
              <a:t>Motivation</a:t>
            </a:r>
            <a:endParaRPr lang="ko-KR" sz="18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7235026" cy="3955020"/>
          </a:xfrm>
          <a:prstGeom prst="rect">
            <a:avLst/>
          </a:prstGeom>
          <a:noFill/>
          <a:ln>
            <a:noFill/>
          </a:ln>
        </p:spPr>
        <p:txBody>
          <a:bodyPr lIns="396000" tIns="45000" rIns="90000" bIns="45000"/>
          <a:lstStyle/>
          <a:p>
            <a:endParaRPr lang="en-US" altLang="zh-CN" sz="1400" dirty="0">
              <a:solidFill>
                <a:schemeClr val="tx1">
                  <a:lumMod val="75000"/>
                  <a:lumOff val="25000"/>
                </a:schemeClr>
              </a:solidFill>
            </a:endParaRPr>
          </a:p>
          <a:p>
            <a:r>
              <a:rPr lang="en-US" altLang="zh-CN" sz="1400" dirty="0"/>
              <a:t>A popular domain corresponds to sports videos taken at public events and professional/amateur matches. These types of user-generated sports videos (UGSVs) are often lengthy with several uninteresting parts, and thus many of them are stored and are never reviewed.</a:t>
            </a:r>
          </a:p>
          <a:p>
            <a:endParaRPr lang="en-US" altLang="zh-CN" sz="1400" dirty="0"/>
          </a:p>
          <a:p>
            <a:r>
              <a:rPr lang="en-US" altLang="zh-CN" sz="1400" b="1" dirty="0">
                <a:solidFill>
                  <a:schemeClr val="tx1">
                    <a:lumMod val="95000"/>
                    <a:lumOff val="5000"/>
                  </a:schemeClr>
                </a:solidFill>
              </a:rPr>
              <a:t>Generating summaries of a UGSV that only shows the interesting parts or highlights.</a:t>
            </a:r>
          </a:p>
          <a:p>
            <a:endParaRPr lang="en-US" altLang="zh-CN" sz="1400" b="1" dirty="0">
              <a:solidFill>
                <a:srgbClr val="FF0000"/>
              </a:solidFill>
            </a:endParaRPr>
          </a:p>
          <a:p>
            <a:r>
              <a:rPr lang="en-US" altLang="zh-CN" sz="1400" dirty="0"/>
              <a:t>Traditional user-generated video summarization methods target general videos in which contents are not limited to a specific domain. This is mainly because of the difficulty in extracting semantics from an unstructured video. As opposed to extracting semantics, these methods use low-level visual features and attempt to reduce visual redundancy using clustering-based approaches.</a:t>
            </a:r>
            <a:endParaRPr lang="en-US" altLang="zh-CN" sz="1400" dirty="0">
              <a:solidFill>
                <a:schemeClr val="tx1">
                  <a:lumMod val="75000"/>
                  <a:lumOff val="25000"/>
                </a:schemeClr>
              </a:solidFill>
            </a:endParaRPr>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spTree>
    <p:extLst>
      <p:ext uri="{BB962C8B-B14F-4D97-AF65-F5344CB8AC3E}">
        <p14:creationId xmlns:p14="http://schemas.microsoft.com/office/powerpoint/2010/main" val="3182618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3600" b="1" strike="noStrike" spc="-1" dirty="0">
                <a:solidFill>
                  <a:srgbClr val="404040"/>
                </a:solidFill>
                <a:uFill>
                  <a:solidFill>
                    <a:srgbClr val="FFFFFF"/>
                  </a:solidFill>
                </a:uFill>
                <a:latin typeface="Arial"/>
              </a:rPr>
              <a:t>Introduction</a:t>
            </a:r>
            <a:endParaRPr lang="ko-KR" sz="18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7235026" cy="3955020"/>
          </a:xfrm>
          <a:prstGeom prst="rect">
            <a:avLst/>
          </a:prstGeom>
          <a:noFill/>
          <a:ln>
            <a:noFill/>
          </a:ln>
        </p:spPr>
        <p:txBody>
          <a:bodyPr lIns="396000" tIns="45000" rIns="90000" bIns="45000"/>
          <a:lstStyle/>
          <a:p>
            <a:endParaRPr lang="en-US" altLang="zh-CN" sz="1600" dirty="0"/>
          </a:p>
          <a:p>
            <a:r>
              <a:rPr lang="en-US" altLang="zh-CN" sz="1600" dirty="0"/>
              <a:t>Their observation with respect to semantics extraction is that a game in most sports consists of </a:t>
            </a:r>
            <a:r>
              <a:rPr lang="en-US" altLang="zh-CN" sz="1600" dirty="0">
                <a:solidFill>
                  <a:schemeClr val="tx1">
                    <a:lumMod val="95000"/>
                    <a:lumOff val="5000"/>
                  </a:schemeClr>
                </a:solidFill>
              </a:rPr>
              <a:t>a succession of players’ actions</a:t>
            </a:r>
            <a:r>
              <a:rPr lang="en-US" altLang="zh-CN" sz="1600" dirty="0"/>
              <a:t>, and thus the actions can be one of the most important cues to determine if a certain part of video is interesting or not. </a:t>
            </a:r>
          </a:p>
          <a:p>
            <a:endParaRPr lang="en-US" altLang="zh-CN" sz="1600" dirty="0">
              <a:solidFill>
                <a:schemeClr val="tx1">
                  <a:lumMod val="75000"/>
                  <a:lumOff val="25000"/>
                </a:schemeClr>
              </a:solidFill>
            </a:endParaRPr>
          </a:p>
          <a:p>
            <a:r>
              <a:rPr lang="en-US" altLang="zh-CN" sz="1600" dirty="0"/>
              <a:t>For example, a feint in boxing might not be interesting by itself, but viewers would surely enjoy it if it is followed by an uppercut that knocks out the opponent. Based on this observation, the proposed method uses players’ actions to model the highlights of a sports game.</a:t>
            </a:r>
            <a:endParaRPr lang="en-US" altLang="zh-CN" sz="1600" dirty="0">
              <a:solidFill>
                <a:schemeClr val="tx1">
                  <a:lumMod val="75000"/>
                  <a:lumOff val="25000"/>
                </a:schemeClr>
              </a:solidFill>
            </a:endParaRPr>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spTree>
    <p:extLst>
      <p:ext uri="{BB962C8B-B14F-4D97-AF65-F5344CB8AC3E}">
        <p14:creationId xmlns:p14="http://schemas.microsoft.com/office/powerpoint/2010/main" val="32252014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3600" b="1" strike="noStrike" spc="-1" dirty="0">
                <a:solidFill>
                  <a:srgbClr val="404040"/>
                </a:solidFill>
                <a:uFill>
                  <a:solidFill>
                    <a:srgbClr val="FFFFFF"/>
                  </a:solidFill>
                </a:uFill>
                <a:latin typeface="Arial"/>
              </a:rPr>
              <a:t>Introduction</a:t>
            </a:r>
            <a:endParaRPr lang="ko-KR" sz="18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4022269" cy="3955020"/>
          </a:xfrm>
          <a:prstGeom prst="rect">
            <a:avLst/>
          </a:prstGeom>
          <a:noFill/>
          <a:ln>
            <a:noFill/>
          </a:ln>
        </p:spPr>
        <p:txBody>
          <a:bodyPr lIns="396000" tIns="45000" rIns="90000" bIns="45000"/>
          <a:lstStyle/>
          <a:p>
            <a:endParaRPr lang="en-US" altLang="zh-CN" sz="1400" b="1" dirty="0">
              <a:solidFill>
                <a:srgbClr val="FF0000"/>
              </a:solidFill>
            </a:endParaRPr>
          </a:p>
          <a:p>
            <a:r>
              <a:rPr lang="en-US" altLang="zh-CN" sz="1400" b="1" dirty="0">
                <a:solidFill>
                  <a:srgbClr val="FF0000"/>
                </a:solidFill>
              </a:rPr>
              <a:t>Body joint-based features</a:t>
            </a:r>
            <a:r>
              <a:rPr lang="en-US" altLang="zh-CN" sz="1400" dirty="0"/>
              <a:t> provide a precise representation of actions. The other type involves holistic features that can be obtained with deep convolutional neural networks (CNNs) designed to extract spatio-temporal features from video.</a:t>
            </a:r>
          </a:p>
          <a:p>
            <a:endParaRPr lang="en-US" altLang="zh-CN" sz="1400" dirty="0">
              <a:solidFill>
                <a:schemeClr val="tx1">
                  <a:lumMod val="75000"/>
                  <a:lumOff val="25000"/>
                </a:schemeClr>
              </a:solidFill>
            </a:endParaRPr>
          </a:p>
          <a:p>
            <a:r>
              <a:rPr lang="en-US" altLang="zh-CN" sz="1400" b="1" dirty="0">
                <a:solidFill>
                  <a:srgbClr val="FF0000"/>
                </a:solidFill>
              </a:rPr>
              <a:t>Holistic features </a:t>
            </a:r>
            <a:r>
              <a:rPr lang="en-US" altLang="zh-CN" sz="1400" dirty="0"/>
              <a:t>help to capture actions in their context. Subsequently, long short-term memory (LSTM) is used to model the temporal dependencies of the extracted features for highlight classification.</a:t>
            </a:r>
            <a:endParaRPr lang="en-US" altLang="zh-CN" sz="1400" dirty="0">
              <a:solidFill>
                <a:schemeClr val="tx1">
                  <a:lumMod val="75000"/>
                  <a:lumOff val="25000"/>
                </a:schemeClr>
              </a:solidFill>
            </a:endParaRPr>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7" name="Picture 6">
            <a:extLst>
              <a:ext uri="{FF2B5EF4-FFF2-40B4-BE49-F238E27FC236}">
                <a16:creationId xmlns:a16="http://schemas.microsoft.com/office/drawing/2014/main" id="{A1F48BB6-94BF-4DD3-97AE-378F00CD0A4D}"/>
              </a:ext>
            </a:extLst>
          </p:cNvPr>
          <p:cNvPicPr>
            <a:picLocks noChangeAspect="1"/>
          </p:cNvPicPr>
          <p:nvPr/>
        </p:nvPicPr>
        <p:blipFill>
          <a:blip r:embed="rId3"/>
          <a:stretch>
            <a:fillRect/>
          </a:stretch>
        </p:blipFill>
        <p:spPr>
          <a:xfrm>
            <a:off x="4796605" y="670710"/>
            <a:ext cx="3718479" cy="4176998"/>
          </a:xfrm>
          <a:prstGeom prst="rect">
            <a:avLst/>
          </a:prstGeom>
        </p:spPr>
      </p:pic>
    </p:spTree>
    <p:extLst>
      <p:ext uri="{BB962C8B-B14F-4D97-AF65-F5344CB8AC3E}">
        <p14:creationId xmlns:p14="http://schemas.microsoft.com/office/powerpoint/2010/main" val="30109161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2400" b="1" spc="-1" dirty="0">
                <a:solidFill>
                  <a:srgbClr val="404040"/>
                </a:solidFill>
                <a:uFill>
                  <a:solidFill>
                    <a:srgbClr val="FFFFFF"/>
                  </a:solidFill>
                </a:uFill>
              </a:rPr>
              <a:t>UGSV SUMMARIZATION USING ACTION FEATURES</a:t>
            </a:r>
            <a:endParaRPr lang="ko-KR" sz="16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7235026" cy="3955020"/>
          </a:xfrm>
          <a:prstGeom prst="rect">
            <a:avLst/>
          </a:prstGeom>
          <a:noFill/>
          <a:ln>
            <a:noFill/>
          </a:ln>
        </p:spPr>
        <p:txBody>
          <a:bodyPr lIns="396000" tIns="45000" rIns="90000" bIns="45000"/>
          <a:lstStyle/>
          <a:p>
            <a:r>
              <a:rPr lang="en-US" altLang="zh-CN" sz="1400" dirty="0">
                <a:solidFill>
                  <a:schemeClr val="tx1">
                    <a:lumMod val="75000"/>
                    <a:lumOff val="25000"/>
                  </a:schemeClr>
                </a:solidFill>
              </a:rPr>
              <a:t>The idea in the present work for semantics extraction involves utilizing players’ actions, as they are the main constituents of a game.</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In this work, we hypothesize that features extracted from players’ actions allow summarizing UGSV.</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Their new method considers two different types of inputs, namely RGB frames of video and body joint positions, and each of them are transformed through two separate neural networks</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Their method does not require recognizing the actions explicitly, thus avoiding expensive human action annotation</a:t>
            </a:r>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spTree>
    <p:extLst>
      <p:ext uri="{BB962C8B-B14F-4D97-AF65-F5344CB8AC3E}">
        <p14:creationId xmlns:p14="http://schemas.microsoft.com/office/powerpoint/2010/main" val="24754795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2400" b="1" spc="-1" dirty="0">
                <a:solidFill>
                  <a:srgbClr val="404040"/>
                </a:solidFill>
                <a:uFill>
                  <a:solidFill>
                    <a:srgbClr val="FFFFFF"/>
                  </a:solidFill>
                </a:uFill>
              </a:rPr>
              <a:t>UGSV SUMMARIZATION USING ACTION FEATURES</a:t>
            </a:r>
            <a:endParaRPr lang="ko-KR" sz="16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3950312" cy="4243384"/>
          </a:xfrm>
          <a:prstGeom prst="rect">
            <a:avLst/>
          </a:prstGeom>
          <a:noFill/>
          <a:ln>
            <a:noFill/>
          </a:ln>
        </p:spPr>
        <p:txBody>
          <a:bodyPr lIns="396000" tIns="45000" rIns="90000" bIns="45000"/>
          <a:lstStyle/>
          <a:p>
            <a:pPr marL="342900" indent="-342900">
              <a:buAutoNum type="alphaUcPeriod"/>
            </a:pPr>
            <a:r>
              <a:rPr lang="en-US" altLang="zh-CN" sz="1400" dirty="0">
                <a:solidFill>
                  <a:schemeClr val="tx1">
                    <a:lumMod val="75000"/>
                    <a:lumOff val="25000"/>
                  </a:schemeClr>
                </a:solidFill>
              </a:rPr>
              <a:t>Overview</a:t>
            </a:r>
          </a:p>
          <a:p>
            <a:r>
              <a:rPr lang="en-US" altLang="zh-CN" sz="1400" dirty="0">
                <a:solidFill>
                  <a:schemeClr val="tx1">
                    <a:lumMod val="75000"/>
                    <a:lumOff val="25000"/>
                  </a:schemeClr>
                </a:solidFill>
              </a:rPr>
              <a:t>The method ﬁrst divides the original input video into a set S = {</a:t>
            </a:r>
            <a:r>
              <a:rPr lang="en-US" altLang="zh-CN" sz="1400" dirty="0" err="1">
                <a:solidFill>
                  <a:schemeClr val="tx1">
                    <a:lumMod val="75000"/>
                    <a:lumOff val="25000"/>
                  </a:schemeClr>
                </a:solidFill>
              </a:rPr>
              <a:t>st</a:t>
            </a:r>
            <a:r>
              <a:rPr lang="en-US" altLang="zh-CN" sz="1400" dirty="0">
                <a:solidFill>
                  <a:schemeClr val="tx1">
                    <a:lumMod val="75000"/>
                    <a:lumOff val="25000"/>
                  </a:schemeClr>
                </a:solidFill>
              </a:rPr>
              <a:t>} of video segments </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A video segment </a:t>
            </a:r>
            <a:r>
              <a:rPr lang="en-US" altLang="zh-CN" sz="1400" dirty="0" err="1">
                <a:solidFill>
                  <a:schemeClr val="tx1">
                    <a:lumMod val="75000"/>
                    <a:lumOff val="25000"/>
                  </a:schemeClr>
                </a:solidFill>
              </a:rPr>
              <a:t>st</a:t>
            </a:r>
            <a:r>
              <a:rPr lang="en-US" altLang="zh-CN" sz="1400" dirty="0">
                <a:solidFill>
                  <a:schemeClr val="tx1">
                    <a:lumMod val="75000"/>
                    <a:lumOff val="25000"/>
                  </a:schemeClr>
                </a:solidFill>
              </a:rPr>
              <a:t> is then fed into the two-stream network. </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The body joint-based feature stream and the holistic feature stream </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The features X = {</a:t>
            </a:r>
            <a:r>
              <a:rPr lang="en-US" altLang="zh-CN" sz="1400" dirty="0" err="1">
                <a:solidFill>
                  <a:schemeClr val="tx1">
                    <a:lumMod val="75000"/>
                    <a:lumOff val="25000"/>
                  </a:schemeClr>
                </a:solidFill>
              </a:rPr>
              <a:t>xt</a:t>
            </a:r>
            <a:r>
              <a:rPr lang="en-US" altLang="zh-CN" sz="1400" dirty="0">
                <a:solidFill>
                  <a:schemeClr val="tx1">
                    <a:lumMod val="75000"/>
                    <a:lumOff val="25000"/>
                  </a:schemeClr>
                </a:solidFill>
              </a:rPr>
              <a:t>} and Y = {</a:t>
            </a:r>
            <a:r>
              <a:rPr lang="en-US" altLang="zh-CN" sz="1400" dirty="0" err="1">
                <a:solidFill>
                  <a:schemeClr val="tx1">
                    <a:lumMod val="75000"/>
                    <a:lumOff val="25000"/>
                  </a:schemeClr>
                </a:solidFill>
              </a:rPr>
              <a:t>yt</a:t>
            </a:r>
            <a:r>
              <a:rPr lang="en-US" altLang="zh-CN" sz="1400" dirty="0">
                <a:solidFill>
                  <a:schemeClr val="tx1">
                    <a:lumMod val="75000"/>
                    <a:lumOff val="25000"/>
                  </a:schemeClr>
                </a:solidFill>
              </a:rPr>
              <a:t>} are then used for highlight classiﬁcation by considering the temporal dependencies among the video segments. </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The highlight summaries correspond to a concatenation of the segments that are classiﬁed as interesting.</a:t>
            </a:r>
          </a:p>
          <a:p>
            <a:endParaRPr lang="en-US" altLang="zh-CN" sz="1400" dirty="0">
              <a:solidFill>
                <a:schemeClr val="tx1">
                  <a:lumMod val="75000"/>
                  <a:lumOff val="25000"/>
                </a:schemeClr>
              </a:solidFill>
            </a:endParaRPr>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7" name="Picture 6">
            <a:extLst>
              <a:ext uri="{FF2B5EF4-FFF2-40B4-BE49-F238E27FC236}">
                <a16:creationId xmlns:a16="http://schemas.microsoft.com/office/drawing/2014/main" id="{8455FEBE-60A8-4A82-B994-A6164F14BFCE}"/>
              </a:ext>
            </a:extLst>
          </p:cNvPr>
          <p:cNvPicPr>
            <a:picLocks noChangeAspect="1"/>
          </p:cNvPicPr>
          <p:nvPr/>
        </p:nvPicPr>
        <p:blipFill>
          <a:blip r:embed="rId3"/>
          <a:stretch>
            <a:fillRect/>
          </a:stretch>
        </p:blipFill>
        <p:spPr>
          <a:xfrm>
            <a:off x="4796605" y="670710"/>
            <a:ext cx="3718479" cy="4176998"/>
          </a:xfrm>
          <a:prstGeom prst="rect">
            <a:avLst/>
          </a:prstGeom>
        </p:spPr>
      </p:pic>
    </p:spTree>
    <p:extLst>
      <p:ext uri="{BB962C8B-B14F-4D97-AF65-F5344CB8AC3E}">
        <p14:creationId xmlns:p14="http://schemas.microsoft.com/office/powerpoint/2010/main" val="13556231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2400" b="1" spc="-1" dirty="0">
                <a:solidFill>
                  <a:srgbClr val="404040"/>
                </a:solidFill>
                <a:uFill>
                  <a:solidFill>
                    <a:srgbClr val="FFFFFF"/>
                  </a:solidFill>
                </a:uFill>
              </a:rPr>
              <a:t>UGSV SUMMARIZATION USING ACTION FEATURES</a:t>
            </a:r>
            <a:endParaRPr lang="ko-KR" sz="1600" b="0" strike="noStrike" spc="-1" dirty="0">
              <a:solidFill>
                <a:srgbClr val="000000"/>
              </a:solidFill>
              <a:uFill>
                <a:solidFill>
                  <a:srgbClr val="FFFFFF"/>
                </a:solidFill>
              </a:uFill>
              <a:latin typeface="맑은 고딕"/>
            </a:endParaRPr>
          </a:p>
        </p:txBody>
      </p:sp>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7235026" cy="3955020"/>
          </a:xfrm>
          <a:prstGeom prst="rect">
            <a:avLst/>
          </a:prstGeom>
          <a:noFill/>
          <a:ln>
            <a:noFill/>
          </a:ln>
        </p:spPr>
        <p:txBody>
          <a:bodyPr lIns="396000" tIns="45000" rIns="90000" bIns="45000"/>
          <a:lstStyle/>
          <a:p>
            <a:pPr marL="342900" indent="-342900">
              <a:buAutoNum type="alphaUcPeriod" startAt="2"/>
            </a:pPr>
            <a:r>
              <a:rPr lang="en-US" altLang="zh-CN" sz="1400" dirty="0">
                <a:solidFill>
                  <a:schemeClr val="tx1">
                    <a:lumMod val="75000"/>
                    <a:lumOff val="25000"/>
                  </a:schemeClr>
                </a:solidFill>
              </a:rPr>
              <a:t>Video segmentation</a:t>
            </a: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The original input video of length T seconds (sec) is uniformly segmented into multiple overlapping segments, so that subsequently a second t of video can be represented by extracting action features from a video segment </a:t>
            </a:r>
            <a:r>
              <a:rPr lang="en-US" altLang="zh-CN" sz="1400" dirty="0" err="1">
                <a:solidFill>
                  <a:schemeClr val="tx1">
                    <a:lumMod val="75000"/>
                    <a:lumOff val="25000"/>
                  </a:schemeClr>
                </a:solidFill>
              </a:rPr>
              <a:t>st</a:t>
            </a:r>
            <a:endParaRPr lang="en-US" altLang="zh-CN" sz="1400" dirty="0">
              <a:solidFill>
                <a:schemeClr val="tx1">
                  <a:lumMod val="75000"/>
                  <a:lumOff val="25000"/>
                </a:schemeClr>
              </a:solidFill>
            </a:endParaRPr>
          </a:p>
        </p:txBody>
      </p:sp>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8" name="Picture 7">
            <a:extLst>
              <a:ext uri="{FF2B5EF4-FFF2-40B4-BE49-F238E27FC236}">
                <a16:creationId xmlns:a16="http://schemas.microsoft.com/office/drawing/2014/main" id="{1A2A8CC2-0CC6-4031-948A-279006CDD697}"/>
              </a:ext>
            </a:extLst>
          </p:cNvPr>
          <p:cNvPicPr>
            <a:picLocks noChangeAspect="1"/>
          </p:cNvPicPr>
          <p:nvPr/>
        </p:nvPicPr>
        <p:blipFill>
          <a:blip r:embed="rId3"/>
          <a:stretch>
            <a:fillRect/>
          </a:stretch>
        </p:blipFill>
        <p:spPr>
          <a:xfrm>
            <a:off x="2456545" y="972658"/>
            <a:ext cx="4014522" cy="2769815"/>
          </a:xfrm>
          <a:prstGeom prst="rect">
            <a:avLst/>
          </a:prstGeom>
        </p:spPr>
      </p:pic>
    </p:spTree>
    <p:extLst>
      <p:ext uri="{BB962C8B-B14F-4D97-AF65-F5344CB8AC3E}">
        <p14:creationId xmlns:p14="http://schemas.microsoft.com/office/powerpoint/2010/main" val="27401585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3"/>
          <p:cNvSpPr txBox="1"/>
          <p:nvPr/>
        </p:nvSpPr>
        <p:spPr>
          <a:xfrm>
            <a:off x="200071" y="0"/>
            <a:ext cx="9143640" cy="884160"/>
          </a:xfrm>
          <a:prstGeom prst="rect">
            <a:avLst/>
          </a:prstGeom>
          <a:noFill/>
          <a:ln>
            <a:noFill/>
          </a:ln>
        </p:spPr>
        <p:txBody>
          <a:bodyPr lIns="90000" tIns="45000" rIns="90000" bIns="45000" anchor="ctr"/>
          <a:lstStyle/>
          <a:p>
            <a:r>
              <a:rPr lang="en-US" altLang="zh-CN" sz="2400" b="1" spc="-1" dirty="0">
                <a:solidFill>
                  <a:srgbClr val="404040"/>
                </a:solidFill>
                <a:uFill>
                  <a:solidFill>
                    <a:srgbClr val="FFFFFF"/>
                  </a:solidFill>
                </a:uFill>
              </a:rPr>
              <a:t>UGSV SUMMARIZATION USING ACTION FEATURES</a:t>
            </a:r>
            <a:endParaRPr lang="ko-KR" sz="1600" b="0" strike="noStrike" spc="-1" dirty="0">
              <a:solidFill>
                <a:srgbClr val="000000"/>
              </a:solidFill>
              <a:uFill>
                <a:solidFill>
                  <a:srgbClr val="FFFFFF"/>
                </a:solidFill>
              </a:uFill>
              <a:latin typeface="맑은 고딕"/>
            </a:endParaRPr>
          </a:p>
        </p:txBody>
      </p:sp>
      <mc:AlternateContent xmlns:mc="http://schemas.openxmlformats.org/markup-compatibility/2006" xmlns:a14="http://schemas.microsoft.com/office/drawing/2010/main">
        <mc:Choice Requires="a14">
          <p:sp>
            <p:nvSpPr>
              <p:cNvPr id="6" name="TextShape 2">
                <a:extLst>
                  <a:ext uri="{FF2B5EF4-FFF2-40B4-BE49-F238E27FC236}">
                    <a16:creationId xmlns:a16="http://schemas.microsoft.com/office/drawing/2014/main" id="{5FF55B24-0744-4BE3-894E-62BD414FD940}"/>
                  </a:ext>
                </a:extLst>
              </p:cNvPr>
              <p:cNvSpPr txBox="1"/>
              <p:nvPr/>
            </p:nvSpPr>
            <p:spPr>
              <a:xfrm>
                <a:off x="846293" y="756985"/>
                <a:ext cx="4022896" cy="3955020"/>
              </a:xfrm>
              <a:prstGeom prst="rect">
                <a:avLst/>
              </a:prstGeom>
              <a:noFill/>
              <a:ln>
                <a:noFill/>
              </a:ln>
            </p:spPr>
            <p:txBody>
              <a:bodyPr lIns="396000" tIns="45000" rIns="90000" bIns="45000"/>
              <a:lstStyle/>
              <a:p>
                <a:pPr marL="342900" indent="-342900">
                  <a:buAutoNum type="alphaUcPeriod" startAt="3"/>
                </a:pPr>
                <a:r>
                  <a:rPr lang="en-US" altLang="zh-CN" sz="1400" dirty="0">
                    <a:solidFill>
                      <a:schemeClr val="tx1">
                        <a:lumMod val="75000"/>
                        <a:lumOff val="25000"/>
                      </a:schemeClr>
                    </a:solidFill>
                  </a:rPr>
                  <a:t>Body joint-based feature stream</a:t>
                </a:r>
              </a:p>
              <a:p>
                <a:r>
                  <a:rPr lang="en-US" altLang="zh-CN" sz="1400" dirty="0">
                    <a:solidFill>
                      <a:schemeClr val="tx1">
                        <a:lumMod val="75000"/>
                        <a:lumOff val="25000"/>
                      </a:schemeClr>
                    </a:solidFill>
                  </a:rPr>
                  <a:t>In this stream, a sequence of positions of the players’ body joints (e.g., head, elbow, etc.) that represent the movement of the players irrespective of their appearance is used to obtain a detailed representation of players’ actions. </a:t>
                </a:r>
              </a:p>
              <a:p>
                <a:endParaRPr lang="en-US" altLang="zh-CN" sz="1400" dirty="0">
                  <a:solidFill>
                    <a:schemeClr val="tx1">
                      <a:lumMod val="75000"/>
                      <a:lumOff val="25000"/>
                    </a:schemeClr>
                  </a:solidFill>
                </a:endParaRPr>
              </a:p>
              <a:p>
                <a:r>
                  <a:rPr lang="en-US" altLang="zh-CN" sz="1400" dirty="0">
                    <a:solidFill>
                      <a:schemeClr val="tx1">
                        <a:lumMod val="75000"/>
                        <a:lumOff val="25000"/>
                      </a:schemeClr>
                    </a:solidFill>
                  </a:rPr>
                  <a:t>As shown in Figure, vectors u1 to </a:t>
                </a:r>
                <a:r>
                  <a:rPr lang="en-US" altLang="zh-CN" sz="1400" dirty="0" err="1">
                    <a:solidFill>
                      <a:schemeClr val="tx1">
                        <a:lumMod val="75000"/>
                        <a:lumOff val="25000"/>
                      </a:schemeClr>
                    </a:solidFill>
                  </a:rPr>
                  <a:t>uF</a:t>
                </a:r>
                <a:r>
                  <a:rPr lang="en-US" altLang="zh-CN" sz="1400" dirty="0">
                    <a:solidFill>
                      <a:schemeClr val="tx1">
                        <a:lumMod val="75000"/>
                        <a:lumOff val="25000"/>
                      </a:schemeClr>
                    </a:solidFill>
                  </a:rPr>
                  <a:t> are passed through an LSTM to model the temporal dependencies of the joint positions of players’ bodies in s. After feeding the last vector </a:t>
                </a:r>
                <a:r>
                  <a:rPr lang="en-US" altLang="zh-CN" sz="1400" dirty="0" err="1">
                    <a:solidFill>
                      <a:schemeClr val="tx1">
                        <a:lumMod val="75000"/>
                        <a:lumOff val="25000"/>
                      </a:schemeClr>
                    </a:solidFill>
                  </a:rPr>
                  <a:t>uF</a:t>
                </a:r>
                <a:r>
                  <a:rPr lang="en-US" altLang="zh-CN" sz="1400" dirty="0">
                    <a:solidFill>
                      <a:schemeClr val="tx1">
                        <a:lumMod val="75000"/>
                        <a:lumOff val="25000"/>
                      </a:schemeClr>
                    </a:solidFill>
                  </a:rPr>
                  <a:t>, the hidden state vector h of the LSTM is considered as a representation of {</a:t>
                </a:r>
                <a:r>
                  <a:rPr lang="en-US" altLang="zh-CN" sz="1400" dirty="0" err="1">
                    <a:solidFill>
                      <a:schemeClr val="tx1">
                        <a:lumMod val="75000"/>
                        <a:lumOff val="25000"/>
                      </a:schemeClr>
                    </a:solidFill>
                  </a:rPr>
                  <a:t>uf</a:t>
                </a:r>
                <a:r>
                  <a:rPr lang="en-US" altLang="zh-CN" sz="1400" dirty="0">
                    <a:solidFill>
                      <a:schemeClr val="tx1">
                        <a:lumMod val="75000"/>
                        <a:lumOff val="25000"/>
                      </a:schemeClr>
                    </a:solidFill>
                  </a:rPr>
                  <a:t>}. Then make concatenation with </a:t>
                </a:r>
                <a14:m>
                  <m:oMath xmlns:m="http://schemas.openxmlformats.org/officeDocument/2006/math">
                    <m:sSub>
                      <m:sSubPr>
                        <m:ctrlPr>
                          <a:rPr lang="en-US" altLang="zh-CN" sz="1400" i="1" smtClean="0">
                            <a:solidFill>
                              <a:schemeClr val="tx1">
                                <a:lumMod val="75000"/>
                                <a:lumOff val="25000"/>
                              </a:schemeClr>
                            </a:solidFill>
                            <a:latin typeface="Cambria Math" panose="02040503050406030204" pitchFamily="18" charset="0"/>
                          </a:rPr>
                        </m:ctrlPr>
                      </m:sSubPr>
                      <m:e>
                        <m:r>
                          <a:rPr lang="en-US" altLang="zh-CN" sz="1400" b="0" i="1" smtClean="0">
                            <a:solidFill>
                              <a:schemeClr val="tx1">
                                <a:lumMod val="75000"/>
                                <a:lumOff val="25000"/>
                              </a:schemeClr>
                            </a:solidFill>
                            <a:latin typeface="Cambria Math" panose="02040503050406030204" pitchFamily="18" charset="0"/>
                          </a:rPr>
                          <m:t>𝑎</m:t>
                        </m:r>
                      </m:e>
                      <m:sub>
                        <m:r>
                          <a:rPr lang="en-US" altLang="zh-CN" sz="1400" b="0" i="1" smtClean="0">
                            <a:solidFill>
                              <a:schemeClr val="tx1">
                                <a:lumMod val="75000"/>
                                <a:lumOff val="25000"/>
                              </a:schemeClr>
                            </a:solidFill>
                            <a:latin typeface="Cambria Math" panose="02040503050406030204" pitchFamily="18" charset="0"/>
                          </a:rPr>
                          <m:t>𝑡</m:t>
                        </m:r>
                      </m:sub>
                    </m:sSub>
                  </m:oMath>
                </a14:m>
                <a:endParaRPr lang="en-US" altLang="zh-CN" sz="1400" dirty="0">
                  <a:solidFill>
                    <a:schemeClr val="tx1">
                      <a:lumMod val="75000"/>
                      <a:lumOff val="25000"/>
                    </a:schemeClr>
                  </a:solidFill>
                </a:endParaRPr>
              </a:p>
            </p:txBody>
          </p:sp>
        </mc:Choice>
        <mc:Fallback xmlns="">
          <p:sp>
            <p:nvSpPr>
              <p:cNvPr id="6" name="TextShape 2">
                <a:extLst>
                  <a:ext uri="{FF2B5EF4-FFF2-40B4-BE49-F238E27FC236}">
                    <a16:creationId xmlns:a16="http://schemas.microsoft.com/office/drawing/2014/main" id="{5FF55B24-0744-4BE3-894E-62BD414FD940}"/>
                  </a:ext>
                </a:extLst>
              </p:cNvPr>
              <p:cNvSpPr txBox="1">
                <a:spLocks noRot="1" noChangeAspect="1" noMove="1" noResize="1" noEditPoints="1" noAdjustHandles="1" noChangeArrowheads="1" noChangeShapeType="1" noTextEdit="1"/>
              </p:cNvSpPr>
              <p:nvPr/>
            </p:nvSpPr>
            <p:spPr>
              <a:xfrm>
                <a:off x="846293" y="756985"/>
                <a:ext cx="4022896" cy="3955020"/>
              </a:xfrm>
              <a:prstGeom prst="rect">
                <a:avLst/>
              </a:prstGeom>
              <a:blipFill>
                <a:blip r:embed="rId2"/>
                <a:stretch>
                  <a:fillRect t="-308" r="-1212"/>
                </a:stretch>
              </a:blipFill>
              <a:ln>
                <a:noFill/>
              </a:ln>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13011BB8-FFDB-46E0-AAEF-65067ABE0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53" y="4347728"/>
            <a:ext cx="1993384" cy="889585"/>
          </a:xfrm>
          <a:prstGeom prst="rect">
            <a:avLst/>
          </a:prstGeom>
        </p:spPr>
      </p:pic>
      <p:pic>
        <p:nvPicPr>
          <p:cNvPr id="7" name="Picture 6">
            <a:extLst>
              <a:ext uri="{FF2B5EF4-FFF2-40B4-BE49-F238E27FC236}">
                <a16:creationId xmlns:a16="http://schemas.microsoft.com/office/drawing/2014/main" id="{57D6DBDA-51FF-4C95-8ADD-63E908C89206}"/>
              </a:ext>
            </a:extLst>
          </p:cNvPr>
          <p:cNvPicPr>
            <a:picLocks noChangeAspect="1"/>
          </p:cNvPicPr>
          <p:nvPr/>
        </p:nvPicPr>
        <p:blipFill>
          <a:blip r:embed="rId4"/>
          <a:stretch>
            <a:fillRect/>
          </a:stretch>
        </p:blipFill>
        <p:spPr>
          <a:xfrm>
            <a:off x="4869189" y="532885"/>
            <a:ext cx="3428518" cy="4077730"/>
          </a:xfrm>
          <a:prstGeom prst="rect">
            <a:avLst/>
          </a:prstGeom>
        </p:spPr>
      </p:pic>
    </p:spTree>
    <p:extLst>
      <p:ext uri="{BB962C8B-B14F-4D97-AF65-F5344CB8AC3E}">
        <p14:creationId xmlns:p14="http://schemas.microsoft.com/office/powerpoint/2010/main" val="38241250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1034</TotalTime>
  <Words>1432</Words>
  <Application>Microsoft Macintosh PowerPoint</Application>
  <PresentationFormat>On-screen Show (16:9)</PresentationFormat>
  <Paragraphs>147</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DejaVu Sans</vt:lpstr>
      <vt:lpstr>맑은 고딕</vt:lpstr>
      <vt:lpstr>Arial</vt:lpstr>
      <vt:lpstr>Cambria Math</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Microsoft Corporation</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Registered User</dc:creator>
  <dc:description/>
  <cp:lastModifiedBy>Jin, Mouqing (UMKC-Student)</cp:lastModifiedBy>
  <cp:revision>85</cp:revision>
  <dcterms:created xsi:type="dcterms:W3CDTF">2014-04-01T16:27:38Z</dcterms:created>
  <dcterms:modified xsi:type="dcterms:W3CDTF">2018-04-24T22:13:08Z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 Corporation</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vt:i4>
  </property>
</Properties>
</file>