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1" r:id="rId5"/>
    <p:sldId id="268" r:id="rId6"/>
    <p:sldId id="259" r:id="rId7"/>
    <p:sldId id="262" r:id="rId8"/>
    <p:sldId id="263" r:id="rId9"/>
    <p:sldId id="264" r:id="rId10"/>
    <p:sldId id="269" r:id="rId11"/>
    <p:sldId id="265" r:id="rId12"/>
    <p:sldId id="271" r:id="rId13"/>
  </p:sldIdLst>
  <p:sldSz cx="9144000" cy="5143500" type="screen16x9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7" autoAdjust="0"/>
    <p:restoredTop sz="94675"/>
  </p:normalViewPr>
  <p:slideViewPr>
    <p:cSldViewPr snapToGrid="0">
      <p:cViewPr varScale="1">
        <p:scale>
          <a:sx n="90" d="100"/>
          <a:sy n="90" d="100"/>
        </p:scale>
        <p:origin x="1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72" name="图片 71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/>
        </p:blipFill>
        <p:spPr>
          <a:xfrm>
            <a:off x="5146920" y="987120"/>
            <a:ext cx="577080" cy="4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19640" y="0"/>
            <a:ext cx="7524000" cy="40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796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4604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522040" y="122832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522040" y="987480"/>
            <a:ext cx="337320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979640" y="1228320"/>
            <a:ext cx="6912360" cy="2196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sz="3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Free PPT _ Click to add title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05720" y="1808280"/>
            <a:ext cx="8496720" cy="2995200"/>
          </a:xfrm>
          <a:prstGeom prst="rect">
            <a:avLst/>
          </a:prstGeom>
        </p:spPr>
        <p:txBody>
          <a:bodyPr lIns="396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sz="3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PPT _ Click to add title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990080" y="1664280"/>
            <a:ext cx="6912360" cy="2995200"/>
          </a:xfrm>
          <a:prstGeom prst="rect">
            <a:avLst/>
          </a:prstGeom>
        </p:spPr>
        <p:txBody>
          <a:bodyPr lIns="396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lang="ko-K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787382" y="4243914"/>
            <a:ext cx="1748503" cy="768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Team3-2</a:t>
            </a: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Hongkun Jin</a:t>
            </a: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Mouqing Jin</a:t>
            </a:r>
            <a:r>
              <a:rPr lang="en-US" sz="14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248521" y="2307747"/>
            <a:ext cx="5013163" cy="139311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ea typeface="맑은 고딕"/>
              </a:rPr>
              <a:t>Summarization of User-Generated Sports Video by Using Deep Action Recognition Features</a:t>
            </a:r>
            <a:endParaRPr lang="en-US" sz="700" i="1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  <a:ea typeface="맑은 고딕"/>
            </a:endParaRPr>
          </a:p>
          <a:p>
            <a:endParaRPr lang="en-US" sz="800" i="1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Arial"/>
              <a:ea typeface="맑은 고딕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051024" y="2396804"/>
            <a:ext cx="221560" cy="1224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493BF-1EC1-4A24-9FF6-B6C1715C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3"/>
          <p:cNvSpPr txBox="1"/>
          <p:nvPr/>
        </p:nvSpPr>
        <p:spPr>
          <a:xfrm>
            <a:off x="200071" y="0"/>
            <a:ext cx="914364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sz="36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5FF55B24-0744-4BE3-894E-62BD414FD940}"/>
              </a:ext>
            </a:extLst>
          </p:cNvPr>
          <p:cNvSpPr txBox="1"/>
          <p:nvPr/>
        </p:nvSpPr>
        <p:spPr>
          <a:xfrm>
            <a:off x="953385" y="1053547"/>
            <a:ext cx="7051259" cy="39550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This paper has described a novel method for automatic summarization of UGSV </a:t>
            </a:r>
          </a:p>
          <a:p>
            <a:r>
              <a:rPr lang="en-US" dirty="0"/>
              <a:t>The best combination among the evaluated features corresponds to a combination of 3D body joint-based features and CNN- ISA features </a:t>
            </a:r>
          </a:p>
          <a:p>
            <a:r>
              <a:rPr lang="en-US" dirty="0"/>
              <a:t>LSTM is useful to model the temporal dependencies of the joint positions of players’ bodies in each video segment as well as the highlights in the entire video. </a:t>
            </a:r>
          </a:p>
          <a:p>
            <a:r>
              <a:rPr lang="en-US" dirty="0"/>
              <a:t>In order to generate appealing summaries, players’ 3D body joint positions from depth maps offer the best performance.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11BB8-FFDB-46E0-AAEF-65067ABE0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1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3"/>
          <p:cNvSpPr txBox="1"/>
          <p:nvPr/>
        </p:nvSpPr>
        <p:spPr>
          <a:xfrm>
            <a:off x="200071" y="0"/>
            <a:ext cx="914364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sz="36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5FF55B24-0744-4BE3-894E-62BD414FD940}"/>
              </a:ext>
            </a:extLst>
          </p:cNvPr>
          <p:cNvSpPr txBox="1"/>
          <p:nvPr/>
        </p:nvSpPr>
        <p:spPr>
          <a:xfrm>
            <a:off x="953385" y="1053547"/>
            <a:ext cx="7051259" cy="39550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Hans" dirty="0"/>
              <a:t>Experiment</a:t>
            </a:r>
            <a:r>
              <a:rPr lang="zh-Hans" altLang="en-US" dirty="0"/>
              <a:t> </a:t>
            </a:r>
            <a:r>
              <a:rPr lang="en-US" altLang="zh-Hans" dirty="0"/>
              <a:t>sport: </a:t>
            </a:r>
            <a:r>
              <a:rPr lang="en-US" dirty="0"/>
              <a:t>Kendo (Japanese fencing) </a:t>
            </a:r>
          </a:p>
          <a:p>
            <a:r>
              <a:rPr lang="en-US" dirty="0"/>
              <a:t>Only body joint features (3D or 2D), only holistic motion features (CNN-ISA or C3D), and a combination of both features are evaluated </a:t>
            </a:r>
          </a:p>
          <a:p>
            <a:r>
              <a:rPr lang="en-US" dirty="0"/>
              <a:t>The completeness of the highlights of the generated summaries are examined </a:t>
            </a:r>
          </a:p>
          <a:p>
            <a:r>
              <a:rPr lang="en-US" altLang="zh-Hans" dirty="0"/>
              <a:t>Experiment</a:t>
            </a:r>
            <a:r>
              <a:rPr lang="zh-Hans" altLang="en-US" dirty="0"/>
              <a:t> </a:t>
            </a:r>
            <a:r>
              <a:rPr lang="en-US" altLang="zh-Hans" dirty="0"/>
              <a:t>sport: </a:t>
            </a:r>
            <a:r>
              <a:rPr lang="en-US" dirty="0"/>
              <a:t>Kendo (Japanese fencing) </a:t>
            </a:r>
          </a:p>
          <a:p>
            <a:r>
              <a:rPr lang="en-US" dirty="0"/>
              <a:t>Users with and without experience in the sport are surveyed to study their opinions with respect to the summaries. 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11BB8-FFDB-46E0-AAEF-65067ABE0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9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5938075" cy="2871083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the duration of the videos in the dataset used in the experiments </a:t>
            </a:r>
          </a:p>
          <a:p>
            <a:r>
              <a:rPr lang="en-US" dirty="0"/>
              <a:t>their respective ground truth highlights as annotated by users. </a:t>
            </a:r>
          </a:p>
          <a:p>
            <a:r>
              <a:rPr lang="en-US" dirty="0"/>
              <a:t>5 experienced people (E)</a:t>
            </a:r>
          </a:p>
          <a:p>
            <a:r>
              <a:rPr lang="en-US" dirty="0"/>
              <a:t>10 inexperienced people (NE)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6F904-E8FB-AC45-80EE-A8F63D352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51" y="2077072"/>
            <a:ext cx="2839825" cy="2929268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A471611A-F258-354C-8288-9BC639EB2001}"/>
              </a:ext>
            </a:extLst>
          </p:cNvPr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zh-Hans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Datasets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2872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Parameters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5938075" cy="2871083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the number of learnable parameters for each layer, which varies based on the choice of features. </a:t>
            </a:r>
            <a:endParaRPr lang="en-US" sz="1600" dirty="0"/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E385A-4072-164E-809B-7436FC4E8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8" y="2211016"/>
            <a:ext cx="6136849" cy="1645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Results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1" y="1084689"/>
            <a:ext cx="3684642" cy="2871083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Shows the f-scores for the summaries generated with </a:t>
            </a:r>
          </a:p>
          <a:p>
            <a:r>
              <a:rPr lang="en-US" dirty="0"/>
              <a:t>the labels of both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NE </a:t>
            </a:r>
            <a:r>
              <a:rPr lang="en-US" dirty="0"/>
              <a:t>groups </a:t>
            </a:r>
          </a:p>
          <a:p>
            <a:endParaRPr lang="en-US" dirty="0"/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42F6B-ABE8-4340-BB36-6C541405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48" y="2722726"/>
            <a:ext cx="5008652" cy="2466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EBB05B-24AC-D14A-85F5-6E60AA1EB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02" y="1084689"/>
            <a:ext cx="3817843" cy="15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93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Experiment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4207375" cy="2871083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Recall-precision curves for different completeness values (up: labels </a:t>
            </a:r>
            <a:r>
              <a:rPr lang="en-US" i="1" dirty="0"/>
              <a:t>E</a:t>
            </a:r>
            <a:r>
              <a:rPr lang="en-US" dirty="0"/>
              <a:t>, down: labels </a:t>
            </a:r>
            <a:r>
              <a:rPr lang="en-US" i="1" dirty="0"/>
              <a:t>NE</a:t>
            </a:r>
            <a:r>
              <a:rPr lang="en-US" dirty="0"/>
              <a:t>). The gap between the curves C = 50% and C = 70% shows that a significant number of the highlights are missing for a maximum of half the interesting segments. As </a:t>
            </a:r>
            <a:r>
              <a:rPr lang="el-GR" dirty="0"/>
              <a:t>θ </a:t>
            </a:r>
            <a:r>
              <a:rPr lang="en-US" dirty="0"/>
              <a:t>varies, the appearing of incomplete highlights affects the association of highlights-ground truth, resulting in a jagged curve. </a:t>
            </a:r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D016-3A56-AC42-A134-E5FA6905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40" y="213120"/>
            <a:ext cx="3499505" cy="4258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A926D-2A3D-584F-8FEC-8C8BC9908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56" y="4282848"/>
            <a:ext cx="2606675" cy="7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70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Experiment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6765408" cy="1429911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Video segments with higher p are extracted prior to segments with lower p, and thus in a few cases the beginning/end segments of the highlights are missing when compared to the ground truth. </a:t>
            </a:r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EF5D6-8787-E84E-A3B6-9790E9580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1" y="2397086"/>
            <a:ext cx="7252803" cy="22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48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619640" y="213120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altLang="ko-K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Experiment</a:t>
            </a:r>
            <a:endParaRPr lang="ko-KR" altLang="en-US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7AE2415-584C-4A17-9C5D-68048A05C1EE}"/>
              </a:ext>
            </a:extLst>
          </p:cNvPr>
          <p:cNvSpPr txBox="1"/>
          <p:nvPr/>
        </p:nvSpPr>
        <p:spPr>
          <a:xfrm>
            <a:off x="1436760" y="1084689"/>
            <a:ext cx="6765408" cy="1429911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r>
              <a:rPr lang="en-US" dirty="0"/>
              <a:t>Assign a score in a Likert scale from 1 (very few highlights are interesting) to 5 (most highlights are interesting) based on their satisfaction with the contents of each of the 12 videos. </a:t>
            </a:r>
            <a:endParaRPr lang="en-US" sz="1600" dirty="0"/>
          </a:p>
          <a:p>
            <a:r>
              <a:rPr lang="en-US" dirty="0"/>
              <a:t>Table shows the results of Q1 grouped by video type and video f-score. </a:t>
            </a:r>
          </a:p>
          <a:p>
            <a:r>
              <a:rPr lang="en-US" altLang="zh-CN" sz="1600" dirty="0"/>
              <a:t> </a:t>
            </a:r>
            <a:endParaRPr lang="zh-CN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9F8B-9C08-4321-A8B0-D3395F58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75DDF-A808-D94A-BBF9-5C2ACA6D5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40" y="2761488"/>
            <a:ext cx="7378469" cy="9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9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3"/>
          <p:cNvSpPr txBox="1"/>
          <p:nvPr/>
        </p:nvSpPr>
        <p:spPr>
          <a:xfrm>
            <a:off x="200071" y="0"/>
            <a:ext cx="914364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5FF55B24-0744-4BE3-894E-62BD414FD940}"/>
              </a:ext>
            </a:extLst>
          </p:cNvPr>
          <p:cNvSpPr txBox="1"/>
          <p:nvPr/>
        </p:nvSpPr>
        <p:spPr>
          <a:xfrm>
            <a:off x="953385" y="1053547"/>
            <a:ext cx="7051259" cy="39550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only body joint features (3D or 2D), only holistic motion features (CNN-ISA or C3D), and a combination of both features are evaluated </a:t>
            </a:r>
          </a:p>
          <a:p>
            <a:r>
              <a:rPr lang="en-US" dirty="0"/>
              <a:t>the completeness of the highlights of the generated summaries are examined </a:t>
            </a:r>
          </a:p>
          <a:p>
            <a:r>
              <a:rPr lang="en-US" altLang="zh-Hans" dirty="0"/>
              <a:t>Experiment</a:t>
            </a:r>
            <a:r>
              <a:rPr lang="zh-Hans" altLang="en-US" dirty="0"/>
              <a:t> </a:t>
            </a:r>
            <a:r>
              <a:rPr lang="en-US" altLang="zh-Hans" dirty="0"/>
              <a:t>sport: </a:t>
            </a:r>
            <a:r>
              <a:rPr lang="en-US" dirty="0"/>
              <a:t>Kendo (Japanese fencing) </a:t>
            </a:r>
          </a:p>
          <a:p>
            <a:r>
              <a:rPr lang="en-US" dirty="0"/>
              <a:t>The total length of the videos is 246 min with a framerate of approximately 20 fps </a:t>
            </a:r>
          </a:p>
          <a:p>
            <a:r>
              <a:rPr lang="en-US" dirty="0"/>
              <a:t>users with and without experience in the sport are surveyed to study their opinions with respect to the summaries. 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11BB8-FFDB-46E0-AAEF-65067ABE0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53" y="4347728"/>
            <a:ext cx="1993384" cy="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36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496</Words>
  <Application>Microsoft Macintosh PowerPoint</Application>
  <PresentationFormat>On-screen Show (16:9)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DejaVu Sans</vt:lpstr>
      <vt:lpstr>맑은 고딕</vt:lpstr>
      <vt:lpstr>Arial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Registered User</dc:creator>
  <dc:description/>
  <cp:lastModifiedBy>Jin, Mouqing (UMKC-Student)</cp:lastModifiedBy>
  <cp:revision>65</cp:revision>
  <dcterms:created xsi:type="dcterms:W3CDTF">2014-04-01T16:27:38Z</dcterms:created>
  <dcterms:modified xsi:type="dcterms:W3CDTF">2018-04-24T22:18:50Z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