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74159E-6F8F-400C-8DC9-D835CD3BEE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D149FF9-7F6C-4408-8C7A-CECB1B68B65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2520" y="14400"/>
            <a:ext cx="1218816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-16200" y="-7200"/>
            <a:ext cx="12216600" cy="104076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5000"/>
                </a:srgbClr>
              </a:gs>
              <a:gs pos="100000">
                <a:srgbClr val="CAE00E">
                  <a:alpha val="5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838480" y="-7200"/>
            <a:ext cx="6349320" cy="63756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30000"/>
                </a:srgbClr>
              </a:gs>
              <a:gs pos="80000">
                <a:srgbClr val="80B814">
                  <a:alpha val="45000"/>
                </a:srgbClr>
              </a:gs>
              <a:gs pos="100000">
                <a:srgbClr val="80B814">
                  <a:alpha val="4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21477600">
            <a:off x="-34560" y="202320"/>
            <a:ext cx="12210480" cy="64872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8B5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21477600">
            <a:off x="-26640" y="276120"/>
            <a:ext cx="12227760" cy="52992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880" y="6220080"/>
            <a:ext cx="12188160" cy="6372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2089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 flipH="1">
            <a:off x="2880" y="5949000"/>
            <a:ext cx="75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 flipH="1">
            <a:off x="2880" y="5949000"/>
            <a:ext cx="75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520" y="14400"/>
            <a:ext cx="1218816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-16200" y="-7200"/>
            <a:ext cx="12216600" cy="104076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5000"/>
                </a:srgbClr>
              </a:gs>
              <a:gs pos="100000">
                <a:srgbClr val="CAE00E">
                  <a:alpha val="5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838480" y="-7200"/>
            <a:ext cx="6349320" cy="63756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30000"/>
                </a:srgbClr>
              </a:gs>
              <a:gs pos="80000">
                <a:srgbClr val="80B814">
                  <a:alpha val="45000"/>
                </a:srgbClr>
              </a:gs>
              <a:gs pos="100000">
                <a:srgbClr val="80B814">
                  <a:alpha val="4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21477600">
            <a:off x="-34560" y="202320"/>
            <a:ext cx="12210480" cy="64872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8B5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 rot="21477600">
            <a:off x="-26640" y="276120"/>
            <a:ext cx="12227760" cy="52992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20" y="14400"/>
            <a:ext cx="1218816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-16200" y="-7200"/>
            <a:ext cx="12216600" cy="104076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5000"/>
                </a:srgbClr>
              </a:gs>
              <a:gs pos="100000">
                <a:srgbClr val="CAE00E">
                  <a:alpha val="5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838480" y="-7200"/>
            <a:ext cx="6349320" cy="63756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30000"/>
                </a:srgbClr>
              </a:gs>
              <a:gs pos="80000">
                <a:srgbClr val="80B814">
                  <a:alpha val="45000"/>
                </a:srgbClr>
              </a:gs>
              <a:gs pos="100000">
                <a:srgbClr val="80B814">
                  <a:alpha val="45000"/>
                </a:srgb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 rot="21477600">
            <a:off x="-34560" y="202320"/>
            <a:ext cx="12210480" cy="64872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A8B5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 rot="21477600">
            <a:off x="-26640" y="276120"/>
            <a:ext cx="12227760" cy="52992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6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64560" y="1411920"/>
            <a:ext cx="10468080" cy="18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en-US" sz="5600" b="1" strike="noStrike" spc="-1">
                <a:solidFill>
                  <a:srgbClr val="455F51"/>
                </a:solidFill>
                <a:latin typeface="Century Gothic"/>
                <a:ea typeface="Century Gothic"/>
              </a:rPr>
              <a:t>Sport Video Analytics and Retrieval</a:t>
            </a:r>
            <a:endParaRPr lang="en-US" sz="5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60240" y="3424320"/>
            <a:ext cx="1047204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18360" bIns="45000"/>
          <a:lstStyle/>
          <a:p>
            <a:pPr algn="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Palatino Linotype"/>
              </a:rPr>
              <a:t>Team3</a:t>
            </a:r>
            <a:endParaRPr lang="en-US" sz="2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DejaVu Sans"/>
              </a:rPr>
              <a:t>Zeshan </a:t>
            </a: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Ather</a:t>
            </a:r>
            <a:endParaRPr lang="en-US" sz="2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DejaVu Sans"/>
              </a:rPr>
              <a:t>John </a:t>
            </a: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Goza</a:t>
            </a:r>
            <a:endParaRPr lang="en-US" sz="2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Hongkun</a:t>
            </a: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Jin</a:t>
            </a:r>
            <a:endParaRPr lang="en-US" sz="26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Mouqing</a:t>
            </a:r>
            <a:r>
              <a:rPr lang="en-US" sz="2600" b="0" strike="noStrike" spc="-1" dirty="0">
                <a:solidFill>
                  <a:srgbClr val="3F3F3F"/>
                </a:solidFill>
                <a:latin typeface="Palatino Linotype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3F3F3F"/>
                </a:solidFill>
                <a:latin typeface="Palatino Linotype"/>
                <a:ea typeface="DejaVu Sans"/>
              </a:rPr>
              <a:t>Jin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Proposed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 Various models for Image Classification using Decision Trees, Random Forests.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a Convolutional Neural Net for Image Classification.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Spark API/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Clarifai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API to create a simple Android Application for sports information.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Collection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Generated about 200 frames images divided into 4 categories from different basketball videos. The 4 classes are: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4" name="Shape 114"/>
          <p:cNvPicPr/>
          <p:nvPr/>
        </p:nvPicPr>
        <p:blipFill>
          <a:blip r:embed="rId2"/>
          <a:stretch/>
        </p:blipFill>
        <p:spPr>
          <a:xfrm>
            <a:off x="609480" y="2778840"/>
            <a:ext cx="2372760" cy="1815840"/>
          </a:xfrm>
          <a:prstGeom prst="rect">
            <a:avLst/>
          </a:prstGeom>
          <a:ln>
            <a:noFill/>
          </a:ln>
        </p:spPr>
      </p:pic>
      <p:pic>
        <p:nvPicPr>
          <p:cNvPr id="145" name="Shape 113"/>
          <p:cNvPicPr/>
          <p:nvPr/>
        </p:nvPicPr>
        <p:blipFill>
          <a:blip r:embed="rId3"/>
          <a:stretch/>
        </p:blipFill>
        <p:spPr>
          <a:xfrm>
            <a:off x="4027680" y="2450520"/>
            <a:ext cx="6509160" cy="37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2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Spark: trained the video and did the objection detection from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Keyframes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Image classification task with the algorithms (e.g., Decision Tree, Random Forest, Naïve Bayes).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Clarifai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 Put images to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Clarifai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 and returns a prediction.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Tensorflow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Image Classification Task with CNN, Linear Regression,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Regression.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143920" y="2357280"/>
            <a:ext cx="2328480" cy="856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Android 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514920" y="4371840"/>
            <a:ext cx="1628280" cy="1414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Machine learning (Spark)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8611920" y="4386240"/>
            <a:ext cx="1392840" cy="1414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External API (Clarifai)</a:t>
            </a: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0472760" y="4386240"/>
            <a:ext cx="1628280" cy="1414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Deep Learning (TensorFlow)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 flipH="1">
            <a:off x="7329600" y="3214800"/>
            <a:ext cx="1978560" cy="10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flipH="1">
            <a:off x="9307440" y="3214800"/>
            <a:ext cx="360" cy="103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9308160" y="3214800"/>
            <a:ext cx="1978560" cy="10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8611920" y="828720"/>
            <a:ext cx="1392840" cy="1106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Users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9308160" y="1935360"/>
            <a:ext cx="360" cy="32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455F51"/>
                </a:solidFill>
                <a:latin typeface="Century Gothic"/>
                <a:ea typeface="Century Gothic"/>
              </a:rPr>
              <a:t>Results</a:t>
            </a:r>
            <a:endParaRPr lang="en-US" sz="5000" b="0" strike="noStrike" spc="-1">
              <a:latin typeface="Arial"/>
            </a:endParaRPr>
          </a:p>
        </p:txBody>
      </p:sp>
      <p:pic>
        <p:nvPicPr>
          <p:cNvPr id="158" name="Shape 127"/>
          <p:cNvPicPr/>
          <p:nvPr/>
        </p:nvPicPr>
        <p:blipFill>
          <a:blip r:embed="rId2"/>
          <a:stretch/>
        </p:blipFill>
        <p:spPr>
          <a:xfrm>
            <a:off x="2984760" y="1847160"/>
            <a:ext cx="6221520" cy="391176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2758320" y="5760720"/>
            <a:ext cx="667512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b="0" strike="noStrike" spc="-1">
                <a:latin typeface="Arial"/>
              </a:rPr>
              <a:t>Inception : 95.3%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455F51"/>
                </a:solidFill>
                <a:latin typeface="Century Gothic"/>
                <a:ea typeface="Century Gothic"/>
              </a:rPr>
              <a:t>Results (Clarifai)</a:t>
            </a:r>
            <a:endParaRPr lang="en-US" sz="5000" b="0" strike="noStrike" spc="-1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4200A4-4E58-4090-9EFF-D1E516F3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91792"/>
              </p:ext>
            </p:extLst>
          </p:nvPr>
        </p:nvGraphicFramePr>
        <p:xfrm>
          <a:off x="1721282" y="290357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85225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8607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6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Dribble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8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4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2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7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0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 Application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4"/>
          <p:cNvPicPr/>
          <p:nvPr/>
        </p:nvPicPr>
        <p:blipFill>
          <a:blip r:embed="rId2"/>
          <a:stretch/>
        </p:blipFill>
        <p:spPr>
          <a:xfrm>
            <a:off x="1400040" y="1846800"/>
            <a:ext cx="2728440" cy="452124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986680" y="1325160"/>
            <a:ext cx="2171520" cy="6710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External API (Clarifai)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986680" y="2901240"/>
            <a:ext cx="2171520" cy="6710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 trained using decision tree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986680" y="4299120"/>
            <a:ext cx="2171520" cy="67104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 trained using random tree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8986680" y="5650560"/>
            <a:ext cx="2171520" cy="789120"/>
          </a:xfrm>
          <a:prstGeom prst="rect">
            <a:avLst/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 trained using Inception model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 flipV="1">
            <a:off x="2457360" y="1662660"/>
            <a:ext cx="6414840" cy="301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19C3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69" name="CustomShape 7"/>
          <p:cNvSpPr/>
          <p:nvPr/>
        </p:nvSpPr>
        <p:spPr>
          <a:xfrm>
            <a:off x="5193360" y="2980800"/>
            <a:ext cx="2728440" cy="106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Request(image)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 flipH="1">
            <a:off x="5085720" y="4163760"/>
            <a:ext cx="2728440" cy="106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Response(Prediction)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 flipV="1">
            <a:off x="2393100" y="3091680"/>
            <a:ext cx="6543360" cy="253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19C3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 flipV="1">
            <a:off x="3393360" y="4590720"/>
            <a:ext cx="5486040" cy="114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19C3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1"/>
          <p:cNvSpPr/>
          <p:nvPr/>
        </p:nvSpPr>
        <p:spPr>
          <a:xfrm flipV="1">
            <a:off x="2228760" y="5850360"/>
            <a:ext cx="6543360" cy="14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19C35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93200" y="241200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455F51"/>
                </a:solidFill>
                <a:latin typeface="Century Gothic"/>
                <a:ea typeface="Century Gothic"/>
              </a:rPr>
              <a:t>Thanks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184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DejaVu Sans</vt:lpstr>
      <vt:lpstr>Arial</vt:lpstr>
      <vt:lpstr>Calibri</vt:lpstr>
      <vt:lpstr>Century Gothic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Jin, Mouqing (UMKC-Student)</cp:lastModifiedBy>
  <cp:revision>19</cp:revision>
  <dcterms:modified xsi:type="dcterms:W3CDTF">2018-05-01T03:34:13Z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