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5" r:id="rId4"/>
    <p:sldId id="266" r:id="rId5"/>
    <p:sldId id="267" r:id="rId6"/>
    <p:sldId id="258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B950D4-31BF-406D-B5FB-B07D2A67710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75DF6A-32C2-45AB-A2C5-2467ABEAFC6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9640" y="193536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9800" y="193536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8029800" y="422820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9640" y="422820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9480" y="422820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704160"/>
            <a:ext cx="109724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93536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93536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8029800" y="422820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422820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9480" y="4228200"/>
            <a:ext cx="35330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704160"/>
            <a:ext cx="109724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2520" y="14400"/>
            <a:ext cx="12188520" cy="6857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-16200" y="-7200"/>
            <a:ext cx="1221696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5000"/>
                </a:srgbClr>
              </a:gs>
              <a:gs pos="100000">
                <a:srgbClr val="CAE00E">
                  <a:alpha val="5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838480" y="-7200"/>
            <a:ext cx="63496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30000"/>
                </a:srgbClr>
              </a:gs>
              <a:gs pos="80000">
                <a:srgbClr val="80B814">
                  <a:alpha val="45000"/>
                </a:srgbClr>
              </a:gs>
              <a:gs pos="100000">
                <a:srgbClr val="80B814">
                  <a:alpha val="45000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21477600">
            <a:off x="-34920" y="202680"/>
            <a:ext cx="12210840" cy="64908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A8B5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21477600">
            <a:off x="-27000" y="276480"/>
            <a:ext cx="12228120" cy="53028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880" y="6220080"/>
            <a:ext cx="12188520" cy="63756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208920"/>
            <a:ext cx="1219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 flipH="1">
            <a:off x="3240" y="5943600"/>
            <a:ext cx="7920" cy="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0800000" flipH="1">
            <a:off x="3240" y="5943600"/>
            <a:ext cx="7920" cy="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711360" y="1371600"/>
            <a:ext cx="10468440" cy="1828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5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3556080" y="6356520"/>
            <a:ext cx="4470120" cy="36468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10566360" y="6356520"/>
            <a:ext cx="10155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F9E5512-1AB2-45C6-AAD1-6132082DA0CF}" type="slidenum">
              <a:rPr lang="en-US" sz="1100" b="0" strike="noStrike" spc="-1">
                <a:solidFill>
                  <a:srgbClr val="000000"/>
                </a:solidFill>
                <a:latin typeface="Palatino Linotype"/>
                <a:ea typeface="Palatino Linotype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520" y="14400"/>
            <a:ext cx="12188520" cy="6857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-16200" y="-7200"/>
            <a:ext cx="1221696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5000"/>
                </a:srgbClr>
              </a:gs>
              <a:gs pos="100000">
                <a:srgbClr val="CAE00E">
                  <a:alpha val="5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5838480" y="-7200"/>
            <a:ext cx="63496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30000"/>
                </a:srgbClr>
              </a:gs>
              <a:gs pos="80000">
                <a:srgbClr val="80B814">
                  <a:alpha val="45000"/>
                </a:srgbClr>
              </a:gs>
              <a:gs pos="100000">
                <a:srgbClr val="80B814">
                  <a:alpha val="45000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 rot="21477600">
            <a:off x="-34920" y="202680"/>
            <a:ext cx="12210840" cy="64908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A8B5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"/>
          <p:cNvSpPr/>
          <p:nvPr/>
        </p:nvSpPr>
        <p:spPr>
          <a:xfrm rot="21477600">
            <a:off x="-27000" y="276480"/>
            <a:ext cx="12228120" cy="53028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ftr"/>
          </p:nvPr>
        </p:nvSpPr>
        <p:spPr>
          <a:xfrm>
            <a:off x="3556080" y="6356520"/>
            <a:ext cx="4470120" cy="36468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sldNum"/>
          </p:nvPr>
        </p:nvSpPr>
        <p:spPr>
          <a:xfrm>
            <a:off x="10566360" y="6356520"/>
            <a:ext cx="10155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8497FAD-A2E6-4BC2-AB57-D6B16A6E6EB9}" type="slidenum">
              <a:rPr lang="en-US" sz="1100" b="0" strike="noStrike" spc="-1">
                <a:solidFill>
                  <a:srgbClr val="000000"/>
                </a:solidFill>
                <a:latin typeface="Palatino Linotype"/>
                <a:ea typeface="Palatino Linotype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64560" y="1411920"/>
            <a:ext cx="10468440" cy="1828440"/>
          </a:xfrm>
          <a:prstGeom prst="rect">
            <a:avLst/>
          </a:prstGeom>
          <a:noFill/>
          <a:ln>
            <a:noFill/>
          </a:ln>
        </p:spPr>
        <p:txBody>
          <a:bodyPr lIns="0" tIns="0" rIns="18360" bIns="0" anchor="b"/>
          <a:lstStyle/>
          <a:p>
            <a:pPr algn="r"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455F51"/>
                </a:solidFill>
                <a:latin typeface="Century Gothic"/>
                <a:ea typeface="Century Gothic"/>
              </a:rPr>
              <a:t>Sport Video Analytics and Retrieval</a:t>
            </a:r>
            <a:endParaRPr lang="en-US" sz="5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60240" y="3424320"/>
            <a:ext cx="10472400" cy="1752120"/>
          </a:xfrm>
          <a:prstGeom prst="rect">
            <a:avLst/>
          </a:prstGeom>
          <a:noFill/>
          <a:ln>
            <a:noFill/>
          </a:ln>
        </p:spPr>
        <p:txBody>
          <a:bodyPr lIns="0" rIns="18360"/>
          <a:lstStyle/>
          <a:p>
            <a:pPr algn="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3F3F3F"/>
                </a:solidFill>
                <a:latin typeface="Palatino Linotype"/>
                <a:ea typeface="Palatino Linotype"/>
              </a:rPr>
              <a:t>Team3</a:t>
            </a:r>
          </a:p>
          <a:p>
            <a:pPr algn="r">
              <a:lnSpc>
                <a:spcPct val="100000"/>
              </a:lnSpc>
            </a:pPr>
            <a:r>
              <a:rPr lang="en-US" sz="2600" spc="-1" dirty="0" err="1">
                <a:solidFill>
                  <a:srgbClr val="3F3F3F"/>
                </a:solidFill>
                <a:latin typeface="Palatino Linotype"/>
              </a:rPr>
              <a:t>Zeshan</a:t>
            </a:r>
            <a:r>
              <a:rPr lang="en-US" sz="2600" spc="-1" dirty="0">
                <a:solidFill>
                  <a:srgbClr val="3F3F3F"/>
                </a:solidFill>
                <a:latin typeface="Palatino Linotype"/>
              </a:rPr>
              <a:t> </a:t>
            </a:r>
            <a:r>
              <a:rPr lang="en-US" sz="2600" spc="-1" dirty="0" err="1">
                <a:solidFill>
                  <a:srgbClr val="3F3F3F"/>
                </a:solidFill>
                <a:latin typeface="Palatino Linotype"/>
              </a:rPr>
              <a:t>Ather</a:t>
            </a:r>
            <a:endParaRPr lang="en-US" sz="2600" spc="-1" dirty="0">
              <a:solidFill>
                <a:srgbClr val="3F3F3F"/>
              </a:solidFill>
              <a:latin typeface="Palatino Linotype"/>
            </a:endParaRPr>
          </a:p>
          <a:p>
            <a:pPr algn="r"/>
            <a:r>
              <a:rPr lang="en-US" sz="2600" spc="-1" dirty="0">
                <a:solidFill>
                  <a:srgbClr val="3F3F3F"/>
                </a:solidFill>
                <a:latin typeface="Palatino Linotype"/>
              </a:rPr>
              <a:t>John </a:t>
            </a:r>
            <a:r>
              <a:rPr lang="en-US" sz="2600" spc="-1" dirty="0" err="1">
                <a:solidFill>
                  <a:srgbClr val="3F3F3F"/>
                </a:solidFill>
                <a:latin typeface="Palatino Linotype"/>
              </a:rPr>
              <a:t>Goza</a:t>
            </a:r>
            <a:endParaRPr lang="en-US" sz="2600" spc="-1" dirty="0">
              <a:solidFill>
                <a:srgbClr val="3F3F3F"/>
              </a:solidFill>
              <a:latin typeface="Palatino Linotype"/>
            </a:endParaRPr>
          </a:p>
          <a:p>
            <a:pPr algn="r">
              <a:lnSpc>
                <a:spcPct val="100000"/>
              </a:lnSpc>
            </a:pPr>
            <a:r>
              <a:rPr lang="en-US" sz="2600" spc="-1" dirty="0" err="1">
                <a:solidFill>
                  <a:srgbClr val="3F3F3F"/>
                </a:solidFill>
                <a:latin typeface="Palatino Linotype"/>
              </a:rPr>
              <a:t>Hongkun</a:t>
            </a:r>
            <a:r>
              <a:rPr lang="en-US" sz="2600" spc="-1" dirty="0">
                <a:solidFill>
                  <a:srgbClr val="3F3F3F"/>
                </a:solidFill>
                <a:latin typeface="Palatino Linotype"/>
              </a:rPr>
              <a:t> </a:t>
            </a:r>
            <a:r>
              <a:rPr lang="en-US" sz="2600" spc="-1" dirty="0" err="1">
                <a:solidFill>
                  <a:srgbClr val="3F3F3F"/>
                </a:solidFill>
                <a:latin typeface="Palatino Linotype"/>
              </a:rPr>
              <a:t>Jin</a:t>
            </a:r>
            <a:endParaRPr lang="en-US" sz="2600" spc="-1" dirty="0">
              <a:solidFill>
                <a:srgbClr val="3F3F3F"/>
              </a:solidFill>
              <a:latin typeface="Palatino Linotype"/>
            </a:endParaRPr>
          </a:p>
          <a:p>
            <a:pPr algn="r">
              <a:lnSpc>
                <a:spcPct val="100000"/>
              </a:lnSpc>
            </a:pPr>
            <a:r>
              <a:rPr lang="en-US" sz="2600" spc="-1" dirty="0" err="1">
                <a:solidFill>
                  <a:srgbClr val="3F3F3F"/>
                </a:solidFill>
                <a:latin typeface="Palatino Linotype"/>
              </a:rPr>
              <a:t>Mouqing</a:t>
            </a:r>
            <a:r>
              <a:rPr lang="en-US" sz="2600" spc="-1" dirty="0">
                <a:solidFill>
                  <a:srgbClr val="3F3F3F"/>
                </a:solidFill>
                <a:latin typeface="Palatino Linotype"/>
              </a:rPr>
              <a:t> </a:t>
            </a:r>
            <a:r>
              <a:rPr lang="en-US" sz="2600" spc="-1" dirty="0" err="1">
                <a:solidFill>
                  <a:srgbClr val="3F3F3F"/>
                </a:solidFill>
                <a:latin typeface="Palatino Linotype"/>
              </a:rPr>
              <a:t>Jin</a:t>
            </a:r>
            <a:endParaRPr lang="en-US" sz="2600" spc="-1" dirty="0">
              <a:solidFill>
                <a:srgbClr val="3F3F3F"/>
              </a:solidFill>
              <a:latin typeface="Palatino Linotype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F2F6-A673-6349-8C19-1B8879E6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</a:t>
            </a:r>
            <a:r>
              <a:rPr lang="en-US" b="1" dirty="0"/>
              <a:t> </a:t>
            </a:r>
            <a:r>
              <a:rPr lang="en-US" dirty="0"/>
              <a:t>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5CCDC-B79E-D647-A826-B59EC757523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fontAlgn="base"/>
            <a:r>
              <a:rPr lang="en-US" dirty="0"/>
              <a:t>Generate Various models for Image Classification using Decision Trees, Random Forests.</a:t>
            </a:r>
          </a:p>
          <a:p>
            <a:pPr fontAlgn="base"/>
            <a:r>
              <a:rPr lang="en-US" dirty="0"/>
              <a:t>Build a Convolutional Neural Net for Image Classification.</a:t>
            </a:r>
          </a:p>
          <a:p>
            <a:r>
              <a:rPr lang="en-US" dirty="0"/>
              <a:t>Using Spark API/</a:t>
            </a:r>
            <a:r>
              <a:rPr lang="en-US" dirty="0" err="1"/>
              <a:t>Clarifai</a:t>
            </a:r>
            <a:r>
              <a:rPr lang="en-US" dirty="0"/>
              <a:t> API to create a simple Android Application for sports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2F1F-0CB5-FC4D-8DCE-5468EE49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2FFD-D9F9-4049-9F37-0187B7E12C0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 numCol="1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Generated about 200 frames images divided into 4 categories from different basketball videos. The 4 classes are:</a:t>
            </a:r>
          </a:p>
        </p:txBody>
      </p:sp>
      <p:pic>
        <p:nvPicPr>
          <p:cNvPr id="4" name="Shape 114">
            <a:extLst>
              <a:ext uri="{FF2B5EF4-FFF2-40B4-BE49-F238E27FC236}">
                <a16:creationId xmlns:a16="http://schemas.microsoft.com/office/drawing/2014/main" id="{3A45FCDE-1C15-0D41-B55C-126A235F572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9480" y="2778998"/>
            <a:ext cx="2373120" cy="1816200"/>
          </a:xfrm>
          <a:prstGeom prst="rect">
            <a:avLst/>
          </a:prstGeom>
          <a:ln>
            <a:noFill/>
          </a:ln>
        </p:spPr>
      </p:pic>
      <p:pic>
        <p:nvPicPr>
          <p:cNvPr id="5" name="Shape 113">
            <a:extLst>
              <a:ext uri="{FF2B5EF4-FFF2-40B4-BE49-F238E27FC236}">
                <a16:creationId xmlns:a16="http://schemas.microsoft.com/office/drawing/2014/main" id="{26166FAD-FC76-724E-95FE-E224BFF5F42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27500" y="2450385"/>
            <a:ext cx="6509520" cy="3704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7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6BB1-13C8-FC49-A214-2B70B71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2FD3-A1F9-554C-85F5-9C6851886A9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 numCol="2" anchor="t" anchorCtr="0"/>
          <a:lstStyle/>
          <a:p>
            <a:pPr fontAlgn="base"/>
            <a:r>
              <a:rPr lang="en-US" sz="2000" dirty="0"/>
              <a:t>Spark: trained the video and did the objection detection from </a:t>
            </a:r>
            <a:r>
              <a:rPr lang="en-US" sz="2000" dirty="0" err="1"/>
              <a:t>Keyframes</a:t>
            </a:r>
            <a:r>
              <a:rPr lang="en-US" sz="2000" dirty="0"/>
              <a:t>. Image classification task with the algorithms (e.g., Decision Tree, Random Forest, Naïve Bayes).</a:t>
            </a:r>
          </a:p>
          <a:p>
            <a:pPr fontAlgn="base"/>
            <a:endParaRPr lang="en-US" sz="2000" dirty="0"/>
          </a:p>
          <a:p>
            <a:r>
              <a:rPr lang="en-US" sz="2000" dirty="0" err="1"/>
              <a:t>Clarifai</a:t>
            </a:r>
            <a:r>
              <a:rPr lang="en-US" sz="2000" dirty="0"/>
              <a:t>:  Put images to the </a:t>
            </a:r>
            <a:r>
              <a:rPr lang="en-US" sz="2000" dirty="0" err="1"/>
              <a:t>Clarifai</a:t>
            </a:r>
            <a:r>
              <a:rPr lang="en-US" sz="2000" dirty="0"/>
              <a:t> service and returns a prediction.</a:t>
            </a:r>
          </a:p>
          <a:p>
            <a:endParaRPr lang="en-US" sz="2000" dirty="0"/>
          </a:p>
          <a:p>
            <a:pPr fontAlgn="base"/>
            <a:r>
              <a:rPr lang="en-US" sz="2000" dirty="0" err="1"/>
              <a:t>Tensorflow</a:t>
            </a:r>
            <a:r>
              <a:rPr lang="en-US" sz="2000" dirty="0"/>
              <a:t>: Image Classification Task with CNN, Linear Regression, and </a:t>
            </a:r>
            <a:r>
              <a:rPr lang="en-US" sz="2000" dirty="0" err="1"/>
              <a:t>SoftMax</a:t>
            </a:r>
            <a:r>
              <a:rPr lang="en-US" sz="2000" dirty="0"/>
              <a:t> Regression.</a:t>
            </a:r>
          </a:p>
          <a:p>
            <a:pPr lvl="1" fontAlgn="base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C0CD5-CD10-C84E-A611-02A89C5E9292}"/>
              </a:ext>
            </a:extLst>
          </p:cNvPr>
          <p:cNvSpPr/>
          <p:nvPr/>
        </p:nvSpPr>
        <p:spPr>
          <a:xfrm>
            <a:off x="8143875" y="2357438"/>
            <a:ext cx="2328863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42A81-E728-6646-B81C-0A0B5AFA82DB}"/>
              </a:ext>
            </a:extLst>
          </p:cNvPr>
          <p:cNvSpPr/>
          <p:nvPr/>
        </p:nvSpPr>
        <p:spPr>
          <a:xfrm>
            <a:off x="6515099" y="4371976"/>
            <a:ext cx="1628775" cy="14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(Spark)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893DE-A72F-9C40-BC96-47A365751528}"/>
              </a:ext>
            </a:extLst>
          </p:cNvPr>
          <p:cNvSpPr/>
          <p:nvPr/>
        </p:nvSpPr>
        <p:spPr>
          <a:xfrm>
            <a:off x="8611791" y="4386263"/>
            <a:ext cx="1393030" cy="14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External API (</a:t>
            </a:r>
            <a:r>
              <a:rPr lang="en-US" dirty="0" err="1"/>
              <a:t>Clarifai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8644C-76ED-4049-9C38-36C56968FA3D}"/>
              </a:ext>
            </a:extLst>
          </p:cNvPr>
          <p:cNvSpPr/>
          <p:nvPr/>
        </p:nvSpPr>
        <p:spPr>
          <a:xfrm>
            <a:off x="10472738" y="4386263"/>
            <a:ext cx="1628775" cy="14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Deep Learning (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4A326-A3E5-8A40-A43C-F4F2265D4BF5}"/>
              </a:ext>
            </a:extLst>
          </p:cNvPr>
          <p:cNvCxnSpPr>
            <a:stCxn id="6" idx="2"/>
          </p:cNvCxnSpPr>
          <p:nvPr/>
        </p:nvCxnSpPr>
        <p:spPr>
          <a:xfrm flipH="1">
            <a:off x="7329486" y="3214688"/>
            <a:ext cx="1978821" cy="104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D3928F-5F5F-B348-9349-F17696404172}"/>
              </a:ext>
            </a:extLst>
          </p:cNvPr>
          <p:cNvCxnSpPr>
            <a:stCxn id="6" idx="2"/>
          </p:cNvCxnSpPr>
          <p:nvPr/>
        </p:nvCxnSpPr>
        <p:spPr>
          <a:xfrm flipH="1">
            <a:off x="9308306" y="3214688"/>
            <a:ext cx="1" cy="103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E6D0ED-7C99-A14C-B27F-D7EE9778B2D9}"/>
              </a:ext>
            </a:extLst>
          </p:cNvPr>
          <p:cNvCxnSpPr>
            <a:stCxn id="6" idx="2"/>
          </p:cNvCxnSpPr>
          <p:nvPr/>
        </p:nvCxnSpPr>
        <p:spPr>
          <a:xfrm>
            <a:off x="9308307" y="3214688"/>
            <a:ext cx="1978818" cy="103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A12E957-E97B-0C40-8D21-59DC23CF276A}"/>
              </a:ext>
            </a:extLst>
          </p:cNvPr>
          <p:cNvSpPr/>
          <p:nvPr/>
        </p:nvSpPr>
        <p:spPr>
          <a:xfrm>
            <a:off x="8611791" y="828675"/>
            <a:ext cx="1393030" cy="1106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068A30-C2D9-B540-A264-E11CD18AB48E}"/>
              </a:ext>
            </a:extLst>
          </p:cNvPr>
          <p:cNvCxnSpPr>
            <a:stCxn id="20" idx="4"/>
          </p:cNvCxnSpPr>
          <p:nvPr/>
        </p:nvCxnSpPr>
        <p:spPr>
          <a:xfrm>
            <a:off x="9308306" y="1935360"/>
            <a:ext cx="0" cy="32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1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 dirty="0">
                <a:solidFill>
                  <a:srgbClr val="455F51"/>
                </a:solidFill>
                <a:latin typeface="Century Gothic"/>
                <a:ea typeface="Century Gothic"/>
              </a:rPr>
              <a:t>Results</a:t>
            </a:r>
            <a:endParaRPr lang="en-US" sz="5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Shape 127"/>
          <p:cNvPicPr/>
          <p:nvPr/>
        </p:nvPicPr>
        <p:blipFill>
          <a:blip r:embed="rId2"/>
          <a:stretch/>
        </p:blipFill>
        <p:spPr>
          <a:xfrm>
            <a:off x="2984760" y="1847160"/>
            <a:ext cx="6221880" cy="391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29B5-712A-9440-ACB2-B411575D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37F61-474F-F84D-B35C-256B6236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6" y="1846800"/>
            <a:ext cx="2728911" cy="45216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FA5641-9F8F-FF47-B2B9-C01D68B632E5}"/>
              </a:ext>
            </a:extLst>
          </p:cNvPr>
          <p:cNvSpPr/>
          <p:nvPr/>
        </p:nvSpPr>
        <p:spPr>
          <a:xfrm>
            <a:off x="8986837" y="1325305"/>
            <a:ext cx="2171700" cy="6715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API (</a:t>
            </a:r>
            <a:r>
              <a:rPr lang="en-US" dirty="0" err="1"/>
              <a:t>Clarifai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A4389-BC1A-AC4A-BF2C-7491258FA566}"/>
              </a:ext>
            </a:extLst>
          </p:cNvPr>
          <p:cNvSpPr/>
          <p:nvPr/>
        </p:nvSpPr>
        <p:spPr>
          <a:xfrm>
            <a:off x="8986837" y="2901168"/>
            <a:ext cx="2171700" cy="6715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trained using decision tree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AF9F9-25D1-EB49-9DD9-405F0A4FACB3}"/>
              </a:ext>
            </a:extLst>
          </p:cNvPr>
          <p:cNvSpPr/>
          <p:nvPr/>
        </p:nvSpPr>
        <p:spPr>
          <a:xfrm>
            <a:off x="8986837" y="4299073"/>
            <a:ext cx="2171700" cy="6715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trained using </a:t>
            </a: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dirty="0"/>
              <a:t>tree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6192A2-BA5C-3046-AE51-DCD8ADE7C7E7}"/>
              </a:ext>
            </a:extLst>
          </p:cNvPr>
          <p:cNvSpPr/>
          <p:nvPr/>
        </p:nvSpPr>
        <p:spPr>
          <a:xfrm>
            <a:off x="8986837" y="5650381"/>
            <a:ext cx="2171700" cy="7895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Model trained using Inception model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453CBD-DD54-D041-BB8F-47B085661D30}"/>
              </a:ext>
            </a:extLst>
          </p:cNvPr>
          <p:cNvCxnSpPr>
            <a:cxnSpLocks/>
          </p:cNvCxnSpPr>
          <p:nvPr/>
        </p:nvCxnSpPr>
        <p:spPr>
          <a:xfrm flipV="1">
            <a:off x="2457450" y="1660330"/>
            <a:ext cx="6415088" cy="30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602C632-4B81-054F-B5DC-8D952EBE9D9C}"/>
              </a:ext>
            </a:extLst>
          </p:cNvPr>
          <p:cNvSpPr/>
          <p:nvPr/>
        </p:nvSpPr>
        <p:spPr>
          <a:xfrm>
            <a:off x="5193507" y="2980958"/>
            <a:ext cx="2728910" cy="10621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Request(image)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B7F4ECC-752A-3E46-8F93-4241276421D1}"/>
              </a:ext>
            </a:extLst>
          </p:cNvPr>
          <p:cNvSpPr/>
          <p:nvPr/>
        </p:nvSpPr>
        <p:spPr>
          <a:xfrm flipH="1">
            <a:off x="5086351" y="4163657"/>
            <a:ext cx="2728910" cy="10621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Response(Prediction)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02D0C2-D86B-9545-B3B5-9EC00BE1D6BE}"/>
              </a:ext>
            </a:extLst>
          </p:cNvPr>
          <p:cNvCxnSpPr/>
          <p:nvPr/>
        </p:nvCxnSpPr>
        <p:spPr>
          <a:xfrm flipV="1">
            <a:off x="2228850" y="3166172"/>
            <a:ext cx="6543675" cy="25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0DAC50-2CB5-0244-91DA-E5B4729048F6}"/>
              </a:ext>
            </a:extLst>
          </p:cNvPr>
          <p:cNvCxnSpPr/>
          <p:nvPr/>
        </p:nvCxnSpPr>
        <p:spPr>
          <a:xfrm flipV="1">
            <a:off x="3286125" y="4672014"/>
            <a:ext cx="5486400" cy="114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1A2602-A0B3-F74F-BC9C-BA1804AAE07E}"/>
              </a:ext>
            </a:extLst>
          </p:cNvPr>
          <p:cNvCxnSpPr/>
          <p:nvPr/>
        </p:nvCxnSpPr>
        <p:spPr>
          <a:xfrm flipV="1">
            <a:off x="2228850" y="5991386"/>
            <a:ext cx="6543675" cy="1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9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993200" y="241200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455F51"/>
                </a:solidFill>
                <a:latin typeface="Century Gothic"/>
                <a:ea typeface="Century Gothic"/>
              </a:rPr>
              <a:t>Thanks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162</Words>
  <Application>Microsoft Macintosh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DejaVu Sans</vt:lpstr>
      <vt:lpstr>Arial</vt:lpstr>
      <vt:lpstr>Calibri</vt:lpstr>
      <vt:lpstr>Century Gothic</vt:lpstr>
      <vt:lpstr>Palatino Linotype</vt:lpstr>
      <vt:lpstr>Symbol</vt:lpstr>
      <vt:lpstr>Times New Roman</vt:lpstr>
      <vt:lpstr>Wingdings</vt:lpstr>
      <vt:lpstr>Office Theme</vt:lpstr>
      <vt:lpstr>Office Theme</vt:lpstr>
      <vt:lpstr>PowerPoint Presentation</vt:lpstr>
      <vt:lpstr>Proposed Work</vt:lpstr>
      <vt:lpstr>Data Collection</vt:lpstr>
      <vt:lpstr>Architecture</vt:lpstr>
      <vt:lpstr>PowerPoint Presentation</vt:lpstr>
      <vt:lpstr>Android Application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Jin, Mouqing (UMKC-Student)</cp:lastModifiedBy>
  <cp:revision>13</cp:revision>
  <dcterms:modified xsi:type="dcterms:W3CDTF">2018-04-30T20:58:59Z</dcterms:modified>
  <dc:language>en-US</dc:language>
</cp:coreProperties>
</file>