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6" r:id="rId2"/>
    <p:sldMasterId id="2147483720" r:id="rId3"/>
  </p:sldMasterIdLst>
  <p:notesMasterIdLst>
    <p:notesMasterId r:id="rId35"/>
  </p:notesMasterIdLst>
  <p:sldIdLst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30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381" r:id="rId27"/>
    <p:sldId id="391" r:id="rId28"/>
    <p:sldId id="419" r:id="rId29"/>
    <p:sldId id="420" r:id="rId30"/>
    <p:sldId id="422" r:id="rId31"/>
    <p:sldId id="423" r:id="rId32"/>
    <p:sldId id="424" r:id="rId33"/>
    <p:sldId id="27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navajjala, Sri Harsha (UMKC-Student)" initials="CSH(" lastIdx="1" clrIdx="0">
    <p:extLst>
      <p:ext uri="{19B8F6BF-5375-455C-9EA6-DF929625EA0E}">
        <p15:presenceInfo xmlns:p15="http://schemas.microsoft.com/office/powerpoint/2012/main" userId="S-1-5-21-2008365202-1495225606-1849977318-38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65" autoAdjust="0"/>
  </p:normalViewPr>
  <p:slideViewPr>
    <p:cSldViewPr snapToGrid="0" snapToObjects="1"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933B5-9B1B-440E-82AC-B0DA8E95FD7F}" type="datetimeFigureOut">
              <a:rPr lang="en-US" smtClean="0"/>
              <a:pPr/>
              <a:t>12/30/2017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A1C64-E2D3-4A5C-857F-39F8D8EA0A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3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shows a stride length</a:t>
            </a:r>
            <a:r>
              <a:rPr lang="en-US" baseline="0" dirty="0"/>
              <a:t> of 1. Sometimes a different stride length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A1C64-E2D3-4A5C-857F-39F8D8EA0AC8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1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58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5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16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1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2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64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42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60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56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42E9-8CE7-BD4A-9571-EA3D1778B2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7517-4D6F-7647-90D7-6D99578B0A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53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562E-99D4-4254-B7BD-243D18A86905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995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AB4A-D306-4283-B40E-55DB8E2FB858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27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680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4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1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49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F408-8444-4D27-A64D-6DF53F8149AA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2F5907D-E430-45B1-8A1D-5BEC74B9EAFD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8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0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6D4A-41F3-45D9-B2F5-3393F01A1CB5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0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5091-A19C-4CF5-A852-16E436076A5C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A84EB-2191-4F6F-9C5F-B279CDBDDBD4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A3C6-D7AB-4755-AA75-31DE2563E58E}" type="datetime1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0FE7-4007-4177-81F5-BA78C87984E5}" type="datetime1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4466-D5B4-4211-AFB5-2B929610D4FA}" type="datetime1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3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907D-E430-45B1-8A1D-5BEC74B9EAFD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33BE-F7F7-4BBA-9CA8-C498A03FC7CB}" type="datetime1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FCB02-F130-4660-A982-21E89AE46577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BFCB02-F130-4660-A982-21E89AE46577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1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BFCB02-F130-4660-A982-21E89AE46577}" type="datetime1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CDB166-79C6-3345-B287-A7CE8B30FC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ctifier_(neural_networks)" TargetMode="Externa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160" y="1980471"/>
            <a:ext cx="6097125" cy="2093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CS5542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Big Data Analytics and Applications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Tutorial 9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Tensorflow – Image Classification-CNN</a:t>
            </a:r>
            <a:endParaRPr lang="en-US" sz="2325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5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MNIST is a simple computer vision dataset. It consists of images of handwritten digits like these: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also includes labels for each image, telling us which digit it is. For example, the labels for the above images are 5, 0, 4, and 1</a:t>
            </a:r>
          </a:p>
          <a:p>
            <a:r>
              <a:rPr lang="en-US" dirty="0"/>
              <a:t>http://yann.lecun.com/exdb/mnist/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777331"/>
            <a:ext cx="4171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7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r>
              <a:rPr lang="en-US" dirty="0"/>
              <a:t>Download and 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1" y="1354305"/>
            <a:ext cx="7160766" cy="21128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/>
              <a:t>55,000 data points of training data (</a:t>
            </a:r>
            <a:r>
              <a:rPr lang="en-US" sz="2400" dirty="0" err="1"/>
              <a:t>mnist.train</a:t>
            </a:r>
            <a:r>
              <a:rPr lang="en-US" sz="2400" dirty="0"/>
              <a:t>), </a:t>
            </a:r>
            <a:r>
              <a:rPr lang="en-US" sz="2400" dirty="0" err="1"/>
              <a:t>mnist.train.labels</a:t>
            </a:r>
            <a:r>
              <a:rPr lang="en-US" sz="2400" dirty="0"/>
              <a:t>, </a:t>
            </a:r>
            <a:r>
              <a:rPr lang="en-US" sz="2400" dirty="0" err="1"/>
              <a:t>mnist.train.images</a:t>
            </a:r>
            <a:endParaRPr lang="en-US" sz="2400" dirty="0"/>
          </a:p>
          <a:p>
            <a:r>
              <a:rPr lang="en-US" sz="2400" dirty="0"/>
              <a:t>10,000 points of test data (</a:t>
            </a:r>
            <a:r>
              <a:rPr lang="en-US" sz="2400" dirty="0" err="1"/>
              <a:t>mnist.test</a:t>
            </a:r>
            <a:r>
              <a:rPr lang="en-US" sz="2400" dirty="0"/>
              <a:t>)</a:t>
            </a:r>
          </a:p>
          <a:p>
            <a:r>
              <a:rPr lang="en-US" sz="2400" dirty="0"/>
              <a:t>5,000 points of validation data (</a:t>
            </a:r>
            <a:r>
              <a:rPr lang="en-US" sz="2400" dirty="0" err="1"/>
              <a:t>mnist.validation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1" y="3547829"/>
            <a:ext cx="63150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36" y="4285693"/>
            <a:ext cx="5809607" cy="1175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55" y="5781496"/>
            <a:ext cx="5334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526958"/>
            <a:ext cx="8402715" cy="4829391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mnist.train.images</a:t>
            </a:r>
            <a:r>
              <a:rPr lang="en-US" dirty="0"/>
              <a:t> is a tensor (an n-dimensional array) with a shape of [55000, 784]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dimension is an index into the list of images and the second dimension is the index for each pixel in each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79" y="2252371"/>
            <a:ext cx="4219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3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5" y="0"/>
            <a:ext cx="8229600" cy="1143000"/>
          </a:xfrm>
        </p:spPr>
        <p:txBody>
          <a:bodyPr/>
          <a:lstStyle/>
          <a:p>
            <a:r>
              <a:rPr lang="en-US" dirty="0"/>
              <a:t>One hot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38" y="2006353"/>
            <a:ext cx="8602461" cy="3522651"/>
          </a:xfrm>
        </p:spPr>
        <p:txBody>
          <a:bodyPr/>
          <a:lstStyle/>
          <a:p>
            <a:r>
              <a:rPr lang="en-US" dirty="0"/>
              <a:t> labels as "one-hot vectors“</a:t>
            </a:r>
          </a:p>
          <a:p>
            <a:r>
              <a:rPr lang="en-US" dirty="0"/>
              <a:t>0 in most dimensions, and 1 in a single dimension</a:t>
            </a:r>
          </a:p>
          <a:p>
            <a:r>
              <a:rPr lang="en-US" dirty="0"/>
              <a:t> For example, 3 would be [0,0,0,1,0,0,0,0,0,0].</a:t>
            </a:r>
          </a:p>
          <a:p>
            <a:r>
              <a:rPr lang="en-US" dirty="0" err="1"/>
              <a:t>mnist.train.labels</a:t>
            </a:r>
            <a:r>
              <a:rPr lang="en-US" dirty="0"/>
              <a:t> is a [55000, 10] array of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047348"/>
            <a:ext cx="4514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7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weights with a small amount of noise for symmetry breaking, and to prevent 0 gradients</a:t>
            </a:r>
          </a:p>
          <a:p>
            <a:r>
              <a:rPr lang="en-US" dirty="0"/>
              <a:t>Since we're using </a:t>
            </a:r>
            <a:r>
              <a:rPr lang="en-US" dirty="0" err="1">
                <a:hlinkClick r:id="rId2"/>
              </a:rPr>
              <a:t>ReLU</a:t>
            </a:r>
            <a:r>
              <a:rPr lang="en-US" dirty="0"/>
              <a:t> neurons, it is also good practice to initialize them with a slightly positive initial bias to avoid "dead neurons"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4" y="2118342"/>
            <a:ext cx="6625293" cy="22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convolutions uses a stride of one and are zero padded so that the output is the same size as the input</a:t>
            </a:r>
          </a:p>
          <a:p>
            <a:r>
              <a:rPr lang="en-US" dirty="0"/>
              <a:t>Our pooling is plain old max pooling over 2x2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Pooling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5" y="2294793"/>
            <a:ext cx="8570169" cy="19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8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Convolution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54928"/>
            <a:ext cx="7863840" cy="3871235"/>
          </a:xfrm>
        </p:spPr>
        <p:txBody>
          <a:bodyPr>
            <a:normAutofit/>
          </a:bodyPr>
          <a:lstStyle/>
          <a:p>
            <a:r>
              <a:rPr lang="en-US" dirty="0"/>
              <a:t>convolution, followed by max pooling</a:t>
            </a:r>
          </a:p>
          <a:p>
            <a:r>
              <a:rPr lang="en-US" dirty="0"/>
              <a:t>compute 32 features for each 5x5 patch</a:t>
            </a:r>
          </a:p>
          <a:p>
            <a:r>
              <a:rPr lang="en-US" dirty="0"/>
              <a:t>weight tensor will have a shape of [5, 5, 1, 32]</a:t>
            </a:r>
          </a:p>
          <a:p>
            <a:r>
              <a:rPr lang="en-US" dirty="0"/>
              <a:t>The first two dimensions are the patch size, the next is the number of input channels, and the last is the number of output channels</a:t>
            </a:r>
          </a:p>
          <a:p>
            <a:r>
              <a:rPr lang="en-US" dirty="0"/>
              <a:t>a bias vector with a component for each output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37" y="5363919"/>
            <a:ext cx="5881750" cy="9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Convolution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first reshape x to a 4d tensor</a:t>
            </a:r>
          </a:p>
          <a:p>
            <a:r>
              <a:rPr lang="en-US" dirty="0"/>
              <a:t>second and third dimensions corresponding to image width and height</a:t>
            </a:r>
          </a:p>
          <a:p>
            <a:r>
              <a:rPr lang="en-US" dirty="0"/>
              <a:t>final dimension corresponding to the number of color channels</a:t>
            </a:r>
          </a:p>
          <a:p>
            <a:endParaRPr lang="en-US" dirty="0"/>
          </a:p>
          <a:p>
            <a:r>
              <a:rPr lang="en-US" dirty="0"/>
              <a:t>Convolve and max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93" y="4269764"/>
            <a:ext cx="380047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636479"/>
            <a:ext cx="7665995" cy="7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9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Feed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49331"/>
            <a:ext cx="605790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4849813"/>
            <a:ext cx="2638425" cy="138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344" y="2203202"/>
            <a:ext cx="3782341" cy="2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1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Convolution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layer will have 64 features for each 5x5 patch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3" y="2767012"/>
            <a:ext cx="8167746" cy="19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5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Densely Connected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image size has been reduced to 7x7, we add a fully-connected layer with 1024 neurons to allow processing on the entire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1" y="3971558"/>
            <a:ext cx="8206506" cy="175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7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overfitting, we will apply dropout before the readout layer</a:t>
            </a:r>
          </a:p>
          <a:p>
            <a:r>
              <a:rPr lang="en-US" dirty="0"/>
              <a:t>We create a placeholder for the probability that a neuron's output is kept during dropout</a:t>
            </a:r>
          </a:p>
          <a:p>
            <a:r>
              <a:rPr lang="en-US" dirty="0"/>
              <a:t>This allows us to turn dropout on during training, and turn it off during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81" y="5360013"/>
            <a:ext cx="6977719" cy="88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8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Readout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add a layer, for </a:t>
            </a:r>
            <a:r>
              <a:rPr lang="en-US" dirty="0" err="1"/>
              <a:t>softmax</a:t>
            </a:r>
            <a:r>
              <a:rPr lang="en-US" dirty="0"/>
              <a:t>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23" y="3156072"/>
            <a:ext cx="7304954" cy="15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0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CNN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6810375" cy="414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324" y="245574"/>
            <a:ext cx="14478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4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Loss/Cost </a:t>
            </a:r>
            <a:r>
              <a:rPr lang="en-US" dirty="0" err="1"/>
              <a:t>fn</a:t>
            </a:r>
            <a:r>
              <a:rPr lang="en-US" dirty="0"/>
              <a:t> and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819400"/>
            <a:ext cx="73056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9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for 20000 iterations. But for class will do only 500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9243"/>
            <a:ext cx="8266948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203572"/>
            <a:ext cx="6972300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3464169"/>
            <a:ext cx="34004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Binary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739106"/>
            <a:ext cx="8953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08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Image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7825"/>
            <a:ext cx="79343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8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Fully connected layers are not good enough</a:t>
            </a:r>
            <a:br>
              <a:rPr lang="en-US" sz="2000" dirty="0"/>
            </a:br>
            <a:r>
              <a:rPr lang="en-US" sz="2000" dirty="0"/>
              <a:t>     -computationally expensive, not making use of spatial structure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200" dirty="0"/>
              <a:t>Convolutional neural networks use three basic ideas: </a:t>
            </a:r>
            <a:r>
              <a:rPr lang="en-US" sz="2200" i="1" dirty="0"/>
              <a:t>local receptive fields</a:t>
            </a:r>
            <a:r>
              <a:rPr lang="en-US" sz="2200" dirty="0"/>
              <a:t>, </a:t>
            </a:r>
            <a:r>
              <a:rPr lang="en-US" sz="2200" i="1" dirty="0"/>
              <a:t>shared weights</a:t>
            </a:r>
            <a:r>
              <a:rPr lang="en-US" sz="2200" dirty="0"/>
              <a:t>, and </a:t>
            </a:r>
            <a:r>
              <a:rPr lang="en-US" sz="2200" i="1" dirty="0"/>
              <a:t>pooling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73" y="2255258"/>
            <a:ext cx="5223296" cy="27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5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Image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Refer:</a:t>
            </a:r>
          </a:p>
          <a:p>
            <a:r>
              <a:rPr lang="en-US" dirty="0"/>
              <a:t>https://github.com/tensorflow/tensorflow/blob/master/tensorflow/examples/image_retraining/retrain.py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6" y="2303135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Thank You 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receptive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0" y="1826814"/>
            <a:ext cx="2317617" cy="1680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043" y="1839990"/>
            <a:ext cx="3543550" cy="1766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903" y="3657263"/>
            <a:ext cx="5026194" cy="25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5665" cy="705076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weights and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2" y="2148396"/>
            <a:ext cx="8234220" cy="348324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Same weights and bias for each of the 24x24 hidden neurons</a:t>
            </a:r>
          </a:p>
          <a:p>
            <a:r>
              <a:rPr lang="en-US" sz="2000" dirty="0"/>
              <a:t>all the neurons in the first hidden layer detect exactly the same feature just at different locations in the input image</a:t>
            </a:r>
          </a:p>
          <a:p>
            <a:r>
              <a:rPr lang="en-US" sz="2000" dirty="0"/>
              <a:t>Informally, the feature detected by a hidden neuron can be said as the kind of input pattern that will cause the neuron to activate: it might be an edge in the image, for instance, or maybe some other type of shape</a:t>
            </a:r>
          </a:p>
          <a:p>
            <a:r>
              <a:rPr lang="en-US" sz="2000" dirty="0"/>
              <a:t>This makes convolutional networks – translation invariance of images</a:t>
            </a:r>
          </a:p>
          <a:p>
            <a:r>
              <a:rPr lang="en-US" sz="2000" dirty="0"/>
              <a:t>the map from the input layer to the hidden layer a feature map</a:t>
            </a:r>
          </a:p>
          <a:p>
            <a:r>
              <a:rPr lang="en-US" sz="2000" dirty="0"/>
              <a:t>The shared weights and bias are often said to define a </a:t>
            </a:r>
            <a:r>
              <a:rPr lang="en-US" sz="2000" i="1" dirty="0"/>
              <a:t>kernel</a:t>
            </a:r>
            <a:r>
              <a:rPr lang="en-US" sz="2000" dirty="0"/>
              <a:t> or </a:t>
            </a:r>
            <a:r>
              <a:rPr lang="en-US" sz="2000" i="1" dirty="0"/>
              <a:t>filter</a:t>
            </a:r>
          </a:p>
          <a:p>
            <a:r>
              <a:rPr lang="en-US" sz="2000" i="1" dirty="0"/>
              <a:t>Greatly reduces number of parameters involved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953" y="-5280"/>
            <a:ext cx="8229600" cy="1143000"/>
          </a:xfrm>
        </p:spPr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69" y="1802167"/>
            <a:ext cx="8021484" cy="28408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convolutional layer consists of several different feature maps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32 feature maps for MNIST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07" y="2432482"/>
            <a:ext cx="6448425" cy="1651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5510926"/>
            <a:ext cx="420052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69" y="4710469"/>
            <a:ext cx="6772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6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r>
              <a:rPr lang="en-US" dirty="0"/>
              <a:t>Pooling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82" y="1771382"/>
            <a:ext cx="7176309" cy="21217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Pooling layers are usually used immediately after convolutional layers</a:t>
            </a:r>
          </a:p>
          <a:p>
            <a:r>
              <a:rPr lang="en-US" sz="2000" dirty="0"/>
              <a:t>pooling layers simplify the information in the output from the convolutional layer</a:t>
            </a:r>
          </a:p>
          <a:p>
            <a:r>
              <a:rPr lang="en-US" sz="2000" dirty="0"/>
              <a:t>a pooling layer takes each feature map output from the convolutional layer and prepares a condensed feature map</a:t>
            </a:r>
          </a:p>
          <a:p>
            <a:r>
              <a:rPr lang="en-US" sz="2000" dirty="0"/>
              <a:t>apply max-pooling to each feature map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2" y="3381051"/>
            <a:ext cx="5553075" cy="286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920" y="5455946"/>
            <a:ext cx="3175853" cy="12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0"/>
            <a:ext cx="8229600" cy="1143000"/>
          </a:xfrm>
        </p:spPr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58" y="1908699"/>
            <a:ext cx="8074241" cy="367628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dropout is a form of </a:t>
            </a:r>
            <a:r>
              <a:rPr lang="en-US" sz="2000" b="1" dirty="0"/>
              <a:t>regularization</a:t>
            </a:r>
            <a:r>
              <a:rPr lang="en-US" sz="2000" dirty="0"/>
              <a:t> to avoid overfitting</a:t>
            </a:r>
          </a:p>
          <a:p>
            <a:r>
              <a:rPr lang="en-US" sz="2000" dirty="0"/>
              <a:t>dropout as a form of </a:t>
            </a:r>
            <a:r>
              <a:rPr lang="en-US" sz="2000" i="1" dirty="0"/>
              <a:t>ensemble learning</a:t>
            </a:r>
          </a:p>
          <a:p>
            <a:r>
              <a:rPr lang="en-US" sz="2000" dirty="0"/>
              <a:t>At each training step in a mini-batch, the dropout procedure creates a different network (by randomly removing some units), which is trained using backpropagation as usual</a:t>
            </a:r>
          </a:p>
          <a:p>
            <a:r>
              <a:rPr lang="en-US" sz="2000" dirty="0"/>
              <a:t>The effect of this is that neurons are prevented from co-adapting too much which makes overfitting less likely</a:t>
            </a:r>
          </a:p>
          <a:p>
            <a:r>
              <a:rPr lang="en-US" sz="2000" dirty="0"/>
              <a:t>At test case the whole network is used (all units) but with scaled down weights. Mathematically this approximates ensemble averaging (using the geometric mean as average)</a:t>
            </a:r>
          </a:p>
          <a:p>
            <a:r>
              <a:rPr lang="en-US" sz="2000" dirty="0"/>
              <a:t>There is also something called </a:t>
            </a:r>
            <a:r>
              <a:rPr lang="en-US" sz="2000" dirty="0" err="1"/>
              <a:t>dropconnect</a:t>
            </a:r>
            <a:r>
              <a:rPr lang="en-US" sz="2000" dirty="0"/>
              <a:t> but this is the same principle for connections between nodes. In general, the effect of </a:t>
            </a:r>
            <a:r>
              <a:rPr lang="en-US" sz="2000" dirty="0" err="1"/>
              <a:t>dropconnect</a:t>
            </a:r>
            <a:r>
              <a:rPr lang="en-US" sz="2000" dirty="0"/>
              <a:t> is less consequent and less strong as compared to dropout.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70" y="329138"/>
            <a:ext cx="1904320" cy="1415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08" y="1382391"/>
            <a:ext cx="3145292" cy="2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the MNIST dataset</a:t>
            </a:r>
          </a:p>
          <a:p>
            <a:r>
              <a:rPr lang="en-US" dirty="0"/>
              <a:t>Read, load, parse dataset</a:t>
            </a:r>
          </a:p>
          <a:p>
            <a:r>
              <a:rPr lang="en-US" dirty="0"/>
              <a:t>Build CNN Model</a:t>
            </a:r>
          </a:p>
          <a:p>
            <a:r>
              <a:rPr lang="en-US" dirty="0"/>
              <a:t>Train the model</a:t>
            </a:r>
          </a:p>
          <a:p>
            <a:r>
              <a:rPr lang="en-US" dirty="0"/>
              <a:t>Evaluate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DB166-79C6-3345-B287-A7CE8B30FC7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081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6679</TotalTime>
  <Words>653</Words>
  <Application>Microsoft Office PowerPoint</Application>
  <PresentationFormat>On-screen Show (4:3)</PresentationFormat>
  <Paragraphs>151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Helvetica</vt:lpstr>
      <vt:lpstr>Times New Roman</vt:lpstr>
      <vt:lpstr>Custom Design</vt:lpstr>
      <vt:lpstr>Retrospect</vt:lpstr>
      <vt:lpstr>1_Retrospect</vt:lpstr>
      <vt:lpstr>CS5542 Big Data Analytics and Applications  Tutorial 9 Tensorflow – Image Classification-CNN</vt:lpstr>
      <vt:lpstr>Multi Layer Perceptron</vt:lpstr>
      <vt:lpstr>Convolutional Networks</vt:lpstr>
      <vt:lpstr>Local receptive Fields</vt:lpstr>
      <vt:lpstr>Shared weights and biases</vt:lpstr>
      <vt:lpstr>Convolution</vt:lpstr>
      <vt:lpstr>Pooling Layers</vt:lpstr>
      <vt:lpstr>Dropout</vt:lpstr>
      <vt:lpstr>Workflow</vt:lpstr>
      <vt:lpstr>MNIST</vt:lpstr>
      <vt:lpstr>Download and Read Data</vt:lpstr>
      <vt:lpstr>MNIST</vt:lpstr>
      <vt:lpstr>One hot vector</vt:lpstr>
      <vt:lpstr>Weight Initialization</vt:lpstr>
      <vt:lpstr>Weight Initialization</vt:lpstr>
      <vt:lpstr>Convolution and Pooling</vt:lpstr>
      <vt:lpstr>Convolution and Pooling</vt:lpstr>
      <vt:lpstr>First Convolution Layer</vt:lpstr>
      <vt:lpstr>First Convolution Layer</vt:lpstr>
      <vt:lpstr>Second Convolution Layer</vt:lpstr>
      <vt:lpstr>Densely Connected Layer</vt:lpstr>
      <vt:lpstr>Dropout Layer</vt:lpstr>
      <vt:lpstr>Readout Layer</vt:lpstr>
      <vt:lpstr>Sample CNN Model</vt:lpstr>
      <vt:lpstr>Loss/Cost fn and accuracy</vt:lpstr>
      <vt:lpstr>Train</vt:lpstr>
      <vt:lpstr>Test</vt:lpstr>
      <vt:lpstr>Reading Binary Files</vt:lpstr>
      <vt:lpstr>Varying Image Data</vt:lpstr>
      <vt:lpstr>Reading Image Files</vt:lpstr>
      <vt:lpstr>Thank You !!!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Junaid, Sidrah (UMKC-Student)</cp:lastModifiedBy>
  <cp:revision>166</cp:revision>
  <dcterms:created xsi:type="dcterms:W3CDTF">2014-01-29T16:52:11Z</dcterms:created>
  <dcterms:modified xsi:type="dcterms:W3CDTF">2017-12-31T03:46:53Z</dcterms:modified>
</cp:coreProperties>
</file>