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94" r:id="rId2"/>
    <p:sldId id="276" r:id="rId3"/>
    <p:sldId id="277" r:id="rId4"/>
    <p:sldId id="275" r:id="rId5"/>
    <p:sldId id="274" r:id="rId6"/>
    <p:sldId id="257" r:id="rId7"/>
    <p:sldId id="258" r:id="rId8"/>
    <p:sldId id="259" r:id="rId9"/>
    <p:sldId id="296" r:id="rId10"/>
    <p:sldId id="260" r:id="rId11"/>
    <p:sldId id="270" r:id="rId12"/>
    <p:sldId id="261" r:id="rId13"/>
    <p:sldId id="271" r:id="rId14"/>
    <p:sldId id="262" r:id="rId15"/>
    <p:sldId id="263" r:id="rId16"/>
    <p:sldId id="272" r:id="rId17"/>
    <p:sldId id="264" r:id="rId18"/>
    <p:sldId id="265" r:id="rId19"/>
    <p:sldId id="273" r:id="rId20"/>
    <p:sldId id="266" r:id="rId21"/>
    <p:sldId id="267" r:id="rId22"/>
    <p:sldId id="283" r:id="rId23"/>
    <p:sldId id="284" r:id="rId24"/>
    <p:sldId id="285" r:id="rId25"/>
    <p:sldId id="286" r:id="rId26"/>
    <p:sldId id="287" r:id="rId27"/>
    <p:sldId id="288" r:id="rId28"/>
    <p:sldId id="289" r:id="rId29"/>
    <p:sldId id="290" r:id="rId30"/>
    <p:sldId id="291" r:id="rId31"/>
    <p:sldId id="292" r:id="rId32"/>
    <p:sldId id="293"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696" autoAdjust="0"/>
  </p:normalViewPr>
  <p:slideViewPr>
    <p:cSldViewPr snapToGrid="0">
      <p:cViewPr varScale="1">
        <p:scale>
          <a:sx n="64" d="100"/>
          <a:sy n="64" d="100"/>
        </p:scale>
        <p:origin x="2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F9B90-AAF0-4955-B5B1-3E116306938C}"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90651-2859-4291-98EE-CDEB3F9449AD}" type="slidenum">
              <a:rPr lang="en-US" smtClean="0"/>
              <a:t>‹#›</a:t>
            </a:fld>
            <a:endParaRPr lang="en-US"/>
          </a:p>
        </p:txBody>
      </p:sp>
    </p:spTree>
    <p:extLst>
      <p:ext uri="{BB962C8B-B14F-4D97-AF65-F5344CB8AC3E}">
        <p14:creationId xmlns:p14="http://schemas.microsoft.com/office/powerpoint/2010/main" val="251843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jaceklaskowski.gitbooks.io/mastering-apache-spark/content/spark-sparkcontext.html#creating-accumulators" TargetMode="External"/><Relationship Id="rId3" Type="http://schemas.openxmlformats.org/officeDocument/2006/relationships/hyperlink" Target="https://jaceklaskowski.gitbooks.io/mastering-apache-spark/content/spark-sparkcontext-creating-instance-internals.html" TargetMode="External"/><Relationship Id="rId7" Type="http://schemas.openxmlformats.org/officeDocument/2006/relationships/hyperlink" Target="https://jaceklaskowski.gitbooks.io/mastering-apache-spark/content/spark-sparkcontext.html#creating-rdd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jaceklaskowski.gitbooks.io/mastering-apache-spark/content/spark-sparkcontext.html#creating-instance" TargetMode="External"/><Relationship Id="rId11" Type="http://schemas.openxmlformats.org/officeDocument/2006/relationships/hyperlink" Target="https://jaceklaskowski.gitbooks.io/mastering-apache-spark/content/spark-sparkcontext.html#stop" TargetMode="External"/><Relationship Id="rId5" Type="http://schemas.openxmlformats.org/officeDocument/2006/relationships/hyperlink" Target="https://jaceklaskowski.gitbooks.io/mastering-apache-spark/content/spark-master.html" TargetMode="External"/><Relationship Id="rId10" Type="http://schemas.openxmlformats.org/officeDocument/2006/relationships/hyperlink" Target="https://jaceklaskowski.gitbooks.io/mastering-apache-spark/content/spark-sparkcontext.html#runJob" TargetMode="External"/><Relationship Id="rId4" Type="http://schemas.openxmlformats.org/officeDocument/2006/relationships/hyperlink" Target="https://jaceklaskowski.gitbooks.io/mastering-apache-spark/content/spark-deployment-environments.html" TargetMode="External"/><Relationship Id="rId9" Type="http://schemas.openxmlformats.org/officeDocument/2006/relationships/hyperlink" Target="https://jaceklaskowski.gitbooks.io/mastering-apache-spark/content/spark-sparkcontext.html#broadcas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Apache Spark</a:t>
            </a:r>
            <a:r>
              <a:rPr lang="en-US" sz="1200" b="0" i="0" kern="1200" dirty="0">
                <a:solidFill>
                  <a:schemeClr val="tx1"/>
                </a:solidFill>
                <a:effectLst/>
                <a:latin typeface="+mn-lt"/>
                <a:ea typeface="+mn-ea"/>
                <a:cs typeface="+mn-cs"/>
              </a:rPr>
              <a:t> is a fast, in-memory data processing engine with elegant and expressive development APIs to allow data workers to efficiently execute streaming, machine learning or SQL workloads that require fast iterative access to datasets.</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a:t>
            </a:fld>
            <a:endParaRPr lang="en-US"/>
          </a:p>
        </p:txBody>
      </p:sp>
    </p:spTree>
    <p:extLst>
      <p:ext uri="{BB962C8B-B14F-4D97-AF65-F5344CB8AC3E}">
        <p14:creationId xmlns:p14="http://schemas.microsoft.com/office/powerpoint/2010/main" val="4254630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join</a:t>
            </a:r>
            <a:r>
              <a:rPr lang="en-US" dirty="0">
                <a:effectLst/>
              </a:rPr>
              <a:t>(</a:t>
            </a:r>
            <a:r>
              <a:rPr lang="en-US" i="1" dirty="0" err="1">
                <a:effectLst/>
              </a:rPr>
              <a:t>otherDataset</a:t>
            </a:r>
            <a:r>
              <a:rPr lang="en-US" dirty="0">
                <a:effectLst/>
              </a:rPr>
              <a:t>, [</a:t>
            </a:r>
            <a:r>
              <a:rPr lang="en-US" i="1" dirty="0" err="1">
                <a:effectLst/>
              </a:rPr>
              <a:t>numTasks</a:t>
            </a:r>
            <a:r>
              <a:rPr lang="en-US" dirty="0">
                <a:effectLst/>
              </a:rPr>
              <a:t>]): When called on datasets of type (K, V) and (K, W), returns a dataset of (K, (V, W)) pairs with all pairs of elements for each key. Outer joins are supported through </a:t>
            </a:r>
            <a:r>
              <a:rPr lang="en-US" dirty="0" err="1">
                <a:effectLst/>
              </a:rPr>
              <a:t>leftOuterJoin</a:t>
            </a:r>
            <a:r>
              <a:rPr lang="en-US" dirty="0">
                <a:effectLst/>
              </a:rPr>
              <a:t>, </a:t>
            </a:r>
            <a:r>
              <a:rPr lang="en-US" dirty="0" err="1">
                <a:effectLst/>
              </a:rPr>
              <a:t>rightOuterJoin</a:t>
            </a:r>
            <a:r>
              <a:rPr lang="en-US" dirty="0">
                <a:effectLst/>
              </a:rPr>
              <a:t>, and </a:t>
            </a:r>
            <a:r>
              <a:rPr lang="en-US" dirty="0" err="1">
                <a:effectLst/>
              </a:rPr>
              <a:t>fullOuterJoin</a:t>
            </a:r>
            <a:r>
              <a:rPr lang="en-US" dirty="0">
                <a:effectLst/>
              </a:rPr>
              <a:t>. </a:t>
            </a:r>
          </a:p>
          <a:p>
            <a:r>
              <a:rPr lang="en-US" b="1" dirty="0" err="1">
                <a:effectLst/>
              </a:rPr>
              <a:t>cogroup</a:t>
            </a:r>
            <a:r>
              <a:rPr lang="en-US" dirty="0">
                <a:effectLst/>
              </a:rPr>
              <a:t>(</a:t>
            </a:r>
            <a:r>
              <a:rPr lang="en-US" i="1" dirty="0" err="1">
                <a:effectLst/>
              </a:rPr>
              <a:t>otherDataset</a:t>
            </a:r>
            <a:r>
              <a:rPr lang="en-US" dirty="0">
                <a:effectLst/>
              </a:rPr>
              <a:t>, [</a:t>
            </a:r>
            <a:r>
              <a:rPr lang="en-US" i="1" dirty="0" err="1">
                <a:effectLst/>
              </a:rPr>
              <a:t>numTasks</a:t>
            </a:r>
            <a:r>
              <a:rPr lang="en-US" dirty="0">
                <a:effectLst/>
              </a:rPr>
              <a:t>]): When called on datasets of type (K, V) and (K, W), returns a dataset of (K, (</a:t>
            </a:r>
            <a:r>
              <a:rPr lang="en-US" dirty="0" err="1">
                <a:effectLst/>
              </a:rPr>
              <a:t>Iterable</a:t>
            </a:r>
            <a:r>
              <a:rPr lang="en-US" dirty="0">
                <a:effectLst/>
              </a:rPr>
              <a:t>&lt;V&gt;, </a:t>
            </a:r>
            <a:r>
              <a:rPr lang="en-US" dirty="0" err="1">
                <a:effectLst/>
              </a:rPr>
              <a:t>Iterable</a:t>
            </a:r>
            <a:r>
              <a:rPr lang="en-US" dirty="0">
                <a:effectLst/>
              </a:rPr>
              <a:t>&lt;W&gt;)) tuples. This operation is also called </a:t>
            </a:r>
            <a:r>
              <a:rPr lang="en-US" dirty="0" err="1">
                <a:effectLst/>
              </a:rPr>
              <a:t>groupWith</a:t>
            </a:r>
            <a:r>
              <a:rPr lang="en-US" dirty="0">
                <a:effectLst/>
              </a:rPr>
              <a: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18</a:t>
            </a:fld>
            <a:endParaRPr lang="en-US"/>
          </a:p>
        </p:txBody>
      </p:sp>
    </p:spTree>
    <p:extLst>
      <p:ext uri="{BB962C8B-B14F-4D97-AF65-F5344CB8AC3E}">
        <p14:creationId xmlns:p14="http://schemas.microsoft.com/office/powerpoint/2010/main" val="1862971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is a function that has an environment of its own. Inside this environment, there is at least one bound variable.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One of the harder things about Spark is understanding the scope and life cycle of variables and methods when executing code across a cluster. RDD operations that modify variables outside of their scope can be a frequent source of confusion. To execute jobs, Spark breaks up the processing of RDD operations into tasks, each of which is executed by an executor. Prior to execution, Spark computes the task’s </a:t>
            </a:r>
            <a:r>
              <a:rPr lang="en-US" sz="1200" b="1" i="0"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The closure is those variables and methods which must be visible for the executor to perform its computations on the RDD. This closure is serialized and sent to each executor. </a:t>
            </a:r>
          </a:p>
          <a:p>
            <a:r>
              <a:rPr lang="en-US" sz="1200" b="0" i="0" kern="1200" dirty="0">
                <a:solidFill>
                  <a:schemeClr val="tx1"/>
                </a:solidFill>
                <a:effectLst/>
                <a:latin typeface="+mn-lt"/>
                <a:ea typeface="+mn-ea"/>
                <a:cs typeface="+mn-cs"/>
              </a:rPr>
              <a:t>In general, closures - constructs like loops or locally defined methods, should not be used to mutate some global state. Spark does not define or guarantee the behavior of mutations to objects referenced from outside of closures. Some code that does this may work in local mode, but that’s just by accident and such code will not behave as expected in distributed mode. Use an Accumulator instead if some global aggregation is needed.</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21</a:t>
            </a:fld>
            <a:endParaRPr lang="en-US"/>
          </a:p>
        </p:txBody>
      </p:sp>
    </p:spTree>
    <p:extLst>
      <p:ext uri="{BB962C8B-B14F-4D97-AF65-F5344CB8AC3E}">
        <p14:creationId xmlns:p14="http://schemas.microsoft.com/office/powerpoint/2010/main" val="3615400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sz="1200" b="0" i="0" kern="1200" dirty="0">
                <a:solidFill>
                  <a:schemeClr val="tx1"/>
                </a:solidFill>
                <a:effectLst/>
                <a:latin typeface="+mn-lt"/>
                <a:ea typeface="+mn-ea"/>
                <a:cs typeface="+mn-cs"/>
              </a:rPr>
              <a:t> transforms an RDD of length N into another RDD of length N. </a:t>
            </a:r>
            <a:r>
              <a:rPr lang="en-US" dirty="0" err="1"/>
              <a:t>flatMap</a:t>
            </a:r>
            <a:r>
              <a:rPr lang="en-US" sz="1200" b="0" i="0" kern="1200" dirty="0">
                <a:solidFill>
                  <a:schemeClr val="tx1"/>
                </a:solidFill>
                <a:effectLst/>
                <a:latin typeface="+mn-lt"/>
                <a:ea typeface="+mn-ea"/>
                <a:cs typeface="+mn-cs"/>
              </a:rPr>
              <a:t> (loosely speaking) transforms an RDD of length N into a collection of N collections, then flattens these into a single RDD of results. Also, the output of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is flattened . Though the function in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returns a list of element(s) for each element but the output of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will be an RDD which has all the elements flattened to a single list.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25</a:t>
            </a:fld>
            <a:endParaRPr lang="en-US"/>
          </a:p>
        </p:txBody>
      </p:sp>
    </p:spTree>
    <p:extLst>
      <p:ext uri="{BB962C8B-B14F-4D97-AF65-F5344CB8AC3E}">
        <p14:creationId xmlns:p14="http://schemas.microsoft.com/office/powerpoint/2010/main" val="198853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990651-2859-4291-98EE-CDEB3F9449AD}" type="slidenum">
              <a:rPr lang="en-US" smtClean="0"/>
              <a:t>4</a:t>
            </a:fld>
            <a:endParaRPr lang="en-US"/>
          </a:p>
        </p:txBody>
      </p:sp>
    </p:spTree>
    <p:extLst>
      <p:ext uri="{BB962C8B-B14F-4D97-AF65-F5344CB8AC3E}">
        <p14:creationId xmlns:p14="http://schemas.microsoft.com/office/powerpoint/2010/main" val="91989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990651-2859-4291-98EE-CDEB3F9449AD}" type="slidenum">
              <a:rPr lang="en-US" smtClean="0"/>
              <a:t>5</a:t>
            </a:fld>
            <a:endParaRPr lang="en-US"/>
          </a:p>
        </p:txBody>
      </p:sp>
    </p:spTree>
    <p:extLst>
      <p:ext uri="{BB962C8B-B14F-4D97-AF65-F5344CB8AC3E}">
        <p14:creationId xmlns:p14="http://schemas.microsoft.com/office/powerpoint/2010/main" val="72365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SparkContext</a:t>
            </a:r>
            <a:r>
              <a:rPr lang="en-US" sz="1200" b="0" i="0" kern="1200" dirty="0">
                <a:solidFill>
                  <a:schemeClr val="tx1"/>
                </a:solidFill>
                <a:effectLst/>
                <a:latin typeface="+mn-lt"/>
                <a:ea typeface="+mn-ea"/>
                <a:cs typeface="+mn-cs"/>
              </a:rPr>
              <a:t> (aka </a:t>
            </a:r>
            <a:r>
              <a:rPr lang="en-US" sz="1200" b="1" i="0" kern="1200" dirty="0">
                <a:solidFill>
                  <a:schemeClr val="tx1"/>
                </a:solidFill>
                <a:effectLst/>
                <a:latin typeface="+mn-lt"/>
                <a:ea typeface="+mn-ea"/>
                <a:cs typeface="+mn-cs"/>
              </a:rPr>
              <a:t>Spark context</a:t>
            </a:r>
            <a:r>
              <a:rPr lang="en-US" sz="1200" b="0" i="0" kern="1200" dirty="0">
                <a:solidFill>
                  <a:schemeClr val="tx1"/>
                </a:solidFill>
                <a:effectLst/>
                <a:latin typeface="+mn-lt"/>
                <a:ea typeface="+mn-ea"/>
                <a:cs typeface="+mn-cs"/>
              </a:rPr>
              <a:t>) is the entry point to the Spark services for a Spark application. Spark context </a:t>
            </a:r>
            <a:r>
              <a:rPr lang="en-US" sz="1200" b="0" i="0" u="none" strike="noStrike" kern="1200" dirty="0">
                <a:solidFill>
                  <a:schemeClr val="tx1"/>
                </a:solidFill>
                <a:effectLst/>
                <a:latin typeface="+mn-lt"/>
                <a:ea typeface="+mn-ea"/>
                <a:cs typeface="+mn-cs"/>
                <a:hlinkClick r:id="rId3"/>
              </a:rPr>
              <a:t>sets up internal services</a:t>
            </a:r>
            <a:r>
              <a:rPr lang="en-US" sz="1200" b="0" i="0" kern="1200" dirty="0">
                <a:solidFill>
                  <a:schemeClr val="tx1"/>
                </a:solidFill>
                <a:effectLst/>
                <a:latin typeface="+mn-lt"/>
                <a:ea typeface="+mn-ea"/>
                <a:cs typeface="+mn-cs"/>
              </a:rPr>
              <a:t> and establishes a connection to a </a:t>
            </a:r>
            <a:r>
              <a:rPr lang="en-US" sz="1200" b="0" i="0" u="none" strike="noStrike" kern="1200" dirty="0">
                <a:solidFill>
                  <a:schemeClr val="tx1"/>
                </a:solidFill>
                <a:effectLst/>
                <a:latin typeface="+mn-lt"/>
                <a:ea typeface="+mn-ea"/>
                <a:cs typeface="+mn-cs"/>
                <a:hlinkClick r:id="rId4"/>
              </a:rPr>
              <a:t>Spark execution environment</a:t>
            </a:r>
            <a:r>
              <a:rPr lang="en-US" sz="1200" b="0" i="0" kern="1200" dirty="0">
                <a:solidFill>
                  <a:schemeClr val="tx1"/>
                </a:solidFill>
                <a:effectLst/>
                <a:latin typeface="+mn-lt"/>
                <a:ea typeface="+mn-ea"/>
                <a:cs typeface="+mn-cs"/>
              </a:rPr>
              <a:t>. You could also assume that a </a:t>
            </a:r>
            <a:r>
              <a:rPr lang="en-US" sz="1200" b="0" i="0" kern="1200" dirty="0" err="1">
                <a:solidFill>
                  <a:schemeClr val="tx1"/>
                </a:solidFill>
                <a:effectLst/>
                <a:latin typeface="+mn-lt"/>
                <a:ea typeface="+mn-ea"/>
                <a:cs typeface="+mn-cs"/>
              </a:rPr>
              <a:t>SparkContext</a:t>
            </a:r>
            <a:r>
              <a:rPr lang="en-US" sz="1200" b="0" i="0" kern="1200" dirty="0">
                <a:solidFill>
                  <a:schemeClr val="tx1"/>
                </a:solidFill>
                <a:effectLst/>
                <a:latin typeface="+mn-lt"/>
                <a:ea typeface="+mn-ea"/>
                <a:cs typeface="+mn-cs"/>
              </a:rPr>
              <a:t> instance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a Spark application. A Spark context is essentially a client of Spark’s execution environment and acts as the </a:t>
            </a:r>
            <a:r>
              <a:rPr lang="en-US" sz="1200" b="0" i="1" kern="1200" dirty="0">
                <a:solidFill>
                  <a:schemeClr val="tx1"/>
                </a:solidFill>
                <a:effectLst/>
                <a:latin typeface="+mn-lt"/>
                <a:ea typeface="+mn-ea"/>
                <a:cs typeface="+mn-cs"/>
              </a:rPr>
              <a:t>master of your Spark application</a:t>
            </a:r>
            <a:r>
              <a:rPr lang="en-US" sz="1200" b="0" i="0" kern="1200" dirty="0">
                <a:solidFill>
                  <a:schemeClr val="tx1"/>
                </a:solidFill>
                <a:effectLst/>
                <a:latin typeface="+mn-lt"/>
                <a:ea typeface="+mn-ea"/>
                <a:cs typeface="+mn-cs"/>
              </a:rPr>
              <a:t> (don’t get confused with the other meaning of </a:t>
            </a:r>
            <a:r>
              <a:rPr lang="en-US" sz="1200" b="0" i="0" u="none" strike="noStrike" kern="1200" dirty="0">
                <a:solidFill>
                  <a:schemeClr val="tx1"/>
                </a:solidFill>
                <a:effectLst/>
                <a:latin typeface="+mn-lt"/>
                <a:ea typeface="+mn-ea"/>
                <a:cs typeface="+mn-cs"/>
                <a:hlinkClick r:id="rId5"/>
              </a:rPr>
              <a:t>Master</a:t>
            </a:r>
            <a:r>
              <a:rPr lang="en-US" sz="1200" b="0" i="0" kern="1200" dirty="0">
                <a:solidFill>
                  <a:schemeClr val="tx1"/>
                </a:solidFill>
                <a:effectLst/>
                <a:latin typeface="+mn-lt"/>
                <a:ea typeface="+mn-ea"/>
                <a:cs typeface="+mn-cs"/>
              </a:rPr>
              <a:t> in Spark, though). Once a </a:t>
            </a:r>
            <a:r>
              <a:rPr lang="en-US" sz="1200" b="0" i="0" u="none" strike="noStrike" kern="1200" dirty="0" err="1">
                <a:solidFill>
                  <a:schemeClr val="tx1"/>
                </a:solidFill>
                <a:effectLst/>
                <a:latin typeface="+mn-lt"/>
                <a:ea typeface="+mn-ea"/>
                <a:cs typeface="+mn-cs"/>
                <a:hlinkClick r:id="rId6"/>
              </a:rPr>
              <a:t>SparkContext</a:t>
            </a:r>
            <a:r>
              <a:rPr lang="en-US" sz="1200" b="0" i="0" u="none" strike="noStrike" kern="1200" dirty="0">
                <a:solidFill>
                  <a:schemeClr val="tx1"/>
                </a:solidFill>
                <a:effectLst/>
                <a:latin typeface="+mn-lt"/>
                <a:ea typeface="+mn-ea"/>
                <a:cs typeface="+mn-cs"/>
                <a:hlinkClick r:id="rId6"/>
              </a:rPr>
              <a:t> is created</a:t>
            </a:r>
            <a:r>
              <a:rPr lang="en-US" sz="1200" b="0" i="0" kern="1200" dirty="0">
                <a:solidFill>
                  <a:schemeClr val="tx1"/>
                </a:solidFill>
                <a:effectLst/>
                <a:latin typeface="+mn-lt"/>
                <a:ea typeface="+mn-ea"/>
                <a:cs typeface="+mn-cs"/>
              </a:rPr>
              <a:t> you can use it to </a:t>
            </a:r>
            <a:r>
              <a:rPr lang="en-US" sz="1200" b="0" i="0" u="none" strike="noStrike" kern="1200" dirty="0">
                <a:solidFill>
                  <a:schemeClr val="tx1"/>
                </a:solidFill>
                <a:effectLst/>
                <a:latin typeface="+mn-lt"/>
                <a:ea typeface="+mn-ea"/>
                <a:cs typeface="+mn-cs"/>
                <a:hlinkClick r:id="rId7"/>
              </a:rPr>
              <a:t>create RDDs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8"/>
              </a:rPr>
              <a:t>accumulators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a:rPr>
              <a:t>broadcast variables</a:t>
            </a:r>
            <a:r>
              <a:rPr lang="en-US" sz="1200" b="0" i="0" kern="1200" dirty="0">
                <a:solidFill>
                  <a:schemeClr val="tx1"/>
                </a:solidFill>
                <a:effectLst/>
                <a:latin typeface="+mn-lt"/>
                <a:ea typeface="+mn-ea"/>
                <a:cs typeface="+mn-cs"/>
              </a:rPr>
              <a:t>, access Spark services and </a:t>
            </a:r>
            <a:r>
              <a:rPr lang="en-US" sz="1200" b="0" i="0" u="none" strike="noStrike" kern="1200" dirty="0">
                <a:solidFill>
                  <a:schemeClr val="tx1"/>
                </a:solidFill>
                <a:effectLst/>
                <a:latin typeface="+mn-lt"/>
                <a:ea typeface="+mn-ea"/>
                <a:cs typeface="+mn-cs"/>
                <a:hlinkClick r:id="rId10"/>
              </a:rPr>
              <a:t>run jobs</a:t>
            </a:r>
            <a:r>
              <a:rPr lang="en-US" sz="1200" b="0" i="0" kern="1200" dirty="0">
                <a:solidFill>
                  <a:schemeClr val="tx1"/>
                </a:solidFill>
                <a:effectLst/>
                <a:latin typeface="+mn-lt"/>
                <a:ea typeface="+mn-ea"/>
                <a:cs typeface="+mn-cs"/>
              </a:rPr>
              <a:t> (until </a:t>
            </a:r>
            <a:r>
              <a:rPr lang="en-US" dirty="0" err="1"/>
              <a:t>SparkContext</a:t>
            </a:r>
            <a:r>
              <a:rPr lang="en-US" sz="1200" b="0" i="0" kern="1200" dirty="0">
                <a:solidFill>
                  <a:schemeClr val="tx1"/>
                </a:solidFill>
                <a:effectLst/>
                <a:latin typeface="+mn-lt"/>
                <a:ea typeface="+mn-ea"/>
                <a:cs typeface="+mn-cs"/>
              </a:rPr>
              <a:t> is </a:t>
            </a:r>
            <a:r>
              <a:rPr lang="en-US" sz="1200" b="0" i="0" u="none" strike="noStrike" kern="1200" dirty="0">
                <a:solidFill>
                  <a:schemeClr val="tx1"/>
                </a:solidFill>
                <a:effectLst/>
                <a:latin typeface="+mn-lt"/>
                <a:ea typeface="+mn-ea"/>
                <a:cs typeface="+mn-cs"/>
                <a:hlinkClick r:id="rId11"/>
              </a:rPr>
              <a:t>stopped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7</a:t>
            </a:fld>
            <a:endParaRPr lang="en-US"/>
          </a:p>
        </p:txBody>
      </p:sp>
    </p:spTree>
    <p:extLst>
      <p:ext uri="{BB962C8B-B14F-4D97-AF65-F5344CB8AC3E}">
        <p14:creationId xmlns:p14="http://schemas.microsoft.com/office/powerpoint/2010/main" val="143940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abstraction Spark provides is a </a:t>
            </a:r>
            <a:r>
              <a:rPr lang="en-US" sz="1200" b="0" i="1" kern="1200" dirty="0">
                <a:solidFill>
                  <a:schemeClr val="tx1"/>
                </a:solidFill>
                <a:effectLst/>
                <a:latin typeface="+mn-lt"/>
                <a:ea typeface="+mn-ea"/>
                <a:cs typeface="+mn-cs"/>
              </a:rPr>
              <a:t>resilient distributed dataset</a:t>
            </a:r>
            <a:r>
              <a:rPr lang="en-US" sz="1200" b="0" i="0" kern="1200" dirty="0">
                <a:solidFill>
                  <a:schemeClr val="tx1"/>
                </a:solidFill>
                <a:effectLst/>
                <a:latin typeface="+mn-lt"/>
                <a:ea typeface="+mn-ea"/>
                <a:cs typeface="+mn-cs"/>
              </a:rPr>
              <a:t> (RDD), which is a collection of elements partitioned across the nodes of the cluster that can be operated on in parallel. RDDs are created by starting with a file in the Hadoop file system (or any other Hadoop-supported file system), or an existing Scala collection in the driver program, and transforming it. Users may also ask Spark to </a:t>
            </a:r>
            <a:r>
              <a:rPr lang="en-US" sz="1200" b="0" i="1" kern="1200" dirty="0">
                <a:solidFill>
                  <a:schemeClr val="tx1"/>
                </a:solidFill>
                <a:effectLst/>
                <a:latin typeface="+mn-lt"/>
                <a:ea typeface="+mn-ea"/>
                <a:cs typeface="+mn-cs"/>
              </a:rPr>
              <a:t>persist</a:t>
            </a:r>
            <a:r>
              <a:rPr lang="en-US" sz="1200" b="0" i="0" kern="1200" dirty="0">
                <a:solidFill>
                  <a:schemeClr val="tx1"/>
                </a:solidFill>
                <a:effectLst/>
                <a:latin typeface="+mn-lt"/>
                <a:ea typeface="+mn-ea"/>
                <a:cs typeface="+mn-cs"/>
              </a:rPr>
              <a:t> an RDD in memory, allowing it to be reused efficiently across parallel operations. Finally, RDDs automatically recover from node failures. Spark revolves around the concept of a </a:t>
            </a:r>
            <a:r>
              <a:rPr lang="en-US" sz="1200" b="0" i="1" kern="1200" dirty="0">
                <a:solidFill>
                  <a:schemeClr val="tx1"/>
                </a:solidFill>
                <a:effectLst/>
                <a:latin typeface="+mn-lt"/>
                <a:ea typeface="+mn-ea"/>
                <a:cs typeface="+mn-cs"/>
              </a:rPr>
              <a:t>resilient distributed dataset</a:t>
            </a:r>
            <a:r>
              <a:rPr lang="en-US" sz="1200" b="0" i="0" kern="1200" dirty="0">
                <a:solidFill>
                  <a:schemeClr val="tx1"/>
                </a:solidFill>
                <a:effectLst/>
                <a:latin typeface="+mn-lt"/>
                <a:ea typeface="+mn-ea"/>
                <a:cs typeface="+mn-cs"/>
              </a:rPr>
              <a:t> (RDD), which is a fault-tolerant collection of elements that can be operated on in parallel. There are two ways to create RDDs: </a:t>
            </a:r>
            <a:r>
              <a:rPr lang="en-US" sz="1200" b="0" i="1" kern="1200" dirty="0">
                <a:solidFill>
                  <a:schemeClr val="tx1"/>
                </a:solidFill>
                <a:effectLst/>
                <a:latin typeface="+mn-lt"/>
                <a:ea typeface="+mn-ea"/>
                <a:cs typeface="+mn-cs"/>
              </a:rPr>
              <a:t>parallelizing</a:t>
            </a:r>
            <a:r>
              <a:rPr lang="en-US" sz="1200" b="0" i="0" kern="1200" dirty="0">
                <a:solidFill>
                  <a:schemeClr val="tx1"/>
                </a:solidFill>
                <a:effectLst/>
                <a:latin typeface="+mn-lt"/>
                <a:ea typeface="+mn-ea"/>
                <a:cs typeface="+mn-cs"/>
              </a:rPr>
              <a:t> an existing collection in your driver program, or referencing a dataset in an external storage system, such as a shared filesystem, HDFS, </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 or any data source offering a Hadoop </a:t>
            </a:r>
            <a:r>
              <a:rPr lang="en-US" sz="1200" b="0" i="0" kern="1200" dirty="0" err="1">
                <a:solidFill>
                  <a:schemeClr val="tx1"/>
                </a:solidFill>
                <a:effectLst/>
                <a:latin typeface="+mn-lt"/>
                <a:ea typeface="+mn-ea"/>
                <a:cs typeface="+mn-cs"/>
              </a:rPr>
              <a:t>InputFormat</a:t>
            </a:r>
            <a:r>
              <a:rPr lang="en-US" sz="1200" b="0" i="0" kern="1200" dirty="0">
                <a:solidFill>
                  <a:schemeClr val="tx1"/>
                </a:solidFill>
                <a:effectLst/>
                <a:latin typeface="+mn-lt"/>
                <a:ea typeface="+mn-ea"/>
                <a:cs typeface="+mn-cs"/>
              </a:rPr>
              <a:t>. At a high level, every Spark application consists of a </a:t>
            </a:r>
            <a:r>
              <a:rPr lang="en-US" sz="1200" b="0" i="1" kern="1200" dirty="0">
                <a:solidFill>
                  <a:schemeClr val="tx1"/>
                </a:solidFill>
                <a:effectLst/>
                <a:latin typeface="+mn-lt"/>
                <a:ea typeface="+mn-ea"/>
                <a:cs typeface="+mn-cs"/>
              </a:rPr>
              <a:t>driver program</a:t>
            </a:r>
            <a:r>
              <a:rPr lang="en-US" sz="1200" b="0" i="0" kern="1200" dirty="0">
                <a:solidFill>
                  <a:schemeClr val="tx1"/>
                </a:solidFill>
                <a:effectLst/>
                <a:latin typeface="+mn-lt"/>
                <a:ea typeface="+mn-ea"/>
                <a:cs typeface="+mn-cs"/>
              </a:rPr>
              <a:t> that runs the user’s </a:t>
            </a:r>
            <a:r>
              <a:rPr lang="en-US" dirty="0"/>
              <a:t>main</a:t>
            </a:r>
            <a:r>
              <a:rPr lang="en-US" sz="1200" b="0" i="0" kern="1200" dirty="0">
                <a:solidFill>
                  <a:schemeClr val="tx1"/>
                </a:solidFill>
                <a:effectLst/>
                <a:latin typeface="+mn-lt"/>
                <a:ea typeface="+mn-ea"/>
                <a:cs typeface="+mn-cs"/>
              </a:rPr>
              <a:t> function and executes various </a:t>
            </a:r>
            <a:r>
              <a:rPr lang="en-US" sz="1200" b="0" i="1" kern="1200" dirty="0">
                <a:solidFill>
                  <a:schemeClr val="tx1"/>
                </a:solidFill>
                <a:effectLst/>
                <a:latin typeface="+mn-lt"/>
                <a:ea typeface="+mn-ea"/>
                <a:cs typeface="+mn-cs"/>
              </a:rPr>
              <a:t>parallel operations</a:t>
            </a:r>
            <a:r>
              <a:rPr lang="en-US" sz="1200" b="0" i="0" kern="1200" dirty="0">
                <a:solidFill>
                  <a:schemeClr val="tx1"/>
                </a:solidFill>
                <a:effectLst/>
                <a:latin typeface="+mn-lt"/>
                <a:ea typeface="+mn-ea"/>
                <a:cs typeface="+mn-cs"/>
              </a:rPr>
              <a:t> on a cluster.</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8</a:t>
            </a:fld>
            <a:endParaRPr lang="en-US"/>
          </a:p>
        </p:txBody>
      </p:sp>
    </p:spTree>
    <p:extLst>
      <p:ext uri="{BB962C8B-B14F-4D97-AF65-F5344CB8AC3E}">
        <p14:creationId xmlns:p14="http://schemas.microsoft.com/office/powerpoint/2010/main" val="363315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RDDs support two types of operations: </a:t>
            </a:r>
            <a:r>
              <a:rPr lang="en-US" sz="1200" b="0" i="1" kern="1200" dirty="0">
                <a:solidFill>
                  <a:schemeClr val="tx1"/>
                </a:solidFill>
                <a:effectLst/>
                <a:latin typeface="+mn-lt"/>
                <a:ea typeface="+mn-ea"/>
                <a:cs typeface="+mn-cs"/>
              </a:rPr>
              <a:t>transformations</a:t>
            </a:r>
            <a:r>
              <a:rPr lang="en-US" sz="1200" b="0" i="0" kern="1200" dirty="0">
                <a:solidFill>
                  <a:schemeClr val="tx1"/>
                </a:solidFill>
                <a:effectLst/>
                <a:latin typeface="+mn-lt"/>
                <a:ea typeface="+mn-ea"/>
                <a:cs typeface="+mn-cs"/>
              </a:rPr>
              <a:t>, which create a new dataset from an existing one, and </a:t>
            </a:r>
            <a:r>
              <a:rPr lang="en-US" sz="1200" b="0" i="1"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which return a value to the driver program after running a computation on the dataset. ****All transformations in Spark are </a:t>
            </a:r>
            <a:r>
              <a:rPr lang="en-US" sz="1200" b="0" i="1" kern="1200" dirty="0">
                <a:solidFill>
                  <a:schemeClr val="tx1"/>
                </a:solidFill>
                <a:effectLst/>
                <a:latin typeface="+mn-lt"/>
                <a:ea typeface="+mn-ea"/>
                <a:cs typeface="+mn-cs"/>
              </a:rPr>
              <a:t>lazy</a:t>
            </a:r>
            <a:r>
              <a:rPr lang="en-US" sz="1200" b="0" i="0" kern="1200" dirty="0">
                <a:solidFill>
                  <a:schemeClr val="tx1"/>
                </a:solidFill>
                <a:effectLst/>
                <a:latin typeface="+mn-lt"/>
                <a:ea typeface="+mn-ea"/>
                <a:cs typeface="+mn-cs"/>
              </a:rPr>
              <a:t>, in that they do not compute their results right away. Instead, they just remember the transformations applied to some base dataset (e.g. a file). The transformations are only computed when an action requires a result to be returned to the driver program.</a:t>
            </a:r>
          </a:p>
          <a:p>
            <a:r>
              <a:rPr lang="en-US" sz="1200" b="0" i="0" kern="1200" dirty="0">
                <a:solidFill>
                  <a:schemeClr val="tx1"/>
                </a:solidFill>
                <a:effectLst/>
                <a:latin typeface="+mn-lt"/>
                <a:ea typeface="+mn-ea"/>
                <a:cs typeface="+mn-cs"/>
              </a:rPr>
              <a:t>Python supports the creation of anonymous functions (i.e. functions that are not bound to a name) at runtime, using a construct called "lambda". This is not exactly the same as lambda in functional programming languages, but it is a very powerful concept that's well integrated into Python and is often used in conjunction with typical functional concepts like </a:t>
            </a:r>
            <a:r>
              <a:rPr lang="en-US" dirty="0"/>
              <a:t>filter()</a:t>
            </a:r>
            <a:r>
              <a:rPr lang="en-US" sz="1200" b="0" i="0" kern="1200" dirty="0">
                <a:solidFill>
                  <a:schemeClr val="tx1"/>
                </a:solidFill>
                <a:effectLst/>
                <a:latin typeface="+mn-lt"/>
                <a:ea typeface="+mn-ea"/>
                <a:cs typeface="+mn-cs"/>
              </a:rPr>
              <a:t>, </a:t>
            </a:r>
            <a:r>
              <a:rPr lang="en-US" dirty="0"/>
              <a:t>map()</a:t>
            </a:r>
            <a:r>
              <a:rPr lang="en-US" sz="1200" b="0" i="0" kern="1200" dirty="0">
                <a:solidFill>
                  <a:schemeClr val="tx1"/>
                </a:solidFill>
                <a:effectLst/>
                <a:latin typeface="+mn-lt"/>
                <a:ea typeface="+mn-ea"/>
                <a:cs typeface="+mn-cs"/>
              </a:rPr>
              <a:t> and </a:t>
            </a:r>
            <a:r>
              <a:rPr lang="en-US" dirty="0"/>
              <a:t>reduce()</a:t>
            </a:r>
            <a:r>
              <a:rPr lang="en-US" sz="1200" b="0" i="0" kern="1200" dirty="0">
                <a:solidFill>
                  <a:schemeClr val="tx1"/>
                </a:solidFill>
                <a:effectLst/>
                <a:latin typeface="+mn-lt"/>
                <a:ea typeface="+mn-ea"/>
                <a:cs typeface="+mn-cs"/>
              </a:rPr>
              <a:t>. lambda definition does not include a "return" statement -- it always contains an expression which is returned. Also note that you can put a lambda definition anywhere a function is expected, and you don't have to assign it to a variable at all.</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10</a:t>
            </a:fld>
            <a:endParaRPr lang="en-US"/>
          </a:p>
        </p:txBody>
      </p:sp>
    </p:spTree>
    <p:extLst>
      <p:ext uri="{BB962C8B-B14F-4D97-AF65-F5344CB8AC3E}">
        <p14:creationId xmlns:p14="http://schemas.microsoft.com/office/powerpoint/2010/main" val="1644102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Anonymous</a:t>
            </a:r>
            <a:r>
              <a:rPr lang="en-US" baseline="0" dirty="0"/>
              <a:t> function syntax in </a:t>
            </a:r>
            <a:r>
              <a:rPr lang="en-US" baseline="0" dirty="0" err="1"/>
              <a:t>scala</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11</a:t>
            </a:fld>
            <a:endParaRPr lang="en-US"/>
          </a:p>
        </p:txBody>
      </p:sp>
    </p:spTree>
    <p:extLst>
      <p:ext uri="{BB962C8B-B14F-4D97-AF65-F5344CB8AC3E}">
        <p14:creationId xmlns:p14="http://schemas.microsoft.com/office/powerpoint/2010/main" val="4243587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a:t>
            </a:r>
            <a:r>
              <a:rPr lang="en-US" baseline="0" dirty="0"/>
              <a:t> computations. </a:t>
            </a:r>
            <a:r>
              <a:rPr lang="en-US" b="1" dirty="0">
                <a:effectLst/>
              </a:rPr>
              <a:t>collect</a:t>
            </a:r>
            <a:r>
              <a:rPr lang="en-US" dirty="0">
                <a:effectLst/>
              </a:rPr>
              <a:t>(): Return all the elements of the dataset as an array at the driver program. This is usually useful after a filter or other operation that returns a sufficiently small subset of the data. </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12</a:t>
            </a:fld>
            <a:endParaRPr lang="en-US"/>
          </a:p>
        </p:txBody>
      </p:sp>
    </p:spTree>
    <p:extLst>
      <p:ext uri="{BB962C8B-B14F-4D97-AF65-F5344CB8AC3E}">
        <p14:creationId xmlns:p14="http://schemas.microsoft.com/office/powerpoint/2010/main" val="2480476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While most Spark operations work on RDDs containing any type of objects, a few special operations are only available on RDDs of key-value pairs. The most common ones are distributed “shuffle” operations, such as grouping or aggregating the elements by a key.</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14</a:t>
            </a:fld>
            <a:endParaRPr lang="en-US"/>
          </a:p>
        </p:txBody>
      </p:sp>
    </p:spTree>
    <p:extLst>
      <p:ext uri="{BB962C8B-B14F-4D97-AF65-F5344CB8AC3E}">
        <p14:creationId xmlns:p14="http://schemas.microsoft.com/office/powerpoint/2010/main" val="302716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2D43D0-7A22-438E-9436-6D8A009D1F8C}"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F35C-26D2-44B4-8710-B14E6CDC6B14}"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49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D43D0-7A22-438E-9436-6D8A009D1F8C}"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F35C-26D2-44B4-8710-B14E6CDC6B14}" type="slidenum">
              <a:rPr lang="en-US" smtClean="0"/>
              <a:pPr/>
              <a:t>‹#›</a:t>
            </a:fld>
            <a:endParaRPr lang="en-US"/>
          </a:p>
        </p:txBody>
      </p:sp>
    </p:spTree>
    <p:extLst>
      <p:ext uri="{BB962C8B-B14F-4D97-AF65-F5344CB8AC3E}">
        <p14:creationId xmlns:p14="http://schemas.microsoft.com/office/powerpoint/2010/main" val="366591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D43D0-7A22-438E-9436-6D8A009D1F8C}"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F35C-26D2-44B4-8710-B14E6CDC6B14}" type="slidenum">
              <a:rPr lang="en-US" smtClean="0"/>
              <a:pPr/>
              <a:t>‹#›</a:t>
            </a:fld>
            <a:endParaRPr lang="en-US"/>
          </a:p>
        </p:txBody>
      </p:sp>
    </p:spTree>
    <p:extLst>
      <p:ext uri="{BB962C8B-B14F-4D97-AF65-F5344CB8AC3E}">
        <p14:creationId xmlns:p14="http://schemas.microsoft.com/office/powerpoint/2010/main" val="2269338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31"/>
        <p:cNvGrpSpPr/>
        <p:nvPr/>
      </p:nvGrpSpPr>
      <p:grpSpPr>
        <a:xfrm>
          <a:off x="0" y="0"/>
          <a:ext cx="0" cy="0"/>
          <a:chOff x="0" y="0"/>
          <a:chExt cx="0" cy="0"/>
        </a:xfrm>
      </p:grpSpPr>
      <p:sp>
        <p:nvSpPr>
          <p:cNvPr id="34" name="Shape 34"/>
          <p:cNvSpPr txBox="1">
            <a:spLocks noGrp="1"/>
          </p:cNvSpPr>
          <p:nvPr>
            <p:ph type="title"/>
          </p:nvPr>
        </p:nvSpPr>
        <p:spPr>
          <a:xfrm>
            <a:off x="1031600" y="2408600"/>
            <a:ext cx="10128800" cy="20408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Economica"/>
              <a:buNone/>
              <a:defRPr sz="4200" b="0" i="0" u="none" strike="noStrike" cap="none">
                <a:solidFill>
                  <a:schemeClr val="dk1"/>
                </a:solidFill>
                <a:latin typeface="Economica"/>
                <a:ea typeface="Economica"/>
                <a:cs typeface="Economica"/>
                <a:sym typeface="Economica"/>
                <a:rtl val="0"/>
              </a:defRPr>
            </a:lvl1pPr>
            <a:lvl2pPr lvl="1" indent="0" algn="ctr">
              <a:spcBef>
                <a:spcPts val="0"/>
              </a:spcBef>
              <a:buClr>
                <a:schemeClr val="dk1"/>
              </a:buClr>
              <a:buFont typeface="Economica"/>
              <a:buNone/>
              <a:defRPr sz="4200">
                <a:solidFill>
                  <a:schemeClr val="dk1"/>
                </a:solidFill>
                <a:latin typeface="Economica"/>
                <a:ea typeface="Economica"/>
                <a:cs typeface="Economica"/>
                <a:sym typeface="Economica"/>
              </a:defRPr>
            </a:lvl2pPr>
            <a:lvl3pPr lvl="2" indent="0" algn="ctr">
              <a:spcBef>
                <a:spcPts val="0"/>
              </a:spcBef>
              <a:buClr>
                <a:schemeClr val="dk1"/>
              </a:buClr>
              <a:buFont typeface="Economica"/>
              <a:buNone/>
              <a:defRPr sz="4200">
                <a:solidFill>
                  <a:schemeClr val="dk1"/>
                </a:solidFill>
                <a:latin typeface="Economica"/>
                <a:ea typeface="Economica"/>
                <a:cs typeface="Economica"/>
                <a:sym typeface="Economica"/>
              </a:defRPr>
            </a:lvl3pPr>
            <a:lvl4pPr lvl="3" indent="0" algn="ctr">
              <a:spcBef>
                <a:spcPts val="0"/>
              </a:spcBef>
              <a:buClr>
                <a:schemeClr val="dk1"/>
              </a:buClr>
              <a:buFont typeface="Economica"/>
              <a:buNone/>
              <a:defRPr sz="4200">
                <a:solidFill>
                  <a:schemeClr val="dk1"/>
                </a:solidFill>
                <a:latin typeface="Economica"/>
                <a:ea typeface="Economica"/>
                <a:cs typeface="Economica"/>
                <a:sym typeface="Economica"/>
              </a:defRPr>
            </a:lvl4pPr>
            <a:lvl5pPr lvl="4" indent="0" algn="ctr">
              <a:spcBef>
                <a:spcPts val="0"/>
              </a:spcBef>
              <a:buClr>
                <a:schemeClr val="dk1"/>
              </a:buClr>
              <a:buFont typeface="Economica"/>
              <a:buNone/>
              <a:defRPr sz="4200">
                <a:solidFill>
                  <a:schemeClr val="dk1"/>
                </a:solidFill>
                <a:latin typeface="Economica"/>
                <a:ea typeface="Economica"/>
                <a:cs typeface="Economica"/>
                <a:sym typeface="Economica"/>
              </a:defRPr>
            </a:lvl5pPr>
            <a:lvl6pPr lvl="5" indent="0" algn="ctr">
              <a:spcBef>
                <a:spcPts val="0"/>
              </a:spcBef>
              <a:buClr>
                <a:schemeClr val="dk1"/>
              </a:buClr>
              <a:buFont typeface="Economica"/>
              <a:buNone/>
              <a:defRPr sz="4200">
                <a:solidFill>
                  <a:schemeClr val="dk1"/>
                </a:solidFill>
                <a:latin typeface="Economica"/>
                <a:ea typeface="Economica"/>
                <a:cs typeface="Economica"/>
                <a:sym typeface="Economica"/>
              </a:defRPr>
            </a:lvl6pPr>
            <a:lvl7pPr lvl="6" indent="0" algn="ctr">
              <a:spcBef>
                <a:spcPts val="0"/>
              </a:spcBef>
              <a:buClr>
                <a:schemeClr val="dk1"/>
              </a:buClr>
              <a:buFont typeface="Economica"/>
              <a:buNone/>
              <a:defRPr sz="4200">
                <a:solidFill>
                  <a:schemeClr val="dk1"/>
                </a:solidFill>
                <a:latin typeface="Economica"/>
                <a:ea typeface="Economica"/>
                <a:cs typeface="Economica"/>
                <a:sym typeface="Economica"/>
              </a:defRPr>
            </a:lvl7pPr>
            <a:lvl8pPr lvl="7" indent="0" algn="ctr">
              <a:spcBef>
                <a:spcPts val="0"/>
              </a:spcBef>
              <a:buClr>
                <a:schemeClr val="dk1"/>
              </a:buClr>
              <a:buFont typeface="Economica"/>
              <a:buNone/>
              <a:defRPr sz="4200">
                <a:solidFill>
                  <a:schemeClr val="dk1"/>
                </a:solidFill>
                <a:latin typeface="Economica"/>
                <a:ea typeface="Economica"/>
                <a:cs typeface="Economica"/>
                <a:sym typeface="Economica"/>
              </a:defRPr>
            </a:lvl8pPr>
            <a:lvl9pPr lvl="8" indent="0" algn="ctr">
              <a:spcBef>
                <a:spcPts val="0"/>
              </a:spcBef>
              <a:buClr>
                <a:schemeClr val="dk1"/>
              </a:buClr>
              <a:buFont typeface="Economica"/>
              <a:buNone/>
              <a:defRPr sz="4200">
                <a:solidFill>
                  <a:schemeClr val="dk1"/>
                </a:solidFill>
                <a:latin typeface="Economica"/>
                <a:ea typeface="Economica"/>
                <a:cs typeface="Economica"/>
                <a:sym typeface="Economica"/>
              </a:defRPr>
            </a:lvl9pPr>
          </a:lstStyle>
          <a:p>
            <a:endParaRPr/>
          </a:p>
        </p:txBody>
      </p:sp>
      <p:sp>
        <p:nvSpPr>
          <p:cNvPr id="35" name="Shape 35"/>
          <p:cNvSpPr txBox="1">
            <a:spLocks noGrp="1"/>
          </p:cNvSpPr>
          <p:nvPr>
            <p:ph type="sldNum" idx="12"/>
          </p:nvPr>
        </p:nvSpPr>
        <p:spPr>
          <a:xfrm>
            <a:off x="11296610" y="6217622"/>
            <a:ext cx="731599" cy="524699"/>
          </a:xfrm>
          <a:prstGeom prst="rect">
            <a:avLst/>
          </a:prstGeom>
          <a:noFill/>
          <a:ln>
            <a:noFill/>
          </a:ln>
        </p:spPr>
        <p:txBody>
          <a:bodyPr lIns="91425" tIns="91425" rIns="91425" bIns="91425" anchor="ctr" anchorCtr="0">
            <a:noAutofit/>
          </a:bodyPr>
          <a:lstStyle/>
          <a:p>
            <a:pPr algn="l">
              <a:buClr>
                <a:srgbClr val="000000"/>
              </a:buClr>
              <a:buSzPct val="25000"/>
            </a:pPr>
            <a:fld id="{00000000-1234-1234-1234-123412341234}" type="slidenum">
              <a:rPr lang="en-US" sz="1400" smtClean="0">
                <a:solidFill>
                  <a:srgbClr val="000000"/>
                </a:solidFill>
                <a:latin typeface="Arial"/>
                <a:ea typeface="Arial"/>
                <a:cs typeface="Arial"/>
                <a:sym typeface="Arial"/>
                <a:rtl val="0"/>
              </a:rPr>
              <a:pPr algn="l">
                <a:buClr>
                  <a:srgbClr val="000000"/>
                </a:buClr>
                <a:buSzPct val="25000"/>
              </a:pPr>
              <a:t>‹#›</a:t>
            </a:fld>
            <a:endParaRPr lang="en-US" sz="140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2985124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6"/>
        <p:cNvGrpSpPr/>
        <p:nvPr/>
      </p:nvGrpSpPr>
      <p:grpSpPr>
        <a:xfrm>
          <a:off x="0" y="0"/>
          <a:ext cx="0" cy="0"/>
          <a:chOff x="0" y="0"/>
          <a:chExt cx="0" cy="0"/>
        </a:xfrm>
      </p:grpSpPr>
      <p:sp>
        <p:nvSpPr>
          <p:cNvPr id="28" name="Shape 28"/>
          <p:cNvSpPr txBox="1">
            <a:spLocks noGrp="1"/>
          </p:cNvSpPr>
          <p:nvPr>
            <p:ph type="title"/>
          </p:nvPr>
        </p:nvSpPr>
        <p:spPr>
          <a:xfrm>
            <a:off x="415601" y="421233"/>
            <a:ext cx="11360799" cy="1108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Economica"/>
              <a:buNone/>
              <a:defRPr sz="4200" b="0" i="0" u="none" strike="noStrike" cap="none">
                <a:solidFill>
                  <a:schemeClr val="dk1"/>
                </a:solidFill>
                <a:latin typeface="Economica"/>
                <a:ea typeface="Economica"/>
                <a:cs typeface="Economica"/>
                <a:sym typeface="Economica"/>
                <a:rtl val="0"/>
              </a:defRPr>
            </a:lvl1pPr>
            <a:lvl2pPr lvl="1" indent="0">
              <a:spcBef>
                <a:spcPts val="0"/>
              </a:spcBef>
              <a:buClr>
                <a:schemeClr val="dk1"/>
              </a:buClr>
              <a:buFont typeface="Economica"/>
              <a:buNone/>
              <a:defRPr sz="4200">
                <a:solidFill>
                  <a:schemeClr val="dk1"/>
                </a:solidFill>
                <a:latin typeface="Economica"/>
                <a:ea typeface="Economica"/>
                <a:cs typeface="Economica"/>
                <a:sym typeface="Economica"/>
              </a:defRPr>
            </a:lvl2pPr>
            <a:lvl3pPr lvl="2" indent="0">
              <a:spcBef>
                <a:spcPts val="0"/>
              </a:spcBef>
              <a:buClr>
                <a:schemeClr val="dk1"/>
              </a:buClr>
              <a:buFont typeface="Economica"/>
              <a:buNone/>
              <a:defRPr sz="4200">
                <a:solidFill>
                  <a:schemeClr val="dk1"/>
                </a:solidFill>
                <a:latin typeface="Economica"/>
                <a:ea typeface="Economica"/>
                <a:cs typeface="Economica"/>
                <a:sym typeface="Economica"/>
              </a:defRPr>
            </a:lvl3pPr>
            <a:lvl4pPr lvl="3" indent="0">
              <a:spcBef>
                <a:spcPts val="0"/>
              </a:spcBef>
              <a:buClr>
                <a:schemeClr val="dk1"/>
              </a:buClr>
              <a:buFont typeface="Economica"/>
              <a:buNone/>
              <a:defRPr sz="4200">
                <a:solidFill>
                  <a:schemeClr val="dk1"/>
                </a:solidFill>
                <a:latin typeface="Economica"/>
                <a:ea typeface="Economica"/>
                <a:cs typeface="Economica"/>
                <a:sym typeface="Economica"/>
              </a:defRPr>
            </a:lvl4pPr>
            <a:lvl5pPr lvl="4" indent="0">
              <a:spcBef>
                <a:spcPts val="0"/>
              </a:spcBef>
              <a:buClr>
                <a:schemeClr val="dk1"/>
              </a:buClr>
              <a:buFont typeface="Economica"/>
              <a:buNone/>
              <a:defRPr sz="4200">
                <a:solidFill>
                  <a:schemeClr val="dk1"/>
                </a:solidFill>
                <a:latin typeface="Economica"/>
                <a:ea typeface="Economica"/>
                <a:cs typeface="Economica"/>
                <a:sym typeface="Economica"/>
              </a:defRPr>
            </a:lvl5pPr>
            <a:lvl6pPr lvl="5" indent="0">
              <a:spcBef>
                <a:spcPts val="0"/>
              </a:spcBef>
              <a:buClr>
                <a:schemeClr val="dk1"/>
              </a:buClr>
              <a:buFont typeface="Economica"/>
              <a:buNone/>
              <a:defRPr sz="4200">
                <a:solidFill>
                  <a:schemeClr val="dk1"/>
                </a:solidFill>
                <a:latin typeface="Economica"/>
                <a:ea typeface="Economica"/>
                <a:cs typeface="Economica"/>
                <a:sym typeface="Economica"/>
              </a:defRPr>
            </a:lvl6pPr>
            <a:lvl7pPr lvl="6" indent="0">
              <a:spcBef>
                <a:spcPts val="0"/>
              </a:spcBef>
              <a:buClr>
                <a:schemeClr val="dk1"/>
              </a:buClr>
              <a:buFont typeface="Economica"/>
              <a:buNone/>
              <a:defRPr sz="4200">
                <a:solidFill>
                  <a:schemeClr val="dk1"/>
                </a:solidFill>
                <a:latin typeface="Economica"/>
                <a:ea typeface="Economica"/>
                <a:cs typeface="Economica"/>
                <a:sym typeface="Economica"/>
              </a:defRPr>
            </a:lvl7pPr>
            <a:lvl8pPr lvl="7" indent="0">
              <a:spcBef>
                <a:spcPts val="0"/>
              </a:spcBef>
              <a:buClr>
                <a:schemeClr val="dk1"/>
              </a:buClr>
              <a:buFont typeface="Economica"/>
              <a:buNone/>
              <a:defRPr sz="4200">
                <a:solidFill>
                  <a:schemeClr val="dk1"/>
                </a:solidFill>
                <a:latin typeface="Economica"/>
                <a:ea typeface="Economica"/>
                <a:cs typeface="Economica"/>
                <a:sym typeface="Economica"/>
              </a:defRPr>
            </a:lvl8pPr>
            <a:lvl9pPr lvl="8" indent="0">
              <a:spcBef>
                <a:spcPts val="0"/>
              </a:spcBef>
              <a:buClr>
                <a:schemeClr val="dk1"/>
              </a:buClr>
              <a:buFont typeface="Economica"/>
              <a:buNone/>
              <a:defRPr sz="4200">
                <a:solidFill>
                  <a:schemeClr val="dk1"/>
                </a:solidFill>
                <a:latin typeface="Economica"/>
                <a:ea typeface="Economica"/>
                <a:cs typeface="Economica"/>
                <a:sym typeface="Economica"/>
              </a:defRPr>
            </a:lvl9pPr>
          </a:lstStyle>
          <a:p>
            <a:endParaRPr/>
          </a:p>
        </p:txBody>
      </p:sp>
      <p:sp>
        <p:nvSpPr>
          <p:cNvPr id="29" name="Shape 29"/>
          <p:cNvSpPr txBox="1">
            <a:spLocks noGrp="1"/>
          </p:cNvSpPr>
          <p:nvPr>
            <p:ph type="body" idx="1"/>
          </p:nvPr>
        </p:nvSpPr>
        <p:spPr>
          <a:xfrm>
            <a:off x="415601" y="1633633"/>
            <a:ext cx="11360799" cy="44721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1"/>
              </a:buClr>
              <a:buFont typeface="Open Sans"/>
              <a:buNone/>
              <a:defRPr sz="1800" b="0" i="0" u="none" strike="noStrike" cap="none">
                <a:solidFill>
                  <a:schemeClr val="dk1"/>
                </a:solidFill>
                <a:latin typeface="Open Sans"/>
                <a:ea typeface="Open Sans"/>
                <a:cs typeface="Open Sans"/>
                <a:sym typeface="Open Sans"/>
                <a:rtl val="0"/>
              </a:defRPr>
            </a:lvl1pPr>
            <a:lvl2pPr marL="457200" marR="0" lvl="1"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2pPr>
            <a:lvl3pPr marL="914400" marR="0" lvl="2"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3pPr>
            <a:lvl4pPr marL="1371600" marR="0" lvl="3"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4pPr>
            <a:lvl5pPr marL="1828800" marR="0" lvl="4"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5pPr>
            <a:lvl6pPr marL="2286000" marR="0" lvl="5"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6pPr>
            <a:lvl7pPr marL="2743200" marR="0" lvl="6"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7pPr>
            <a:lvl8pPr marL="3200400" marR="0" lvl="7"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8pPr>
            <a:lvl9pPr marL="3657600" marR="0" lvl="8"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9pPr>
          </a:lstStyle>
          <a:p>
            <a:endParaRPr/>
          </a:p>
        </p:txBody>
      </p:sp>
      <p:sp>
        <p:nvSpPr>
          <p:cNvPr id="30" name="Shape 30"/>
          <p:cNvSpPr txBox="1">
            <a:spLocks noGrp="1"/>
          </p:cNvSpPr>
          <p:nvPr>
            <p:ph type="sldNum" idx="12"/>
          </p:nvPr>
        </p:nvSpPr>
        <p:spPr>
          <a:xfrm>
            <a:off x="11296610" y="6217622"/>
            <a:ext cx="731599" cy="524699"/>
          </a:xfrm>
          <a:prstGeom prst="rect">
            <a:avLst/>
          </a:prstGeom>
          <a:noFill/>
          <a:ln>
            <a:noFill/>
          </a:ln>
        </p:spPr>
        <p:txBody>
          <a:bodyPr lIns="91425" tIns="91425" rIns="91425" bIns="91425" anchor="ctr" anchorCtr="0">
            <a:noAutofit/>
          </a:bodyPr>
          <a:lstStyle/>
          <a:p>
            <a:pPr algn="l">
              <a:buClr>
                <a:srgbClr val="000000"/>
              </a:buClr>
              <a:buSzPct val="25000"/>
            </a:pPr>
            <a:fld id="{00000000-1234-1234-1234-123412341234}" type="slidenum">
              <a:rPr lang="en-US" sz="1400" smtClean="0">
                <a:solidFill>
                  <a:srgbClr val="000000"/>
                </a:solidFill>
                <a:latin typeface="Arial"/>
                <a:ea typeface="Arial"/>
                <a:cs typeface="Arial"/>
                <a:sym typeface="Arial"/>
                <a:rtl val="0"/>
              </a:rPr>
              <a:pPr algn="l">
                <a:buClr>
                  <a:srgbClr val="000000"/>
                </a:buClr>
                <a:buSzPct val="25000"/>
              </a:pPr>
              <a:t>‹#›</a:t>
            </a:fld>
            <a:endParaRPr lang="en-US" sz="140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120204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D43D0-7A22-438E-9436-6D8A009D1F8C}"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F35C-26D2-44B4-8710-B14E6CDC6B14}" type="slidenum">
              <a:rPr lang="en-US" smtClean="0"/>
              <a:pPr/>
              <a:t>‹#›</a:t>
            </a:fld>
            <a:endParaRPr lang="en-US"/>
          </a:p>
        </p:txBody>
      </p:sp>
    </p:spTree>
    <p:extLst>
      <p:ext uri="{BB962C8B-B14F-4D97-AF65-F5344CB8AC3E}">
        <p14:creationId xmlns:p14="http://schemas.microsoft.com/office/powerpoint/2010/main" val="280100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2D43D0-7A22-438E-9436-6D8A009D1F8C}"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F35C-26D2-44B4-8710-B14E6CDC6B14}"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6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2D43D0-7A22-438E-9436-6D8A009D1F8C}"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DF35C-26D2-44B4-8710-B14E6CDC6B14}" type="slidenum">
              <a:rPr lang="en-US" smtClean="0"/>
              <a:pPr/>
              <a:t>‹#›</a:t>
            </a:fld>
            <a:endParaRPr lang="en-US"/>
          </a:p>
        </p:txBody>
      </p:sp>
    </p:spTree>
    <p:extLst>
      <p:ext uri="{BB962C8B-B14F-4D97-AF65-F5344CB8AC3E}">
        <p14:creationId xmlns:p14="http://schemas.microsoft.com/office/powerpoint/2010/main" val="106094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D43D0-7A22-438E-9436-6D8A009D1F8C}" type="datetimeFigureOut">
              <a:rPr lang="en-US" smtClean="0"/>
              <a:pPr/>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DF35C-26D2-44B4-8710-B14E6CDC6B14}" type="slidenum">
              <a:rPr lang="en-US" smtClean="0"/>
              <a:pPr/>
              <a:t>‹#›</a:t>
            </a:fld>
            <a:endParaRPr lang="en-US"/>
          </a:p>
        </p:txBody>
      </p:sp>
    </p:spTree>
    <p:extLst>
      <p:ext uri="{BB962C8B-B14F-4D97-AF65-F5344CB8AC3E}">
        <p14:creationId xmlns:p14="http://schemas.microsoft.com/office/powerpoint/2010/main" val="380308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2D43D0-7A22-438E-9436-6D8A009D1F8C}" type="datetimeFigureOut">
              <a:rPr lang="en-US" smtClean="0"/>
              <a:pPr/>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DF35C-26D2-44B4-8710-B14E6CDC6B14}" type="slidenum">
              <a:rPr lang="en-US" smtClean="0"/>
              <a:pPr/>
              <a:t>‹#›</a:t>
            </a:fld>
            <a:endParaRPr lang="en-US"/>
          </a:p>
        </p:txBody>
      </p:sp>
    </p:spTree>
    <p:extLst>
      <p:ext uri="{BB962C8B-B14F-4D97-AF65-F5344CB8AC3E}">
        <p14:creationId xmlns:p14="http://schemas.microsoft.com/office/powerpoint/2010/main" val="3317388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2D43D0-7A22-438E-9436-6D8A009D1F8C}" type="datetimeFigureOut">
              <a:rPr lang="en-US" smtClean="0"/>
              <a:pPr/>
              <a:t>1/25/2018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2DF35C-26D2-44B4-8710-B14E6CDC6B14}" type="slidenum">
              <a:rPr lang="en-US" smtClean="0"/>
              <a:pPr/>
              <a:t>‹#›</a:t>
            </a:fld>
            <a:endParaRPr lang="en-US"/>
          </a:p>
        </p:txBody>
      </p:sp>
    </p:spTree>
    <p:extLst>
      <p:ext uri="{BB962C8B-B14F-4D97-AF65-F5344CB8AC3E}">
        <p14:creationId xmlns:p14="http://schemas.microsoft.com/office/powerpoint/2010/main" val="166210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2F2D43D0-7A22-438E-9436-6D8A009D1F8C}" type="datetimeFigureOut">
              <a:rPr lang="en-US" smtClean="0"/>
              <a:pPr/>
              <a:t>1/25/2018</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2DF35C-26D2-44B4-8710-B14E6CDC6B14}" type="slidenum">
              <a:rPr lang="en-US" smtClean="0"/>
              <a:pPr/>
              <a:t>‹#›</a:t>
            </a:fld>
            <a:endParaRPr lang="en-US"/>
          </a:p>
        </p:txBody>
      </p:sp>
    </p:spTree>
    <p:extLst>
      <p:ext uri="{BB962C8B-B14F-4D97-AF65-F5344CB8AC3E}">
        <p14:creationId xmlns:p14="http://schemas.microsoft.com/office/powerpoint/2010/main" val="142526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2D43D0-7A22-438E-9436-6D8A009D1F8C}"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DF35C-26D2-44B4-8710-B14E6CDC6B14}" type="slidenum">
              <a:rPr lang="en-US" smtClean="0"/>
              <a:pPr/>
              <a:t>‹#›</a:t>
            </a:fld>
            <a:endParaRPr lang="en-US"/>
          </a:p>
        </p:txBody>
      </p:sp>
    </p:spTree>
    <p:extLst>
      <p:ext uri="{BB962C8B-B14F-4D97-AF65-F5344CB8AC3E}">
        <p14:creationId xmlns:p14="http://schemas.microsoft.com/office/powerpoint/2010/main" val="70716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2F2D43D0-7A22-438E-9436-6D8A009D1F8C}" type="datetimeFigureOut">
              <a:rPr lang="en-US" smtClean="0"/>
              <a:pPr/>
              <a:t>1/25/2018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482DF35C-26D2-44B4-8710-B14E6CDC6B14}"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351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hyperlink" Target="http://public-repo-1.hortonworks.com/hdp-win-alpha/winutils.ex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spark-project.org/documentation"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04800"/>
            <a:ext cx="8229600" cy="4114800"/>
          </a:xfrm>
        </p:spPr>
        <p:txBody>
          <a:bodyPr>
            <a:normAutofit fontScale="90000"/>
          </a:bodyPr>
          <a:lstStyle/>
          <a:p>
            <a:pPr algn="ctr"/>
            <a:r>
              <a:rPr lang="en-US" sz="4800" b="1" dirty="0">
                <a:latin typeface="Times New Roman" pitchFamily="18" charset="0"/>
                <a:cs typeface="Times New Roman" pitchFamily="18" charset="0"/>
              </a:rPr>
              <a:t>CS5542</a:t>
            </a:r>
            <a:br>
              <a:rPr lang="en-US" sz="4800" b="1" dirty="0">
                <a:latin typeface="Times New Roman" pitchFamily="18" charset="0"/>
                <a:cs typeface="Times New Roman" pitchFamily="18" charset="0"/>
              </a:rPr>
            </a:br>
            <a:r>
              <a:rPr lang="en-US" sz="4800" b="1" dirty="0">
                <a:latin typeface="Times New Roman" pitchFamily="18" charset="0"/>
                <a:cs typeface="Times New Roman" pitchFamily="18" charset="0"/>
              </a:rPr>
              <a:t>Big Data Analytics and Applications</a:t>
            </a:r>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r>
              <a:rPr lang="en-US" sz="4800" b="1" dirty="0">
                <a:latin typeface="Times New Roman" pitchFamily="18" charset="0"/>
                <a:cs typeface="Times New Roman" pitchFamily="18" charset="0"/>
              </a:rPr>
              <a:t>Tutorial 2 – Spark Programming</a:t>
            </a:r>
            <a:br>
              <a:rPr lang="en-US" sz="4800" b="1" dirty="0">
                <a:latin typeface="Times New Roman" pitchFamily="18" charset="0"/>
                <a:cs typeface="Times New Roman" pitchFamily="18" charset="0"/>
              </a:rPr>
            </a:br>
            <a:endParaRPr lang="en-US" sz="3100" b="1" dirty="0">
              <a:latin typeface="Times New Roman" pitchFamily="18" charset="0"/>
              <a:cs typeface="Times New Roman" pitchFamily="18" charset="0"/>
            </a:endParaRPr>
          </a:p>
        </p:txBody>
      </p:sp>
      <p:sp>
        <p:nvSpPr>
          <p:cNvPr id="3" name="Subtitle 2"/>
          <p:cNvSpPr>
            <a:spLocks noGrp="1"/>
          </p:cNvSpPr>
          <p:nvPr>
            <p:ph type="subTitle" idx="1"/>
          </p:nvPr>
        </p:nvSpPr>
        <p:spPr>
          <a:xfrm>
            <a:off x="3048000" y="4800600"/>
            <a:ext cx="6400800" cy="1752600"/>
          </a:xfrm>
        </p:spPr>
        <p:txBody>
          <a:bodyPr/>
          <a:lstStyle/>
          <a:p>
            <a:pPr algn="ctr"/>
            <a:r>
              <a:rPr lang="en-US" b="1" dirty="0">
                <a:latin typeface="Times New Roman" pitchFamily="18" charset="0"/>
                <a:cs typeface="Times New Roman" pitchFamily="18" charset="0"/>
              </a:rPr>
              <a:t>January 25</a:t>
            </a:r>
            <a:r>
              <a:rPr lang="en-US" b="1" baseline="30000" dirty="0">
                <a:latin typeface="Times New Roman" pitchFamily="18" charset="0"/>
                <a:cs typeface="Times New Roman" pitchFamily="18" charset="0"/>
              </a:rPr>
              <a:t>th</a:t>
            </a:r>
            <a:r>
              <a:rPr lang="en-US" b="1" dirty="0">
                <a:latin typeface="Times New Roman" pitchFamily="18" charset="0"/>
                <a:cs typeface="Times New Roman" pitchFamily="18" charset="0"/>
              </a:rPr>
              <a:t> 2018</a:t>
            </a:r>
          </a:p>
          <a:p>
            <a:pPr algn="ctr"/>
            <a:r>
              <a:rPr lang="en-US" b="1" dirty="0">
                <a:latin typeface="Times New Roman" pitchFamily="18" charset="0"/>
                <a:cs typeface="Times New Roman" pitchFamily="18" charset="0"/>
              </a:rPr>
              <a:t>UMKC</a:t>
            </a:r>
            <a:endParaRPr lang="en-US" dirty="0"/>
          </a:p>
        </p:txBody>
      </p:sp>
    </p:spTree>
    <p:extLst>
      <p:ext uri="{BB962C8B-B14F-4D97-AF65-F5344CB8AC3E}">
        <p14:creationId xmlns:p14="http://schemas.microsoft.com/office/powerpoint/2010/main" val="14158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Transformations  (Python)</a:t>
            </a:r>
          </a:p>
        </p:txBody>
      </p:sp>
      <p:sp>
        <p:nvSpPr>
          <p:cNvPr id="3" name="Content Placeholder 2"/>
          <p:cNvSpPr>
            <a:spLocks noGrp="1"/>
          </p:cNvSpPr>
          <p:nvPr>
            <p:ph idx="1"/>
          </p:nvPr>
        </p:nvSpPr>
        <p:spPr>
          <a:xfrm>
            <a:off x="538480" y="2115487"/>
            <a:ext cx="11176000" cy="4221162"/>
          </a:xfrm>
        </p:spPr>
        <p:txBody>
          <a:bodyPr>
            <a:normAutofit/>
          </a:bodyPr>
          <a:lstStyle/>
          <a:p>
            <a:pPr marL="0" indent="0">
              <a:spcBef>
                <a:spcPts val="0"/>
              </a:spcBef>
              <a:buNone/>
            </a:pPr>
            <a:r>
              <a:rPr lang="en-US" dirty="0" err="1">
                <a:latin typeface="Consolas"/>
                <a:cs typeface="Consolas"/>
              </a:rPr>
              <a:t>nums</a:t>
            </a:r>
            <a:r>
              <a:rPr lang="en-US" dirty="0">
                <a:latin typeface="Consolas"/>
                <a:cs typeface="Consolas"/>
              </a:rPr>
              <a:t> = </a:t>
            </a:r>
            <a:r>
              <a:rPr lang="en-US" dirty="0" err="1">
                <a:latin typeface="Consolas"/>
                <a:cs typeface="Consolas"/>
              </a:rPr>
              <a:t>sc.parallelize</a:t>
            </a:r>
            <a:r>
              <a:rPr lang="en-US" dirty="0">
                <a:latin typeface="Consolas"/>
                <a:cs typeface="Consolas"/>
              </a:rPr>
              <a:t>([1, 2, 3])</a:t>
            </a:r>
            <a:br>
              <a:rPr lang="en-US" dirty="0">
                <a:latin typeface="Consolas"/>
                <a:cs typeface="Consolas"/>
              </a:rPr>
            </a:br>
            <a:endParaRPr lang="en-US" dirty="0">
              <a:latin typeface="Consolas"/>
              <a:cs typeface="Consolas"/>
            </a:endParaRPr>
          </a:p>
          <a:p>
            <a:pPr marL="0" indent="0">
              <a:spcBef>
                <a:spcPts val="0"/>
              </a:spcBef>
              <a:buNone/>
            </a:pPr>
            <a:r>
              <a:rPr lang="en-US" dirty="0">
                <a:solidFill>
                  <a:srgbClr val="008040"/>
                </a:solidFill>
                <a:latin typeface="Consolas"/>
                <a:cs typeface="Consolas"/>
              </a:rPr>
              <a:t># Pass each element through a function</a:t>
            </a:r>
          </a:p>
          <a:p>
            <a:pPr marL="0" indent="0">
              <a:spcBef>
                <a:spcPts val="0"/>
              </a:spcBef>
              <a:buNone/>
            </a:pPr>
            <a:r>
              <a:rPr lang="en-US" dirty="0">
                <a:latin typeface="Consolas"/>
                <a:cs typeface="Consolas"/>
              </a:rPr>
              <a:t>squares = </a:t>
            </a:r>
            <a:r>
              <a:rPr lang="en-US" dirty="0" err="1">
                <a:latin typeface="Consolas"/>
                <a:cs typeface="Consolas"/>
              </a:rPr>
              <a:t>nums.</a:t>
            </a:r>
            <a:r>
              <a:rPr lang="en-US" dirty="0" err="1">
                <a:solidFill>
                  <a:srgbClr val="3366FF"/>
                </a:solidFill>
                <a:latin typeface="Consolas"/>
                <a:cs typeface="Consolas"/>
              </a:rPr>
              <a:t>map</a:t>
            </a:r>
            <a:r>
              <a:rPr lang="en-US" dirty="0">
                <a:latin typeface="Consolas"/>
                <a:cs typeface="Consolas"/>
              </a:rPr>
              <a:t>(</a:t>
            </a:r>
            <a:r>
              <a:rPr lang="en-US" dirty="0">
                <a:solidFill>
                  <a:srgbClr val="FF0080"/>
                </a:solidFill>
                <a:latin typeface="Consolas"/>
                <a:cs typeface="Consolas"/>
              </a:rPr>
              <a:t>lambda x: x*x</a:t>
            </a:r>
            <a:r>
              <a:rPr lang="en-US" dirty="0">
                <a:latin typeface="Consolas"/>
                <a:cs typeface="Consolas"/>
              </a:rPr>
              <a:t>)   </a:t>
            </a:r>
            <a:r>
              <a:rPr lang="en-US" dirty="0">
                <a:solidFill>
                  <a:srgbClr val="008040"/>
                </a:solidFill>
                <a:latin typeface="Consolas"/>
                <a:cs typeface="Consolas"/>
              </a:rPr>
              <a:t># =&gt; {1, 4, 9}</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Keep elements passing a predicate</a:t>
            </a:r>
            <a:endParaRPr lang="en-US" dirty="0">
              <a:latin typeface="Consolas"/>
              <a:cs typeface="Consolas"/>
            </a:endParaRPr>
          </a:p>
          <a:p>
            <a:pPr marL="0" indent="0">
              <a:spcBef>
                <a:spcPts val="0"/>
              </a:spcBef>
              <a:buNone/>
            </a:pPr>
            <a:r>
              <a:rPr lang="en-US" dirty="0">
                <a:latin typeface="Consolas"/>
                <a:cs typeface="Consolas"/>
              </a:rPr>
              <a:t>even = </a:t>
            </a:r>
            <a:r>
              <a:rPr lang="en-US" dirty="0" err="1">
                <a:latin typeface="Consolas"/>
                <a:cs typeface="Consolas"/>
              </a:rPr>
              <a:t>squares.</a:t>
            </a:r>
            <a:r>
              <a:rPr lang="en-US" dirty="0" err="1">
                <a:solidFill>
                  <a:srgbClr val="3366FF"/>
                </a:solidFill>
                <a:latin typeface="Consolas"/>
                <a:cs typeface="Consolas"/>
              </a:rPr>
              <a:t>filter</a:t>
            </a:r>
            <a:r>
              <a:rPr lang="en-US" dirty="0">
                <a:latin typeface="Consolas"/>
                <a:cs typeface="Consolas"/>
              </a:rPr>
              <a:t>(</a:t>
            </a:r>
            <a:r>
              <a:rPr lang="en-US" dirty="0">
                <a:solidFill>
                  <a:srgbClr val="FF0080"/>
                </a:solidFill>
                <a:latin typeface="Consolas"/>
                <a:cs typeface="Consolas"/>
              </a:rPr>
              <a:t>lambda x: x % 2 == 0</a:t>
            </a:r>
            <a:r>
              <a:rPr lang="en-US" dirty="0">
                <a:latin typeface="Consolas"/>
                <a:cs typeface="Consolas"/>
              </a:rPr>
              <a:t>) </a:t>
            </a:r>
            <a:r>
              <a:rPr lang="en-US" dirty="0">
                <a:solidFill>
                  <a:srgbClr val="008040"/>
                </a:solidFill>
                <a:latin typeface="Consolas"/>
                <a:cs typeface="Consolas"/>
              </a:rPr>
              <a:t># =&gt; {4}</a:t>
            </a:r>
          </a:p>
          <a:p>
            <a:pPr marL="0" indent="0">
              <a:spcBef>
                <a:spcPts val="0"/>
              </a:spcBef>
              <a:buNone/>
            </a:pPr>
            <a:endParaRPr lang="en-US" dirty="0">
              <a:solidFill>
                <a:srgbClr val="008040"/>
              </a:solidFill>
              <a:latin typeface="Consolas"/>
              <a:cs typeface="Consolas"/>
            </a:endParaRPr>
          </a:p>
          <a:p>
            <a:pPr marL="0" indent="0">
              <a:spcBef>
                <a:spcPts val="0"/>
              </a:spcBef>
              <a:buNone/>
            </a:pPr>
            <a:r>
              <a:rPr lang="en-US" dirty="0">
                <a:solidFill>
                  <a:srgbClr val="008040"/>
                </a:solidFill>
                <a:latin typeface="Consolas"/>
                <a:cs typeface="Consolas"/>
              </a:rPr>
              <a:t># Map each element to zero or more others</a:t>
            </a:r>
          </a:p>
          <a:p>
            <a:pPr marL="0" indent="0">
              <a:spcBef>
                <a:spcPts val="0"/>
              </a:spcBef>
              <a:buNone/>
            </a:pPr>
            <a:r>
              <a:rPr lang="en-US" dirty="0" err="1">
                <a:latin typeface="Consolas"/>
                <a:cs typeface="Consolas"/>
              </a:rPr>
              <a:t>nums.</a:t>
            </a:r>
            <a:r>
              <a:rPr lang="en-US" dirty="0" err="1">
                <a:solidFill>
                  <a:srgbClr val="3366FF"/>
                </a:solidFill>
                <a:latin typeface="Consolas"/>
                <a:cs typeface="Consolas"/>
              </a:rPr>
              <a:t>flatMap</a:t>
            </a:r>
            <a:r>
              <a:rPr lang="en-US" dirty="0">
                <a:latin typeface="Consolas"/>
                <a:cs typeface="Consolas"/>
              </a:rPr>
              <a:t>(</a:t>
            </a:r>
            <a:r>
              <a:rPr lang="en-US" dirty="0">
                <a:solidFill>
                  <a:srgbClr val="FF0080"/>
                </a:solidFill>
                <a:latin typeface="Consolas"/>
                <a:cs typeface="Consolas"/>
              </a:rPr>
              <a:t>lambda x: range(0, x)</a:t>
            </a:r>
            <a:r>
              <a:rPr lang="en-US" dirty="0">
                <a:latin typeface="Consolas"/>
                <a:cs typeface="Consolas"/>
              </a:rPr>
              <a:t>)  </a:t>
            </a:r>
            <a:r>
              <a:rPr lang="en-US" dirty="0">
                <a:solidFill>
                  <a:srgbClr val="008040"/>
                </a:solidFill>
                <a:latin typeface="Consolas"/>
                <a:cs typeface="Consolas"/>
              </a:rPr>
              <a:t># =&gt; {0, 0, 1, 0, 1, 2}</a:t>
            </a:r>
          </a:p>
        </p:txBody>
      </p:sp>
      <p:sp>
        <p:nvSpPr>
          <p:cNvPr id="4" name="Rectangular Callout 3"/>
          <p:cNvSpPr/>
          <p:nvPr/>
        </p:nvSpPr>
        <p:spPr>
          <a:xfrm>
            <a:off x="4627854" y="5219700"/>
            <a:ext cx="3792247" cy="740527"/>
          </a:xfrm>
          <a:prstGeom prst="wedgeRectCallout">
            <a:avLst>
              <a:gd name="adj1" fmla="val -36256"/>
              <a:gd name="adj2" fmla="val -97064"/>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108855" tIns="54428" rIns="108855" bIns="54428" rtlCol="0" anchor="ctr"/>
          <a:lstStyle/>
          <a:p>
            <a:pPr algn="ctr"/>
            <a:r>
              <a:rPr lang="en-US" sz="2150" dirty="0"/>
              <a:t>Range object (sequence of numbers 0, 1, …, x-1)</a:t>
            </a:r>
          </a:p>
        </p:txBody>
      </p:sp>
    </p:spTree>
    <p:extLst>
      <p:ext uri="{BB962C8B-B14F-4D97-AF65-F5344CB8AC3E}">
        <p14:creationId xmlns:p14="http://schemas.microsoft.com/office/powerpoint/2010/main" val="41843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Transformations (Scala)</a:t>
            </a:r>
          </a:p>
        </p:txBody>
      </p:sp>
      <p:pic>
        <p:nvPicPr>
          <p:cNvPr id="4" name="Content Placeholder 3"/>
          <p:cNvPicPr>
            <a:picLocks noGrp="1" noChangeAspect="1"/>
          </p:cNvPicPr>
          <p:nvPr>
            <p:ph idx="1"/>
          </p:nvPr>
        </p:nvPicPr>
        <p:blipFill rotWithShape="1">
          <a:blip r:embed="rId3"/>
          <a:srcRect l="30684" t="21392" r="20622" b="33534"/>
          <a:stretch/>
        </p:blipFill>
        <p:spPr>
          <a:xfrm>
            <a:off x="1152939" y="1789043"/>
            <a:ext cx="9170504" cy="4524116"/>
          </a:xfrm>
          <a:prstGeom prst="rect">
            <a:avLst/>
          </a:prstGeom>
        </p:spPr>
      </p:pic>
    </p:spTree>
    <p:extLst>
      <p:ext uri="{BB962C8B-B14F-4D97-AF65-F5344CB8AC3E}">
        <p14:creationId xmlns:p14="http://schemas.microsoft.com/office/powerpoint/2010/main" val="386353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Actions (Python)</a:t>
            </a:r>
          </a:p>
        </p:txBody>
      </p:sp>
      <p:sp>
        <p:nvSpPr>
          <p:cNvPr id="3" name="Content Placeholder 2"/>
          <p:cNvSpPr>
            <a:spLocks noGrp="1"/>
          </p:cNvSpPr>
          <p:nvPr>
            <p:ph idx="1"/>
          </p:nvPr>
        </p:nvSpPr>
        <p:spPr>
          <a:xfrm>
            <a:off x="538480" y="1874395"/>
            <a:ext cx="11176000" cy="4483358"/>
          </a:xfrm>
        </p:spPr>
        <p:txBody>
          <a:bodyPr/>
          <a:lstStyle/>
          <a:p>
            <a:pPr marL="0" indent="0">
              <a:spcBef>
                <a:spcPts val="1500"/>
              </a:spcBef>
              <a:buNone/>
            </a:pPr>
            <a:r>
              <a:rPr lang="en-US" sz="1900" dirty="0" err="1">
                <a:latin typeface="Consolas"/>
                <a:cs typeface="Consolas"/>
              </a:rPr>
              <a:t>nums</a:t>
            </a:r>
            <a:r>
              <a:rPr lang="en-US" sz="1900" dirty="0">
                <a:latin typeface="Consolas"/>
                <a:cs typeface="Consolas"/>
              </a:rPr>
              <a:t> = </a:t>
            </a:r>
            <a:r>
              <a:rPr lang="en-US" sz="1900" dirty="0" err="1">
                <a:latin typeface="Consolas"/>
                <a:cs typeface="Consolas"/>
              </a:rPr>
              <a:t>sc.parallelize</a:t>
            </a:r>
            <a:r>
              <a:rPr lang="en-US" sz="1900" dirty="0">
                <a:latin typeface="Consolas"/>
                <a:cs typeface="Consolas"/>
              </a:rPr>
              <a:t>([1, 2, 3])</a:t>
            </a:r>
          </a:p>
          <a:p>
            <a:pPr marL="0" indent="0">
              <a:spcBef>
                <a:spcPts val="1500"/>
              </a:spcBef>
              <a:buNone/>
            </a:pPr>
            <a:r>
              <a:rPr lang="en-US" sz="1900" dirty="0">
                <a:solidFill>
                  <a:srgbClr val="008040"/>
                </a:solidFill>
                <a:latin typeface="Consolas"/>
                <a:cs typeface="Consolas"/>
              </a:rPr>
              <a:t># Retrieve RDD contents as a local collection</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collect</a:t>
            </a:r>
            <a:r>
              <a:rPr lang="en-US" sz="1900" dirty="0">
                <a:latin typeface="Consolas"/>
                <a:cs typeface="Consolas"/>
              </a:rPr>
              <a:t>() </a:t>
            </a:r>
            <a:r>
              <a:rPr lang="en-US" sz="1900" dirty="0">
                <a:solidFill>
                  <a:srgbClr val="008040"/>
                </a:solidFill>
                <a:latin typeface="Consolas"/>
                <a:cs typeface="Consolas"/>
              </a:rPr>
              <a:t># =&gt; [1, 2, 3]</a:t>
            </a:r>
          </a:p>
          <a:p>
            <a:pPr marL="0" indent="0">
              <a:spcBef>
                <a:spcPts val="1500"/>
              </a:spcBef>
              <a:buNone/>
            </a:pPr>
            <a:r>
              <a:rPr lang="en-US" sz="1900" dirty="0">
                <a:solidFill>
                  <a:srgbClr val="008040"/>
                </a:solidFill>
                <a:latin typeface="Consolas"/>
                <a:cs typeface="Consolas"/>
              </a:rPr>
              <a:t># Return first K elements</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take</a:t>
            </a:r>
            <a:r>
              <a:rPr lang="en-US" sz="1900" dirty="0">
                <a:latin typeface="Consolas"/>
                <a:cs typeface="Consolas"/>
              </a:rPr>
              <a:t>(2)   </a:t>
            </a:r>
            <a:r>
              <a:rPr lang="en-US" sz="1900" dirty="0">
                <a:solidFill>
                  <a:srgbClr val="008040"/>
                </a:solidFill>
                <a:latin typeface="Consolas"/>
                <a:cs typeface="Consolas"/>
              </a:rPr>
              <a:t># =&gt; [1, 2]</a:t>
            </a:r>
          </a:p>
          <a:p>
            <a:pPr marL="0" indent="0">
              <a:spcBef>
                <a:spcPts val="1500"/>
              </a:spcBef>
              <a:buNone/>
            </a:pPr>
            <a:r>
              <a:rPr lang="en-US" sz="1900" dirty="0">
                <a:solidFill>
                  <a:srgbClr val="008040"/>
                </a:solidFill>
                <a:latin typeface="Consolas"/>
                <a:cs typeface="Consolas"/>
              </a:rPr>
              <a:t># Count number of elements</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count</a:t>
            </a:r>
            <a:r>
              <a:rPr lang="en-US" sz="1900" dirty="0">
                <a:latin typeface="Consolas"/>
                <a:cs typeface="Consolas"/>
              </a:rPr>
              <a:t>()   </a:t>
            </a:r>
            <a:r>
              <a:rPr lang="en-US" sz="1900" dirty="0">
                <a:solidFill>
                  <a:srgbClr val="008040"/>
                </a:solidFill>
                <a:latin typeface="Consolas"/>
                <a:cs typeface="Consolas"/>
              </a:rPr>
              <a:t># =&gt; 3</a:t>
            </a:r>
            <a:endParaRPr lang="en-US" sz="900" dirty="0">
              <a:solidFill>
                <a:srgbClr val="008040"/>
              </a:solidFill>
              <a:latin typeface="Consolas"/>
              <a:cs typeface="Consolas"/>
            </a:endParaRPr>
          </a:p>
          <a:p>
            <a:pPr marL="0" indent="0">
              <a:spcBef>
                <a:spcPts val="1500"/>
              </a:spcBef>
              <a:buNone/>
            </a:pPr>
            <a:r>
              <a:rPr lang="en-US" sz="1900" dirty="0">
                <a:solidFill>
                  <a:srgbClr val="008040"/>
                </a:solidFill>
                <a:latin typeface="Consolas"/>
                <a:cs typeface="Consolas"/>
              </a:rPr>
              <a:t># Merge elements with an associative function</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reduce</a:t>
            </a:r>
            <a:r>
              <a:rPr lang="en-US" sz="1900" dirty="0">
                <a:latin typeface="Consolas"/>
                <a:cs typeface="Consolas"/>
              </a:rPr>
              <a:t>(</a:t>
            </a:r>
            <a:r>
              <a:rPr lang="en-US" sz="1900" dirty="0">
                <a:solidFill>
                  <a:srgbClr val="FF0080"/>
                </a:solidFill>
                <a:latin typeface="Consolas"/>
                <a:cs typeface="Consolas"/>
              </a:rPr>
              <a:t>lambda x, y: x + y</a:t>
            </a:r>
            <a:r>
              <a:rPr lang="en-US" sz="1900" dirty="0">
                <a:latin typeface="Consolas"/>
                <a:cs typeface="Consolas"/>
              </a:rPr>
              <a:t>)  </a:t>
            </a:r>
            <a:r>
              <a:rPr lang="en-US" sz="1900" dirty="0">
                <a:solidFill>
                  <a:srgbClr val="008040"/>
                </a:solidFill>
                <a:latin typeface="Consolas"/>
                <a:cs typeface="Consolas"/>
              </a:rPr>
              <a:t># =&gt; 6</a:t>
            </a:r>
            <a:endParaRPr lang="en-US" sz="900" dirty="0">
              <a:solidFill>
                <a:srgbClr val="008040"/>
              </a:solidFill>
              <a:latin typeface="Consolas"/>
              <a:cs typeface="Consolas"/>
            </a:endParaRPr>
          </a:p>
          <a:p>
            <a:pPr marL="0" indent="0">
              <a:spcBef>
                <a:spcPts val="1500"/>
              </a:spcBef>
              <a:buNone/>
            </a:pPr>
            <a:r>
              <a:rPr lang="en-US" sz="1900" dirty="0">
                <a:solidFill>
                  <a:srgbClr val="008040"/>
                </a:solidFill>
                <a:latin typeface="Consolas"/>
                <a:cs typeface="Consolas"/>
              </a:rPr>
              <a:t># Write elements to a text file</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saveAsTextFile</a:t>
            </a:r>
            <a:r>
              <a:rPr lang="en-US" sz="1900" dirty="0">
                <a:latin typeface="Consolas"/>
                <a:cs typeface="Consolas"/>
              </a:rPr>
              <a:t>(</a:t>
            </a:r>
            <a:r>
              <a:rPr lang="en-US" sz="1900" dirty="0">
                <a:solidFill>
                  <a:srgbClr val="000090"/>
                </a:solidFill>
                <a:latin typeface="Consolas"/>
                <a:cs typeface="Consolas"/>
              </a:rPr>
              <a:t>“</a:t>
            </a:r>
            <a:r>
              <a:rPr lang="en-US" sz="1900" dirty="0" err="1">
                <a:solidFill>
                  <a:srgbClr val="000090"/>
                </a:solidFill>
                <a:latin typeface="Consolas"/>
                <a:cs typeface="Consolas"/>
              </a:rPr>
              <a:t>hdfs</a:t>
            </a:r>
            <a:r>
              <a:rPr lang="en-US" sz="1900" dirty="0">
                <a:solidFill>
                  <a:srgbClr val="000090"/>
                </a:solidFill>
                <a:latin typeface="Consolas"/>
                <a:cs typeface="Consolas"/>
              </a:rPr>
              <a:t>://</a:t>
            </a:r>
            <a:r>
              <a:rPr lang="en-US" sz="1900" dirty="0" err="1">
                <a:solidFill>
                  <a:srgbClr val="000090"/>
                </a:solidFill>
                <a:latin typeface="Consolas"/>
                <a:cs typeface="Consolas"/>
              </a:rPr>
              <a:t>file.txt</a:t>
            </a:r>
            <a:r>
              <a:rPr lang="en-US" sz="1900" dirty="0">
                <a:solidFill>
                  <a:srgbClr val="000090"/>
                </a:solidFill>
                <a:latin typeface="Consolas"/>
                <a:cs typeface="Consolas"/>
              </a:rPr>
              <a:t>”</a:t>
            </a:r>
            <a:r>
              <a:rPr lang="en-US" sz="1900" dirty="0">
                <a:latin typeface="Consolas"/>
                <a:cs typeface="Consolas"/>
              </a:rPr>
              <a:t>)</a:t>
            </a:r>
            <a:endParaRPr lang="en-US" sz="1900" dirty="0">
              <a:solidFill>
                <a:srgbClr val="008040"/>
              </a:solidFill>
              <a:latin typeface="Consolas"/>
              <a:cs typeface="Consolas"/>
            </a:endParaRPr>
          </a:p>
        </p:txBody>
      </p:sp>
    </p:spTree>
    <p:extLst>
      <p:ext uri="{BB962C8B-B14F-4D97-AF65-F5344CB8AC3E}">
        <p14:creationId xmlns:p14="http://schemas.microsoft.com/office/powerpoint/2010/main" val="173542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Actions (Scala)</a:t>
            </a:r>
          </a:p>
        </p:txBody>
      </p:sp>
      <p:pic>
        <p:nvPicPr>
          <p:cNvPr id="4" name="Content Placeholder 3"/>
          <p:cNvPicPr>
            <a:picLocks noGrp="1" noChangeAspect="1"/>
          </p:cNvPicPr>
          <p:nvPr>
            <p:ph idx="1"/>
          </p:nvPr>
        </p:nvPicPr>
        <p:blipFill rotWithShape="1">
          <a:blip r:embed="rId2"/>
          <a:srcRect l="30361" t="20118" r="19733" b="36275"/>
          <a:stretch/>
        </p:blipFill>
        <p:spPr>
          <a:xfrm>
            <a:off x="1472078" y="1975501"/>
            <a:ext cx="8492470" cy="3954738"/>
          </a:xfrm>
          <a:prstGeom prst="rect">
            <a:avLst/>
          </a:prstGeom>
        </p:spPr>
      </p:pic>
    </p:spTree>
    <p:extLst>
      <p:ext uri="{BB962C8B-B14F-4D97-AF65-F5344CB8AC3E}">
        <p14:creationId xmlns:p14="http://schemas.microsoft.com/office/powerpoint/2010/main" val="142963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 with Key-Value Pairs</a:t>
            </a:r>
          </a:p>
        </p:txBody>
      </p:sp>
      <p:sp>
        <p:nvSpPr>
          <p:cNvPr id="3" name="Content Placeholder 2"/>
          <p:cNvSpPr>
            <a:spLocks noGrp="1"/>
          </p:cNvSpPr>
          <p:nvPr>
            <p:ph idx="1"/>
          </p:nvPr>
        </p:nvSpPr>
        <p:spPr/>
        <p:txBody>
          <a:bodyPr/>
          <a:lstStyle/>
          <a:p>
            <a:r>
              <a:rPr lang="en-US" dirty="0"/>
              <a:t>Spark’s “distributed reduce” transformations act on RDDs of </a:t>
            </a:r>
            <a:r>
              <a:rPr lang="en-US" i="1" dirty="0"/>
              <a:t>key-value pairs</a:t>
            </a:r>
          </a:p>
          <a:p>
            <a:pPr>
              <a:spcBef>
                <a:spcPts val="1500"/>
              </a:spcBef>
            </a:pPr>
            <a:r>
              <a:rPr lang="en-US" dirty="0"/>
              <a:t>Python: 	</a:t>
            </a:r>
            <a:r>
              <a:rPr lang="en-US" sz="1900" dirty="0">
                <a:latin typeface="Consolas"/>
                <a:cs typeface="Consolas"/>
              </a:rPr>
              <a:t>pair = (a, b)</a:t>
            </a:r>
          </a:p>
          <a:p>
            <a:pPr marL="699516" lvl="1" indent="0">
              <a:spcBef>
                <a:spcPts val="0"/>
              </a:spcBef>
              <a:buNone/>
            </a:pPr>
            <a:r>
              <a:rPr lang="en-US" sz="1900" dirty="0">
                <a:latin typeface="Consolas"/>
                <a:cs typeface="Consolas"/>
              </a:rPr>
              <a:t>				pair[0]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pair[1] </a:t>
            </a:r>
            <a:r>
              <a:rPr lang="en-US" sz="1900" dirty="0">
                <a:solidFill>
                  <a:srgbClr val="008000"/>
                </a:solidFill>
                <a:latin typeface="Consolas"/>
                <a:cs typeface="Consolas"/>
              </a:rPr>
              <a:t># =&gt; b</a:t>
            </a:r>
          </a:p>
          <a:p>
            <a:pPr>
              <a:spcBef>
                <a:spcPts val="1500"/>
              </a:spcBef>
            </a:pPr>
            <a:r>
              <a:rPr lang="en-US" dirty="0" err="1"/>
              <a:t>Scala</a:t>
            </a:r>
            <a:r>
              <a:rPr lang="en-US" dirty="0"/>
              <a:t>: 		</a:t>
            </a:r>
            <a:r>
              <a:rPr lang="en-US" sz="1900" b="1" dirty="0" err="1">
                <a:latin typeface="Consolas"/>
                <a:cs typeface="Consolas"/>
              </a:rPr>
              <a:t>val</a:t>
            </a:r>
            <a:r>
              <a:rPr lang="en-US" sz="1900" dirty="0">
                <a:latin typeface="Consolas"/>
                <a:cs typeface="Consolas"/>
              </a:rPr>
              <a:t> pair = (a, b)</a:t>
            </a:r>
          </a:p>
          <a:p>
            <a:pPr marL="699516" lvl="1" indent="0">
              <a:spcBef>
                <a:spcPts val="0"/>
              </a:spcBef>
              <a:buNone/>
            </a:pPr>
            <a:r>
              <a:rPr lang="en-US" sz="1900" dirty="0">
                <a:latin typeface="Consolas"/>
                <a:cs typeface="Consolas"/>
              </a:rPr>
              <a:t>				pair._1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pair._2 </a:t>
            </a:r>
            <a:r>
              <a:rPr lang="en-US" sz="1900" dirty="0">
                <a:solidFill>
                  <a:srgbClr val="008000"/>
                </a:solidFill>
                <a:latin typeface="Consolas"/>
                <a:cs typeface="Consolas"/>
              </a:rPr>
              <a:t>// =&gt; b</a:t>
            </a:r>
            <a:endParaRPr lang="en-US" sz="1900" dirty="0">
              <a:solidFill>
                <a:srgbClr val="008000"/>
              </a:solidFill>
            </a:endParaRPr>
          </a:p>
          <a:p>
            <a:pPr>
              <a:spcBef>
                <a:spcPts val="1500"/>
              </a:spcBef>
            </a:pPr>
            <a:r>
              <a:rPr lang="en-US" dirty="0"/>
              <a:t>Java:		</a:t>
            </a:r>
            <a:r>
              <a:rPr lang="en-US" sz="1900" dirty="0">
                <a:latin typeface="Consolas"/>
                <a:cs typeface="Consolas"/>
              </a:rPr>
              <a:t>Tuple2 pair = </a:t>
            </a:r>
            <a:r>
              <a:rPr lang="en-US" sz="1900" b="1" dirty="0">
                <a:latin typeface="Consolas"/>
                <a:cs typeface="Consolas"/>
              </a:rPr>
              <a:t>new</a:t>
            </a:r>
            <a:r>
              <a:rPr lang="en-US" sz="1900" dirty="0">
                <a:latin typeface="Consolas"/>
                <a:cs typeface="Consolas"/>
              </a:rPr>
              <a:t> Tuple2(a, b);</a:t>
            </a:r>
            <a:r>
              <a:rPr lang="en-US" sz="1900" dirty="0">
                <a:solidFill>
                  <a:srgbClr val="008000"/>
                </a:solidFill>
                <a:latin typeface="Consolas"/>
                <a:cs typeface="Consolas"/>
              </a:rPr>
              <a:t>  // class scala.Tuple2</a:t>
            </a:r>
          </a:p>
          <a:p>
            <a:pPr marL="699516" lvl="1" indent="0">
              <a:spcBef>
                <a:spcPts val="0"/>
              </a:spcBef>
              <a:buNone/>
            </a:pPr>
            <a:r>
              <a:rPr lang="en-US" sz="1900" dirty="0">
                <a:latin typeface="Consolas"/>
                <a:cs typeface="Consolas"/>
              </a:rPr>
              <a:t>				pair._1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pair._2 </a:t>
            </a:r>
            <a:r>
              <a:rPr lang="en-US" sz="1900" dirty="0">
                <a:solidFill>
                  <a:srgbClr val="008000"/>
                </a:solidFill>
                <a:latin typeface="Consolas"/>
                <a:cs typeface="Consolas"/>
              </a:rPr>
              <a:t>// =&gt; b</a:t>
            </a:r>
            <a:endParaRPr lang="en-US" sz="1900" dirty="0">
              <a:solidFill>
                <a:srgbClr val="008000"/>
              </a:solidFill>
            </a:endParaRPr>
          </a:p>
          <a:p>
            <a:endParaRPr lang="en-US" dirty="0"/>
          </a:p>
        </p:txBody>
      </p:sp>
    </p:spTree>
    <p:extLst>
      <p:ext uri="{BB962C8B-B14F-4D97-AF65-F5344CB8AC3E}">
        <p14:creationId xmlns:p14="http://schemas.microsoft.com/office/powerpoint/2010/main" val="638147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Some Key-Value Operations (Python)</a:t>
            </a:r>
          </a:p>
        </p:txBody>
      </p:sp>
      <p:sp>
        <p:nvSpPr>
          <p:cNvPr id="3" name="Content Placeholder 2"/>
          <p:cNvSpPr>
            <a:spLocks noGrp="1"/>
          </p:cNvSpPr>
          <p:nvPr>
            <p:ph idx="1"/>
          </p:nvPr>
        </p:nvSpPr>
        <p:spPr>
          <a:xfrm>
            <a:off x="528955" y="2012950"/>
            <a:ext cx="11195050" cy="4845050"/>
          </a:xfrm>
        </p:spPr>
        <p:txBody>
          <a:bodyPr/>
          <a:lstStyle/>
          <a:p>
            <a:pPr marL="0" indent="0">
              <a:spcBef>
                <a:spcPts val="1500"/>
              </a:spcBef>
              <a:buNone/>
            </a:pPr>
            <a:r>
              <a:rPr lang="en-US" sz="2000" dirty="0">
                <a:latin typeface="Consolas"/>
                <a:cs typeface="Consolas"/>
              </a:rPr>
              <a:t>pets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“cat”</a:t>
            </a:r>
            <a:r>
              <a:rPr lang="en-US" sz="2000" dirty="0">
                <a:latin typeface="Consolas"/>
                <a:cs typeface="Consolas"/>
              </a:rPr>
              <a:t>, 1), (</a:t>
            </a:r>
            <a:r>
              <a:rPr lang="en-US" sz="2000" dirty="0">
                <a:solidFill>
                  <a:srgbClr val="000090"/>
                </a:solidFill>
                <a:latin typeface="Consolas"/>
                <a:cs typeface="Consolas"/>
              </a:rPr>
              <a:t>“dog”</a:t>
            </a:r>
            <a:r>
              <a:rPr lang="en-US" sz="2000" dirty="0">
                <a:latin typeface="Consolas"/>
                <a:cs typeface="Consolas"/>
              </a:rPr>
              <a:t>, 1), (</a:t>
            </a:r>
            <a:r>
              <a:rPr lang="en-US" sz="2000" dirty="0">
                <a:solidFill>
                  <a:srgbClr val="000090"/>
                </a:solidFill>
                <a:latin typeface="Consolas"/>
                <a:cs typeface="Consolas"/>
              </a:rPr>
              <a:t>“cat”</a:t>
            </a:r>
            <a:r>
              <a:rPr lang="en-US" sz="2000" dirty="0">
                <a:latin typeface="Consolas"/>
                <a:cs typeface="Consolas"/>
              </a:rPr>
              <a:t>, 2)])</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reduceByKey</a:t>
            </a:r>
            <a:r>
              <a:rPr lang="en-US" sz="2000" dirty="0">
                <a:latin typeface="Consolas"/>
                <a:cs typeface="Consolas"/>
              </a:rPr>
              <a:t>(</a:t>
            </a:r>
            <a:r>
              <a:rPr lang="en-US" sz="2000" dirty="0">
                <a:solidFill>
                  <a:srgbClr val="FF0080"/>
                </a:solidFill>
                <a:latin typeface="Consolas"/>
                <a:cs typeface="Consolas"/>
              </a:rPr>
              <a:t>lambda x, y: x + 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3), (dog, 1)}</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groupByKey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a:t>
            </a:r>
            <a:r>
              <a:rPr lang="en-US" sz="2000" dirty="0" err="1">
                <a:solidFill>
                  <a:srgbClr val="008040"/>
                </a:solidFill>
                <a:latin typeface="Consolas"/>
                <a:cs typeface="Consolas"/>
              </a:rPr>
              <a:t>Seq</a:t>
            </a:r>
            <a:r>
              <a:rPr lang="en-US" sz="2000" dirty="0">
                <a:solidFill>
                  <a:srgbClr val="008040"/>
                </a:solidFill>
                <a:latin typeface="Consolas"/>
                <a:cs typeface="Consolas"/>
              </a:rPr>
              <a:t>(1, 2)), (dog, </a:t>
            </a:r>
            <a:r>
              <a:rPr lang="en-US" sz="2000" dirty="0" err="1">
                <a:solidFill>
                  <a:srgbClr val="008040"/>
                </a:solidFill>
                <a:latin typeface="Consolas"/>
                <a:cs typeface="Consolas"/>
              </a:rPr>
              <a:t>Seq</a:t>
            </a:r>
            <a:r>
              <a:rPr lang="en-US" sz="2000" dirty="0">
                <a:solidFill>
                  <a:srgbClr val="008040"/>
                </a:solidFill>
                <a:latin typeface="Consolas"/>
                <a:cs typeface="Consolas"/>
              </a:rPr>
              <a:t>(1)}</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sortByKey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1), (cat, 2), (dog, 1)}</a:t>
            </a:r>
          </a:p>
          <a:p>
            <a:pPr marL="0" indent="0">
              <a:spcBef>
                <a:spcPts val="1500"/>
              </a:spcBef>
              <a:buNone/>
            </a:pPr>
            <a:endParaRPr lang="en-US" dirty="0">
              <a:latin typeface="Consolas"/>
              <a:cs typeface="Consolas"/>
            </a:endParaRPr>
          </a:p>
          <a:p>
            <a:pPr marL="0" indent="0">
              <a:spcBef>
                <a:spcPts val="1500"/>
              </a:spcBef>
              <a:buNone/>
            </a:pPr>
            <a:r>
              <a:rPr lang="en-US" dirty="0" err="1">
                <a:latin typeface="Consolas"/>
                <a:cs typeface="Consolas"/>
              </a:rPr>
              <a:t>reduceByKey</a:t>
            </a:r>
            <a:r>
              <a:rPr lang="en-US" dirty="0">
                <a:cs typeface="Consolas"/>
              </a:rPr>
              <a:t> also automatically implements combiners on the map side</a:t>
            </a:r>
          </a:p>
        </p:txBody>
      </p:sp>
    </p:spTree>
    <p:extLst>
      <p:ext uri="{BB962C8B-B14F-4D97-AF65-F5344CB8AC3E}">
        <p14:creationId xmlns:p14="http://schemas.microsoft.com/office/powerpoint/2010/main" val="357413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Key-Value Operations (Scala)</a:t>
            </a:r>
          </a:p>
        </p:txBody>
      </p:sp>
      <p:pic>
        <p:nvPicPr>
          <p:cNvPr id="4" name="Content Placeholder 3"/>
          <p:cNvPicPr>
            <a:picLocks noGrp="1" noChangeAspect="1"/>
          </p:cNvPicPr>
          <p:nvPr>
            <p:ph idx="1"/>
          </p:nvPr>
        </p:nvPicPr>
        <p:blipFill rotWithShape="1">
          <a:blip r:embed="rId2"/>
          <a:srcRect l="30598" t="31574" r="24074" b="42091"/>
          <a:stretch/>
        </p:blipFill>
        <p:spPr>
          <a:xfrm>
            <a:off x="1272209" y="2041242"/>
            <a:ext cx="9157746" cy="2835557"/>
          </a:xfrm>
          <a:prstGeom prst="rect">
            <a:avLst/>
          </a:prstGeom>
        </p:spPr>
      </p:pic>
    </p:spTree>
    <p:extLst>
      <p:ext uri="{BB962C8B-B14F-4D97-AF65-F5344CB8AC3E}">
        <p14:creationId xmlns:p14="http://schemas.microsoft.com/office/powerpoint/2010/main" val="304460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Word Count (Python)</a:t>
            </a:r>
          </a:p>
        </p:txBody>
      </p:sp>
      <p:sp>
        <p:nvSpPr>
          <p:cNvPr id="3" name="Content Placeholder 2"/>
          <p:cNvSpPr>
            <a:spLocks noGrp="1"/>
          </p:cNvSpPr>
          <p:nvPr>
            <p:ph idx="1"/>
          </p:nvPr>
        </p:nvSpPr>
        <p:spPr>
          <a:xfrm>
            <a:off x="609600" y="1930572"/>
            <a:ext cx="10972800" cy="2590800"/>
          </a:xfrm>
        </p:spPr>
        <p:txBody>
          <a:bodyPr/>
          <a:lstStyle/>
          <a:p>
            <a:pPr marL="0" indent="0">
              <a:buNone/>
            </a:pPr>
            <a:r>
              <a:rPr lang="en-US" sz="2000" dirty="0">
                <a:latin typeface="Consolas"/>
                <a:cs typeface="Consolas"/>
              </a:rPr>
              <a:t>lines = </a:t>
            </a:r>
            <a:r>
              <a:rPr lang="en-US" sz="2000" dirty="0" err="1">
                <a:latin typeface="Consolas"/>
                <a:cs typeface="Consolas"/>
              </a:rPr>
              <a:t>sc.textFile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hamlet.txt</a:t>
            </a:r>
            <a:r>
              <a:rPr lang="en-US" sz="2000" dirty="0">
                <a:solidFill>
                  <a:srgbClr val="000090"/>
                </a:solidFill>
                <a:latin typeface="Consolas"/>
                <a:cs typeface="Consolas"/>
              </a:rPr>
              <a:t>”</a:t>
            </a:r>
            <a:r>
              <a:rPr lang="en-US" sz="2000" dirty="0">
                <a:latin typeface="Consolas"/>
                <a:cs typeface="Consolas"/>
              </a:rPr>
              <a:t>)</a:t>
            </a:r>
          </a:p>
          <a:p>
            <a:pPr marL="0" indent="0">
              <a:buNone/>
            </a:pPr>
            <a:r>
              <a:rPr lang="en-US" sz="2000" dirty="0">
                <a:latin typeface="Consolas"/>
                <a:cs typeface="Consolas"/>
              </a:rPr>
              <a:t>counts = </a:t>
            </a:r>
            <a:r>
              <a:rPr lang="en-US" sz="2000" dirty="0" err="1">
                <a:latin typeface="Consolas"/>
                <a:cs typeface="Consolas"/>
              </a:rPr>
              <a:t>lines.</a:t>
            </a:r>
            <a:r>
              <a:rPr lang="en-US" sz="2000" dirty="0" err="1">
                <a:solidFill>
                  <a:srgbClr val="3366FF"/>
                </a:solidFill>
                <a:latin typeface="Consolas"/>
                <a:cs typeface="Consolas"/>
              </a:rPr>
              <a:t>flatMap</a:t>
            </a:r>
            <a:r>
              <a:rPr lang="en-US" sz="2000" dirty="0">
                <a:latin typeface="Consolas"/>
                <a:cs typeface="Consolas"/>
              </a:rPr>
              <a:t>(</a:t>
            </a:r>
            <a:r>
              <a:rPr lang="en-US" sz="2000" dirty="0">
                <a:solidFill>
                  <a:srgbClr val="FF0080"/>
                </a:solidFill>
                <a:latin typeface="Consolas"/>
                <a:cs typeface="Consolas"/>
              </a:rPr>
              <a:t>lambda line: </a:t>
            </a:r>
            <a:r>
              <a:rPr lang="en-US" sz="2000" dirty="0" err="1">
                <a:solidFill>
                  <a:srgbClr val="FF0080"/>
                </a:solidFill>
                <a:latin typeface="Consolas"/>
                <a:cs typeface="Consolas"/>
              </a:rPr>
              <a:t>line.split</a:t>
            </a:r>
            <a:r>
              <a:rPr lang="en-US" sz="2000" dirty="0">
                <a:solidFill>
                  <a:srgbClr val="FF0080"/>
                </a:solidFill>
                <a:latin typeface="Consolas"/>
                <a:cs typeface="Consolas"/>
              </a:rPr>
              <a:t>(“ ”)</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a:solidFill>
                  <a:srgbClr val="3366FF"/>
                </a:solidFill>
                <a:latin typeface="Consolas"/>
                <a:cs typeface="Consolas"/>
              </a:rPr>
              <a:t>map</a:t>
            </a:r>
            <a:r>
              <a:rPr lang="en-US" sz="2000" dirty="0">
                <a:latin typeface="Consolas"/>
                <a:cs typeface="Consolas"/>
              </a:rPr>
              <a:t>(</a:t>
            </a:r>
            <a:r>
              <a:rPr lang="en-US" sz="2000" dirty="0">
                <a:solidFill>
                  <a:srgbClr val="FF0080"/>
                </a:solidFill>
                <a:latin typeface="Consolas"/>
                <a:cs typeface="Consolas"/>
              </a:rPr>
              <a:t>lambda word: (word, 1)</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err="1">
                <a:solidFill>
                  <a:srgbClr val="3366FF"/>
                </a:solidFill>
                <a:latin typeface="Consolas"/>
                <a:cs typeface="Consolas"/>
              </a:rPr>
              <a:t>reduceByKey</a:t>
            </a:r>
            <a:r>
              <a:rPr lang="en-US" sz="2000" dirty="0">
                <a:latin typeface="Consolas"/>
                <a:cs typeface="Consolas"/>
              </a:rPr>
              <a:t>(</a:t>
            </a:r>
            <a:r>
              <a:rPr lang="en-US" sz="2000" dirty="0">
                <a:solidFill>
                  <a:srgbClr val="FF0080"/>
                </a:solidFill>
                <a:latin typeface="Consolas"/>
                <a:cs typeface="Consolas"/>
              </a:rPr>
              <a:t>lambda x, y: x + y</a:t>
            </a:r>
            <a:r>
              <a:rPr lang="en-US" sz="2000" dirty="0">
                <a:latin typeface="Consolas"/>
                <a:cs typeface="Consolas"/>
              </a:rPr>
              <a:t>)</a:t>
            </a:r>
          </a:p>
        </p:txBody>
      </p:sp>
      <p:grpSp>
        <p:nvGrpSpPr>
          <p:cNvPr id="64" name="Group 63"/>
          <p:cNvGrpSpPr/>
          <p:nvPr/>
        </p:nvGrpSpPr>
        <p:grpSpPr>
          <a:xfrm>
            <a:off x="1447800" y="3581401"/>
            <a:ext cx="8609640" cy="2156185"/>
            <a:chOff x="1364823" y="4724400"/>
            <a:chExt cx="5760863" cy="2113488"/>
          </a:xfrm>
        </p:grpSpPr>
        <p:sp>
          <p:nvSpPr>
            <p:cNvPr id="5" name="TextBox 4"/>
            <p:cNvSpPr txBox="1"/>
            <p:nvPr/>
          </p:nvSpPr>
          <p:spPr>
            <a:xfrm>
              <a:off x="1364823" y="5080000"/>
              <a:ext cx="817534" cy="392187"/>
            </a:xfrm>
            <a:prstGeom prst="rect">
              <a:avLst/>
            </a:prstGeom>
            <a:noFill/>
          </p:spPr>
          <p:txBody>
            <a:bodyPr wrap="none" rtlCol="0">
              <a:spAutoFit/>
            </a:bodyPr>
            <a:lstStyle/>
            <a:p>
              <a:r>
                <a:rPr lang="en-US" sz="2000" dirty="0">
                  <a:latin typeface="Arial"/>
                  <a:cs typeface="Arial"/>
                </a:rPr>
                <a:t>“to be or”</a:t>
              </a:r>
            </a:p>
          </p:txBody>
        </p:sp>
        <p:sp>
          <p:nvSpPr>
            <p:cNvPr id="6" name="TextBox 5"/>
            <p:cNvSpPr txBox="1"/>
            <p:nvPr/>
          </p:nvSpPr>
          <p:spPr>
            <a:xfrm>
              <a:off x="1364823" y="6146741"/>
              <a:ext cx="903342" cy="392187"/>
            </a:xfrm>
            <a:prstGeom prst="rect">
              <a:avLst/>
            </a:prstGeom>
            <a:noFill/>
          </p:spPr>
          <p:txBody>
            <a:bodyPr wrap="none" rtlCol="0">
              <a:spAutoFit/>
            </a:bodyPr>
            <a:lstStyle/>
            <a:p>
              <a:r>
                <a:rPr lang="en-US" sz="2000" dirty="0">
                  <a:latin typeface="Arial"/>
                  <a:cs typeface="Arial"/>
                </a:rPr>
                <a:t>“not to be”</a:t>
              </a:r>
            </a:p>
          </p:txBody>
        </p:sp>
        <p:sp>
          <p:nvSpPr>
            <p:cNvPr id="7" name="TextBox 6"/>
            <p:cNvSpPr txBox="1"/>
            <p:nvPr/>
          </p:nvSpPr>
          <p:spPr>
            <a:xfrm>
              <a:off x="3256599" y="4724400"/>
              <a:ext cx="428181" cy="995551"/>
            </a:xfrm>
            <a:prstGeom prst="rect">
              <a:avLst/>
            </a:prstGeom>
            <a:noFill/>
          </p:spPr>
          <p:txBody>
            <a:bodyPr wrap="none" rtlCol="0">
              <a:spAutoFit/>
            </a:bodyPr>
            <a:lstStyle/>
            <a:p>
              <a:r>
                <a:rPr lang="en-US" sz="2000" dirty="0">
                  <a:latin typeface="Arial"/>
                  <a:cs typeface="Arial"/>
                </a:rPr>
                <a:t>“to”</a:t>
              </a:r>
              <a:br>
                <a:rPr lang="en-US" sz="2000" dirty="0">
                  <a:latin typeface="Arial"/>
                  <a:cs typeface="Arial"/>
                </a:rPr>
              </a:br>
              <a:r>
                <a:rPr lang="en-US" sz="2000" dirty="0">
                  <a:latin typeface="Arial"/>
                  <a:cs typeface="Arial"/>
                </a:rPr>
                <a:t>“be”</a:t>
              </a:r>
              <a:br>
                <a:rPr lang="en-US" sz="2000" dirty="0">
                  <a:latin typeface="Arial"/>
                  <a:cs typeface="Arial"/>
                </a:rPr>
              </a:br>
              <a:r>
                <a:rPr lang="en-US" sz="2000" dirty="0">
                  <a:latin typeface="Arial"/>
                  <a:cs typeface="Arial"/>
                </a:rPr>
                <a:t>“or”</a:t>
              </a:r>
            </a:p>
          </p:txBody>
        </p:sp>
        <p:sp>
          <p:nvSpPr>
            <p:cNvPr id="8" name="TextBox 7"/>
            <p:cNvSpPr txBox="1"/>
            <p:nvPr/>
          </p:nvSpPr>
          <p:spPr>
            <a:xfrm>
              <a:off x="3256599" y="5842337"/>
              <a:ext cx="475375" cy="995551"/>
            </a:xfrm>
            <a:prstGeom prst="rect">
              <a:avLst/>
            </a:prstGeom>
            <a:noFill/>
          </p:spPr>
          <p:txBody>
            <a:bodyPr wrap="none" rtlCol="0">
              <a:spAutoFit/>
            </a:bodyPr>
            <a:lstStyle/>
            <a:p>
              <a:r>
                <a:rPr lang="en-US" sz="2000" dirty="0">
                  <a:latin typeface="Arial"/>
                  <a:cs typeface="Arial"/>
                </a:rPr>
                <a:t>“not”</a:t>
              </a:r>
              <a:br>
                <a:rPr lang="en-US" sz="2000" dirty="0">
                  <a:latin typeface="Arial"/>
                  <a:cs typeface="Arial"/>
                </a:rPr>
              </a:br>
              <a:r>
                <a:rPr lang="en-US" sz="2000" dirty="0">
                  <a:latin typeface="Arial"/>
                  <a:cs typeface="Arial"/>
                </a:rPr>
                <a:t>“to”</a:t>
              </a:r>
              <a:br>
                <a:rPr lang="en-US" sz="2000" dirty="0">
                  <a:latin typeface="Arial"/>
                  <a:cs typeface="Arial"/>
                </a:rPr>
              </a:br>
              <a:r>
                <a:rPr lang="en-US" sz="2000" dirty="0">
                  <a:latin typeface="Arial"/>
                  <a:cs typeface="Arial"/>
                </a:rPr>
                <a:t>“be”</a:t>
              </a:r>
            </a:p>
          </p:txBody>
        </p:sp>
        <p:sp>
          <p:nvSpPr>
            <p:cNvPr id="9" name="TextBox 8"/>
            <p:cNvSpPr txBox="1"/>
            <p:nvPr/>
          </p:nvSpPr>
          <p:spPr>
            <a:xfrm>
              <a:off x="4761126" y="4724400"/>
              <a:ext cx="618031" cy="995551"/>
            </a:xfrm>
            <a:prstGeom prst="rect">
              <a:avLst/>
            </a:prstGeom>
            <a:noFill/>
          </p:spPr>
          <p:txBody>
            <a:bodyPr wrap="none" rtlCol="0">
              <a:spAutoFit/>
            </a:bodyPr>
            <a:lstStyle/>
            <a:p>
              <a:r>
                <a:rPr lang="en-US" sz="2000" dirty="0">
                  <a:latin typeface="Arial"/>
                  <a:cs typeface="Arial"/>
                </a:rPr>
                <a:t>(to, 1)</a:t>
              </a:r>
              <a:br>
                <a:rPr lang="en-US" sz="2000" dirty="0">
                  <a:latin typeface="Arial"/>
                  <a:cs typeface="Arial"/>
                </a:rPr>
              </a:br>
              <a:r>
                <a:rPr lang="en-US" sz="2000" dirty="0">
                  <a:latin typeface="Arial"/>
                  <a:cs typeface="Arial"/>
                </a:rPr>
                <a:t>(be, 1)</a:t>
              </a:r>
              <a:br>
                <a:rPr lang="en-US" sz="2000" dirty="0">
                  <a:latin typeface="Arial"/>
                  <a:cs typeface="Arial"/>
                </a:rPr>
              </a:br>
              <a:r>
                <a:rPr lang="en-US" sz="2000" dirty="0">
                  <a:latin typeface="Arial"/>
                  <a:cs typeface="Arial"/>
                </a:rPr>
                <a:t>(or, 1)</a:t>
              </a:r>
            </a:p>
          </p:txBody>
        </p:sp>
        <p:sp>
          <p:nvSpPr>
            <p:cNvPr id="10" name="TextBox 9"/>
            <p:cNvSpPr txBox="1"/>
            <p:nvPr/>
          </p:nvSpPr>
          <p:spPr>
            <a:xfrm>
              <a:off x="4761126" y="5842337"/>
              <a:ext cx="665225" cy="995551"/>
            </a:xfrm>
            <a:prstGeom prst="rect">
              <a:avLst/>
            </a:prstGeom>
            <a:noFill/>
          </p:spPr>
          <p:txBody>
            <a:bodyPr wrap="none" rtlCol="0">
              <a:spAutoFit/>
            </a:bodyPr>
            <a:lstStyle/>
            <a:p>
              <a:r>
                <a:rPr lang="en-US" sz="2000" dirty="0">
                  <a:latin typeface="Arial"/>
                  <a:cs typeface="Arial"/>
                </a:rPr>
                <a:t>(not, 1)</a:t>
              </a:r>
              <a:br>
                <a:rPr lang="en-US" sz="2000" dirty="0">
                  <a:latin typeface="Arial"/>
                  <a:cs typeface="Arial"/>
                </a:rPr>
              </a:br>
              <a:r>
                <a:rPr lang="en-US" sz="2000" dirty="0">
                  <a:latin typeface="Arial"/>
                  <a:cs typeface="Arial"/>
                </a:rPr>
                <a:t>(to, 1)</a:t>
              </a:r>
              <a:br>
                <a:rPr lang="en-US" sz="2000" dirty="0">
                  <a:latin typeface="Arial"/>
                  <a:cs typeface="Arial"/>
                </a:rPr>
              </a:br>
              <a:r>
                <a:rPr lang="en-US" sz="2000" dirty="0">
                  <a:latin typeface="Arial"/>
                  <a:cs typeface="Arial"/>
                </a:rPr>
                <a:t>(be, 1)</a:t>
              </a:r>
            </a:p>
          </p:txBody>
        </p:sp>
        <p:sp>
          <p:nvSpPr>
            <p:cNvPr id="14" name="TextBox 13"/>
            <p:cNvSpPr txBox="1"/>
            <p:nvPr/>
          </p:nvSpPr>
          <p:spPr>
            <a:xfrm>
              <a:off x="6460461" y="4885074"/>
              <a:ext cx="665225" cy="693868"/>
            </a:xfrm>
            <a:prstGeom prst="rect">
              <a:avLst/>
            </a:prstGeom>
            <a:noFill/>
          </p:spPr>
          <p:txBody>
            <a:bodyPr wrap="none" rtlCol="0">
              <a:spAutoFit/>
            </a:bodyPr>
            <a:lstStyle/>
            <a:p>
              <a:r>
                <a:rPr lang="en-US" sz="2000" dirty="0">
                  <a:latin typeface="Arial"/>
                  <a:cs typeface="Arial"/>
                </a:rPr>
                <a:t>(be, 2)</a:t>
              </a:r>
              <a:br>
                <a:rPr lang="en-US" sz="2000" dirty="0">
                  <a:latin typeface="Arial"/>
                  <a:cs typeface="Arial"/>
                </a:rPr>
              </a:br>
              <a:r>
                <a:rPr lang="en-US" sz="2000" dirty="0">
                  <a:latin typeface="Arial"/>
                  <a:cs typeface="Arial"/>
                </a:rPr>
                <a:t>(not, 1)</a:t>
              </a:r>
            </a:p>
          </p:txBody>
        </p:sp>
        <p:sp>
          <p:nvSpPr>
            <p:cNvPr id="15" name="TextBox 14"/>
            <p:cNvSpPr txBox="1"/>
            <p:nvPr/>
          </p:nvSpPr>
          <p:spPr>
            <a:xfrm>
              <a:off x="6460461" y="6001851"/>
              <a:ext cx="569936" cy="693868"/>
            </a:xfrm>
            <a:prstGeom prst="rect">
              <a:avLst/>
            </a:prstGeom>
            <a:noFill/>
          </p:spPr>
          <p:txBody>
            <a:bodyPr wrap="none" rtlCol="0">
              <a:spAutoFit/>
            </a:bodyPr>
            <a:lstStyle/>
            <a:p>
              <a:r>
                <a:rPr lang="en-US" sz="2000" dirty="0">
                  <a:latin typeface="Arial"/>
                  <a:cs typeface="Arial"/>
                </a:rPr>
                <a:t>(or, 1)</a:t>
              </a:r>
            </a:p>
            <a:p>
              <a:r>
                <a:rPr lang="en-US" sz="2000" dirty="0">
                  <a:latin typeface="Arial"/>
                  <a:cs typeface="Arial"/>
                </a:rPr>
                <a:t>(to, 2)</a:t>
              </a:r>
            </a:p>
          </p:txBody>
        </p:sp>
        <p:cxnSp>
          <p:nvCxnSpPr>
            <p:cNvPr id="23" name="Straight Connector 22"/>
            <p:cNvCxnSpPr/>
            <p:nvPr/>
          </p:nvCxnSpPr>
          <p:spPr>
            <a:xfrm>
              <a:off x="2518918" y="5287749"/>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18918" y="6357863"/>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73353" y="5264150"/>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973353" y="6400800"/>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640793" y="5219821"/>
              <a:ext cx="764090" cy="1125631"/>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640793" y="5215684"/>
              <a:ext cx="764090" cy="101768"/>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5640793" y="5311916"/>
              <a:ext cx="764090" cy="1117432"/>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5640793" y="6340732"/>
              <a:ext cx="764090" cy="101027"/>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0706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Multiple Datasets (Python)</a:t>
            </a:r>
          </a:p>
        </p:txBody>
      </p:sp>
      <p:sp>
        <p:nvSpPr>
          <p:cNvPr id="3" name="Content Placeholder 2"/>
          <p:cNvSpPr>
            <a:spLocks noGrp="1"/>
          </p:cNvSpPr>
          <p:nvPr>
            <p:ph idx="1"/>
          </p:nvPr>
        </p:nvSpPr>
        <p:spPr>
          <a:xfrm>
            <a:off x="580496" y="2009125"/>
            <a:ext cx="11091967" cy="4221162"/>
          </a:xfrm>
        </p:spPr>
        <p:txBody>
          <a:bodyPr/>
          <a:lstStyle/>
          <a:p>
            <a:pPr marL="0" indent="0">
              <a:spcBef>
                <a:spcPts val="1500"/>
              </a:spcBef>
              <a:buNone/>
            </a:pPr>
            <a:r>
              <a:rPr lang="en-US" sz="2000" dirty="0">
                <a:latin typeface="Consolas"/>
                <a:cs typeface="Consolas"/>
              </a:rPr>
              <a:t>visits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latin typeface="Consolas"/>
                <a:cs typeface="Consolas"/>
              </a:rPr>
              <a:t>,</a:t>
            </a:r>
            <a:r>
              <a:rPr lang="en-US" sz="2000" dirty="0">
                <a:solidFill>
                  <a:srgbClr val="000090"/>
                </a:solidFill>
                <a:latin typeface="Consolas"/>
                <a:cs typeface="Consolas"/>
              </a:rPr>
              <a:t> “1.2.3.4”</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about.html</a:t>
            </a:r>
            <a:r>
              <a:rPr lang="en-US" sz="2000" dirty="0">
                <a:solidFill>
                  <a:srgbClr val="000090"/>
                </a:solidFill>
                <a:latin typeface="Consolas"/>
                <a:cs typeface="Consolas"/>
              </a:rPr>
              <a:t>”</a:t>
            </a:r>
            <a:r>
              <a:rPr lang="en-US" sz="2000" dirty="0">
                <a:solidFill>
                  <a:srgbClr val="000000"/>
                </a:solidFill>
                <a:latin typeface="Consolas"/>
                <a:cs typeface="Consolas"/>
              </a:rPr>
              <a:t>,</a:t>
            </a:r>
            <a:r>
              <a:rPr lang="en-US" sz="2000" dirty="0">
                <a:solidFill>
                  <a:srgbClr val="000090"/>
                </a:solidFill>
                <a:latin typeface="Consolas"/>
                <a:cs typeface="Consolas"/>
              </a:rPr>
              <a:t> “3.4.5.6”</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solidFill>
                  <a:srgbClr val="000000"/>
                </a:solidFill>
                <a:latin typeface="Consolas"/>
                <a:cs typeface="Consolas"/>
              </a:rPr>
              <a:t>,</a:t>
            </a:r>
            <a:r>
              <a:rPr lang="en-US" sz="2000" dirty="0">
                <a:solidFill>
                  <a:srgbClr val="000090"/>
                </a:solidFill>
                <a:latin typeface="Consolas"/>
                <a:cs typeface="Consolas"/>
              </a:rPr>
              <a:t> “1.3.3.1”</a:t>
            </a:r>
            <a:r>
              <a:rPr lang="en-US" sz="2000" dirty="0">
                <a:latin typeface="Consolas"/>
                <a:cs typeface="Consolas"/>
              </a:rPr>
              <a:t>)])</a:t>
            </a:r>
          </a:p>
          <a:p>
            <a:pPr marL="0" indent="0">
              <a:spcBef>
                <a:spcPts val="1500"/>
              </a:spcBef>
              <a:buNone/>
            </a:pPr>
            <a:r>
              <a:rPr lang="en-US" sz="2000" dirty="0" err="1">
                <a:latin typeface="Consolas"/>
                <a:cs typeface="Consolas"/>
              </a:rPr>
              <a:t>pageNames</a:t>
            </a:r>
            <a:r>
              <a:rPr lang="en-US" sz="2000" dirty="0">
                <a:latin typeface="Consolas"/>
                <a:cs typeface="Consolas"/>
              </a:rPr>
              <a:t>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latin typeface="Consolas"/>
                <a:cs typeface="Consolas"/>
              </a:rPr>
              <a:t>, </a:t>
            </a:r>
            <a:r>
              <a:rPr lang="en-US" sz="2000" dirty="0">
                <a:solidFill>
                  <a:srgbClr val="000090"/>
                </a:solidFill>
                <a:latin typeface="Consolas"/>
                <a:cs typeface="Consolas"/>
              </a:rPr>
              <a:t>“Home”</a:t>
            </a: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about.html</a:t>
            </a:r>
            <a:r>
              <a:rPr lang="en-US" sz="2000" dirty="0">
                <a:solidFill>
                  <a:srgbClr val="000090"/>
                </a:solidFill>
                <a:latin typeface="Consolas"/>
                <a:cs typeface="Consolas"/>
              </a:rPr>
              <a:t>”</a:t>
            </a:r>
            <a:r>
              <a:rPr lang="en-US" sz="2000" dirty="0">
                <a:latin typeface="Consolas"/>
                <a:cs typeface="Consolas"/>
              </a:rPr>
              <a:t>, </a:t>
            </a:r>
            <a:r>
              <a:rPr lang="en-US" sz="2000" dirty="0">
                <a:solidFill>
                  <a:srgbClr val="000090"/>
                </a:solidFill>
                <a:latin typeface="Consolas"/>
                <a:cs typeface="Consolas"/>
              </a:rPr>
              <a:t>“About”</a:t>
            </a:r>
            <a:r>
              <a:rPr lang="en-US" sz="2000" dirty="0">
                <a:latin typeface="Consolas"/>
                <a:cs typeface="Consolas"/>
              </a:rPr>
              <a:t>)])</a:t>
            </a:r>
          </a:p>
          <a:p>
            <a:pPr marL="0" indent="0">
              <a:spcBef>
                <a:spcPts val="1500"/>
              </a:spcBef>
              <a:buNone/>
            </a:pPr>
            <a:r>
              <a:rPr lang="en-US" sz="2000" dirty="0" err="1">
                <a:latin typeface="Consolas"/>
                <a:cs typeface="Consolas"/>
              </a:rPr>
              <a:t>visits.</a:t>
            </a:r>
            <a:r>
              <a:rPr lang="en-US" sz="2000" dirty="0" err="1">
                <a:solidFill>
                  <a:srgbClr val="3366FF"/>
                </a:solidFill>
                <a:latin typeface="Consolas"/>
                <a:cs typeface="Consolas"/>
              </a:rPr>
              <a:t>join</a:t>
            </a:r>
            <a:r>
              <a:rPr lang="en-US" sz="2000" dirty="0">
                <a:latin typeface="Consolas"/>
                <a:cs typeface="Consolas"/>
              </a:rPr>
              <a:t>(</a:t>
            </a:r>
            <a:r>
              <a:rPr lang="en-US" sz="2000" dirty="0" err="1">
                <a:latin typeface="Consolas"/>
                <a:cs typeface="Consolas"/>
              </a:rPr>
              <a:t>pageNames</a:t>
            </a:r>
            <a:r>
              <a:rPr lang="en-US" sz="2000" dirty="0">
                <a:latin typeface="Consolas"/>
                <a:cs typeface="Consolas"/>
              </a:rPr>
              <a:t>) </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(“1.2.3.4”, “Home”))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(“1.3.3.1”, “Home”))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about.html</a:t>
            </a:r>
            <a:r>
              <a:rPr lang="en-US" sz="2000" dirty="0">
                <a:solidFill>
                  <a:srgbClr val="008040"/>
                </a:solidFill>
                <a:latin typeface="Consolas"/>
                <a:cs typeface="Consolas"/>
              </a:rPr>
              <a:t>”, (“3.4.5.6”, “About”))</a:t>
            </a:r>
          </a:p>
          <a:p>
            <a:pPr marL="0" indent="0">
              <a:spcBef>
                <a:spcPts val="1500"/>
              </a:spcBef>
              <a:buNone/>
            </a:pPr>
            <a:r>
              <a:rPr lang="en-US" sz="2000" dirty="0" err="1">
                <a:latin typeface="Consolas"/>
                <a:cs typeface="Consolas"/>
              </a:rPr>
              <a:t>visits.</a:t>
            </a:r>
            <a:r>
              <a:rPr lang="en-US" sz="2000" dirty="0" err="1">
                <a:solidFill>
                  <a:srgbClr val="3366FF"/>
                </a:solidFill>
                <a:latin typeface="Consolas"/>
                <a:cs typeface="Consolas"/>
              </a:rPr>
              <a:t>cogroup</a:t>
            </a:r>
            <a:r>
              <a:rPr lang="en-US" sz="2000" dirty="0">
                <a:latin typeface="Consolas"/>
                <a:cs typeface="Consolas"/>
              </a:rPr>
              <a:t>(</a:t>
            </a:r>
            <a:r>
              <a:rPr lang="en-US" sz="2000" dirty="0" err="1">
                <a:latin typeface="Consolas"/>
                <a:cs typeface="Consolas"/>
              </a:rPr>
              <a:t>pageNames</a:t>
            </a:r>
            <a:r>
              <a:rPr lang="en-US" sz="2000" dirty="0">
                <a:latin typeface="Consolas"/>
                <a:cs typeface="Consolas"/>
              </a:rPr>
              <a:t>) </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a:t>
            </a:r>
            <a:r>
              <a:rPr lang="en-US" sz="2000" dirty="0" err="1">
                <a:solidFill>
                  <a:srgbClr val="008040"/>
                </a:solidFill>
                <a:latin typeface="Consolas"/>
                <a:cs typeface="Consolas"/>
              </a:rPr>
              <a:t>Seq</a:t>
            </a:r>
            <a:r>
              <a:rPr lang="en-US" sz="2000" dirty="0">
                <a:solidFill>
                  <a:srgbClr val="008040"/>
                </a:solidFill>
                <a:latin typeface="Consolas"/>
                <a:cs typeface="Consolas"/>
              </a:rPr>
              <a:t>(“1.2.3.4”, “1.3.3.1”), </a:t>
            </a:r>
            <a:r>
              <a:rPr lang="en-US" sz="2000" dirty="0" err="1">
                <a:solidFill>
                  <a:srgbClr val="008040"/>
                </a:solidFill>
                <a:latin typeface="Consolas"/>
                <a:cs typeface="Consolas"/>
              </a:rPr>
              <a:t>Seq</a:t>
            </a:r>
            <a:r>
              <a:rPr lang="en-US" sz="2000" dirty="0">
                <a:solidFill>
                  <a:srgbClr val="008040"/>
                </a:solidFill>
                <a:latin typeface="Consolas"/>
                <a:cs typeface="Consolas"/>
              </a:rPr>
              <a:t>(“Home”)))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about.html</a:t>
            </a:r>
            <a:r>
              <a:rPr lang="en-US" sz="2000" dirty="0">
                <a:solidFill>
                  <a:srgbClr val="008040"/>
                </a:solidFill>
                <a:latin typeface="Consolas"/>
                <a:cs typeface="Consolas"/>
              </a:rPr>
              <a:t>”, (</a:t>
            </a:r>
            <a:r>
              <a:rPr lang="en-US" sz="2000" dirty="0" err="1">
                <a:solidFill>
                  <a:srgbClr val="008040"/>
                </a:solidFill>
                <a:latin typeface="Consolas"/>
                <a:cs typeface="Consolas"/>
              </a:rPr>
              <a:t>Seq</a:t>
            </a:r>
            <a:r>
              <a:rPr lang="en-US" sz="2000" dirty="0">
                <a:solidFill>
                  <a:srgbClr val="008040"/>
                </a:solidFill>
                <a:latin typeface="Consolas"/>
                <a:cs typeface="Consolas"/>
              </a:rPr>
              <a:t>(“3.4.5.6”), </a:t>
            </a:r>
            <a:r>
              <a:rPr lang="en-US" sz="2000" dirty="0" err="1">
                <a:solidFill>
                  <a:srgbClr val="008040"/>
                </a:solidFill>
                <a:latin typeface="Consolas"/>
                <a:cs typeface="Consolas"/>
              </a:rPr>
              <a:t>Seq</a:t>
            </a:r>
            <a:r>
              <a:rPr lang="en-US" sz="2000" dirty="0">
                <a:solidFill>
                  <a:srgbClr val="008040"/>
                </a:solidFill>
                <a:latin typeface="Consolas"/>
                <a:cs typeface="Consolas"/>
              </a:rPr>
              <a:t>(“About”)))</a:t>
            </a:r>
          </a:p>
        </p:txBody>
      </p:sp>
    </p:spTree>
    <p:extLst>
      <p:ext uri="{BB962C8B-B14F-4D97-AF65-F5344CB8AC3E}">
        <p14:creationId xmlns:p14="http://schemas.microsoft.com/office/powerpoint/2010/main" val="108187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Datasets (Scala)</a:t>
            </a:r>
          </a:p>
        </p:txBody>
      </p:sp>
      <p:pic>
        <p:nvPicPr>
          <p:cNvPr id="4" name="Content Placeholder 3"/>
          <p:cNvPicPr>
            <a:picLocks noGrp="1" noChangeAspect="1"/>
          </p:cNvPicPr>
          <p:nvPr>
            <p:ph idx="1"/>
          </p:nvPr>
        </p:nvPicPr>
        <p:blipFill rotWithShape="1">
          <a:blip r:embed="rId2"/>
          <a:srcRect l="30360" t="18501" r="8361" b="44498"/>
          <a:stretch/>
        </p:blipFill>
        <p:spPr>
          <a:xfrm>
            <a:off x="838199" y="1690688"/>
            <a:ext cx="9612595" cy="3093347"/>
          </a:xfrm>
          <a:prstGeom prst="rect">
            <a:avLst/>
          </a:prstGeom>
        </p:spPr>
      </p:pic>
    </p:spTree>
    <p:extLst>
      <p:ext uri="{BB962C8B-B14F-4D97-AF65-F5344CB8AC3E}">
        <p14:creationId xmlns:p14="http://schemas.microsoft.com/office/powerpoint/2010/main" val="25343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spark</a:t>
            </a:r>
          </a:p>
        </p:txBody>
      </p:sp>
      <p:sp>
        <p:nvSpPr>
          <p:cNvPr id="3" name="Content Placeholder 2"/>
          <p:cNvSpPr>
            <a:spLocks noGrp="1"/>
          </p:cNvSpPr>
          <p:nvPr>
            <p:ph idx="1"/>
          </p:nvPr>
        </p:nvSpPr>
        <p:spPr/>
        <p:txBody>
          <a:bodyPr/>
          <a:lstStyle/>
          <a:p>
            <a:r>
              <a:rPr lang="en-US" dirty="0"/>
              <a:t>Spark Local Installation (Explained in first section of this </a:t>
            </a:r>
            <a:r>
              <a:rPr lang="en-US" dirty="0" err="1"/>
              <a:t>ppt</a:t>
            </a:r>
            <a:r>
              <a:rPr lang="en-US" dirty="0"/>
              <a:t>)</a:t>
            </a:r>
          </a:p>
          <a:p>
            <a:r>
              <a:rPr lang="en-US" dirty="0"/>
              <a:t>Running spark in IntelliJ (</a:t>
            </a:r>
            <a:r>
              <a:rPr lang="en-US" b="1" dirty="0"/>
              <a:t>Recommended</a:t>
            </a:r>
            <a:r>
              <a:rPr lang="en-US" dirty="0"/>
              <a:t>)</a:t>
            </a:r>
          </a:p>
          <a:p>
            <a:endParaRPr lang="en-US" u="sng" dirty="0"/>
          </a:p>
        </p:txBody>
      </p:sp>
    </p:spTree>
    <p:extLst>
      <p:ext uri="{BB962C8B-B14F-4D97-AF65-F5344CB8AC3E}">
        <p14:creationId xmlns:p14="http://schemas.microsoft.com/office/powerpoint/2010/main" val="4084344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Controlling the Level of Parallelism</a:t>
            </a:r>
          </a:p>
        </p:txBody>
      </p:sp>
      <p:sp>
        <p:nvSpPr>
          <p:cNvPr id="5" name="Content Placeholder 4"/>
          <p:cNvSpPr>
            <a:spLocks noGrp="1"/>
          </p:cNvSpPr>
          <p:nvPr>
            <p:ph idx="1"/>
          </p:nvPr>
        </p:nvSpPr>
        <p:spPr/>
        <p:txBody>
          <a:bodyPr/>
          <a:lstStyle/>
          <a:p>
            <a:r>
              <a:rPr lang="en-US" dirty="0"/>
              <a:t>All the pair RDD operations take an optional second parameter for number of tasks</a:t>
            </a:r>
          </a:p>
          <a:p>
            <a:pPr marL="699516" lvl="1" indent="0">
              <a:buNone/>
            </a:pPr>
            <a:r>
              <a:rPr lang="en-US" sz="2000" dirty="0" err="1">
                <a:solidFill>
                  <a:prstClr val="black"/>
                </a:solidFill>
                <a:latin typeface="Consolas"/>
                <a:cs typeface="Consolas"/>
              </a:rPr>
              <a:t>words.</a:t>
            </a:r>
            <a:r>
              <a:rPr lang="en-US" sz="2000" dirty="0" err="1">
                <a:solidFill>
                  <a:srgbClr val="3366FF"/>
                </a:solidFill>
                <a:latin typeface="Consolas"/>
                <a:cs typeface="Consolas"/>
              </a:rPr>
              <a:t>reduceByKey</a:t>
            </a:r>
            <a:r>
              <a:rPr lang="en-US" sz="2000" dirty="0">
                <a:solidFill>
                  <a:prstClr val="black"/>
                </a:solidFill>
                <a:latin typeface="Consolas"/>
                <a:cs typeface="Consolas"/>
              </a:rPr>
              <a:t>(</a:t>
            </a:r>
            <a:r>
              <a:rPr lang="en-US" sz="2000" dirty="0">
                <a:solidFill>
                  <a:srgbClr val="FF0080"/>
                </a:solidFill>
                <a:latin typeface="Consolas"/>
                <a:cs typeface="Consolas"/>
              </a:rPr>
              <a:t>(x, y)=&gt; x + y</a:t>
            </a:r>
            <a:r>
              <a:rPr lang="en-US" sz="2000" dirty="0">
                <a:latin typeface="Consolas"/>
                <a:cs typeface="Consolas"/>
              </a:rPr>
              <a:t>, 5</a:t>
            </a:r>
            <a:r>
              <a:rPr lang="en-US" sz="2000" dirty="0">
                <a:solidFill>
                  <a:prstClr val="black"/>
                </a:solidFill>
                <a:latin typeface="Consolas"/>
                <a:cs typeface="Consolas"/>
              </a:rPr>
              <a:t>)</a:t>
            </a:r>
            <a:endParaRPr lang="en-US" sz="2000" dirty="0">
              <a:solidFill>
                <a:srgbClr val="008040"/>
              </a:solidFill>
              <a:latin typeface="Consolas"/>
              <a:cs typeface="Consolas"/>
            </a:endParaRPr>
          </a:p>
          <a:p>
            <a:pPr marL="699516" lvl="1" indent="0">
              <a:buNone/>
            </a:pPr>
            <a:r>
              <a:rPr lang="en-US" sz="2000" dirty="0" err="1">
                <a:solidFill>
                  <a:prstClr val="black"/>
                </a:solidFill>
                <a:latin typeface="Consolas"/>
                <a:cs typeface="Consolas"/>
              </a:rPr>
              <a:t>words.</a:t>
            </a:r>
            <a:r>
              <a:rPr lang="en-US" sz="2000" dirty="0" err="1">
                <a:solidFill>
                  <a:srgbClr val="3366FF"/>
                </a:solidFill>
                <a:latin typeface="Consolas"/>
                <a:cs typeface="Consolas"/>
              </a:rPr>
              <a:t>groupByKey</a:t>
            </a:r>
            <a:r>
              <a:rPr lang="en-US" sz="2000" dirty="0">
                <a:solidFill>
                  <a:prstClr val="black"/>
                </a:solidFill>
                <a:latin typeface="Consolas"/>
                <a:cs typeface="Consolas"/>
              </a:rPr>
              <a:t>(5)</a:t>
            </a:r>
            <a:endParaRPr lang="en-US" sz="2000" dirty="0">
              <a:solidFill>
                <a:srgbClr val="008040"/>
              </a:solidFill>
              <a:latin typeface="Consolas"/>
              <a:cs typeface="Consolas"/>
            </a:endParaRPr>
          </a:p>
          <a:p>
            <a:pPr marL="699516" lvl="1" indent="0">
              <a:buNone/>
            </a:pPr>
            <a:r>
              <a:rPr lang="en-US" sz="2000" dirty="0" err="1">
                <a:solidFill>
                  <a:prstClr val="black"/>
                </a:solidFill>
                <a:latin typeface="Consolas"/>
                <a:cs typeface="Consolas"/>
              </a:rPr>
              <a:t>visits.</a:t>
            </a:r>
            <a:r>
              <a:rPr lang="en-US" sz="2000" dirty="0" err="1">
                <a:solidFill>
                  <a:srgbClr val="3366FF"/>
                </a:solidFill>
                <a:latin typeface="Consolas"/>
                <a:cs typeface="Consolas"/>
              </a:rPr>
              <a:t>join</a:t>
            </a:r>
            <a:r>
              <a:rPr lang="en-US" sz="2000" dirty="0">
                <a:solidFill>
                  <a:prstClr val="black"/>
                </a:solidFill>
                <a:latin typeface="Consolas"/>
                <a:cs typeface="Consolas"/>
              </a:rPr>
              <a:t>(</a:t>
            </a:r>
            <a:r>
              <a:rPr lang="en-US" sz="2000" dirty="0" err="1">
                <a:solidFill>
                  <a:prstClr val="black"/>
                </a:solidFill>
                <a:latin typeface="Consolas"/>
                <a:cs typeface="Consolas"/>
              </a:rPr>
              <a:t>pageViews</a:t>
            </a:r>
            <a:r>
              <a:rPr lang="en-US" sz="2000" dirty="0">
                <a:solidFill>
                  <a:prstClr val="black"/>
                </a:solidFill>
                <a:latin typeface="Consolas"/>
                <a:cs typeface="Consolas"/>
              </a:rPr>
              <a:t>, 5)</a:t>
            </a:r>
          </a:p>
          <a:p>
            <a:pPr marL="158750" indent="0">
              <a:buNone/>
            </a:pPr>
            <a:endParaRPr lang="en-US" dirty="0"/>
          </a:p>
        </p:txBody>
      </p:sp>
    </p:spTree>
    <p:extLst>
      <p:ext uri="{BB962C8B-B14F-4D97-AF65-F5344CB8AC3E}">
        <p14:creationId xmlns:p14="http://schemas.microsoft.com/office/powerpoint/2010/main" val="192878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Local Variables</a:t>
            </a:r>
          </a:p>
        </p:txBody>
      </p:sp>
      <p:sp>
        <p:nvSpPr>
          <p:cNvPr id="3" name="Content Placeholder 2"/>
          <p:cNvSpPr>
            <a:spLocks noGrp="1"/>
          </p:cNvSpPr>
          <p:nvPr>
            <p:ph idx="1"/>
          </p:nvPr>
        </p:nvSpPr>
        <p:spPr>
          <a:xfrm>
            <a:off x="364968" y="1737362"/>
            <a:ext cx="11195050" cy="4629150"/>
          </a:xfrm>
        </p:spPr>
        <p:txBody>
          <a:bodyPr/>
          <a:lstStyle/>
          <a:p>
            <a:r>
              <a:rPr lang="en-US" dirty="0"/>
              <a:t>External variables you use in a closure will automatically be shipped to the cluster:</a:t>
            </a:r>
          </a:p>
          <a:p>
            <a:pPr marL="699516" lvl="1" indent="0">
              <a:buNone/>
            </a:pPr>
            <a:r>
              <a:rPr lang="en-US" sz="2000" dirty="0">
                <a:latin typeface="Consolas"/>
                <a:cs typeface="Consolas"/>
              </a:rPr>
              <a:t>query = </a:t>
            </a:r>
            <a:r>
              <a:rPr lang="en-US" sz="2000" dirty="0" err="1">
                <a:latin typeface="Consolas"/>
                <a:cs typeface="Consolas"/>
              </a:rPr>
              <a:t>raw_input</a:t>
            </a:r>
            <a:r>
              <a:rPr lang="en-US" sz="2000" dirty="0">
                <a:latin typeface="Consolas"/>
                <a:cs typeface="Consolas"/>
              </a:rPr>
              <a:t>(</a:t>
            </a:r>
            <a:r>
              <a:rPr lang="en-US" sz="2000" dirty="0">
                <a:solidFill>
                  <a:srgbClr val="000090"/>
                </a:solidFill>
                <a:latin typeface="Consolas"/>
                <a:cs typeface="Consolas"/>
              </a:rPr>
              <a:t>“Enter a query:”</a:t>
            </a:r>
            <a:r>
              <a:rPr lang="en-US" sz="2000" dirty="0">
                <a:latin typeface="Consolas"/>
                <a:cs typeface="Consolas"/>
              </a:rPr>
              <a:t>)</a:t>
            </a:r>
          </a:p>
          <a:p>
            <a:pPr marL="699516" lvl="1" indent="0">
              <a:buNone/>
            </a:pPr>
            <a:r>
              <a:rPr lang="en-US" sz="2000" dirty="0" err="1">
                <a:latin typeface="Consolas"/>
                <a:cs typeface="Consolas"/>
              </a:rPr>
              <a:t>pages.</a:t>
            </a:r>
            <a:r>
              <a:rPr lang="en-US" sz="2000" dirty="0" err="1">
                <a:solidFill>
                  <a:srgbClr val="3366FF"/>
                </a:solidFill>
                <a:latin typeface="Consolas"/>
                <a:cs typeface="Consolas"/>
              </a:rPr>
              <a:t>filter</a:t>
            </a:r>
            <a:r>
              <a:rPr lang="en-US" sz="2000" dirty="0">
                <a:latin typeface="Consolas"/>
                <a:cs typeface="Consolas"/>
              </a:rPr>
              <a:t>(</a:t>
            </a:r>
            <a:r>
              <a:rPr lang="en-US" sz="2000" dirty="0">
                <a:solidFill>
                  <a:srgbClr val="FF0080"/>
                </a:solidFill>
                <a:latin typeface="Consolas"/>
                <a:cs typeface="Consolas"/>
              </a:rPr>
              <a:t>lambda x: </a:t>
            </a:r>
            <a:r>
              <a:rPr lang="en-US" sz="2000" dirty="0" err="1">
                <a:solidFill>
                  <a:srgbClr val="FF0080"/>
                </a:solidFill>
                <a:latin typeface="Consolas"/>
                <a:cs typeface="Consolas"/>
              </a:rPr>
              <a:t>x.startswith</a:t>
            </a:r>
            <a:r>
              <a:rPr lang="en-US" sz="2000" dirty="0">
                <a:solidFill>
                  <a:srgbClr val="FF0080"/>
                </a:solidFill>
                <a:latin typeface="Consolas"/>
                <a:cs typeface="Consolas"/>
              </a:rPr>
              <a:t>(query)</a:t>
            </a:r>
            <a:r>
              <a:rPr lang="en-US" sz="2000" dirty="0">
                <a:latin typeface="Consolas"/>
                <a:cs typeface="Consolas"/>
              </a:rPr>
              <a:t>).</a:t>
            </a:r>
            <a:r>
              <a:rPr lang="en-US" sz="2000" dirty="0">
                <a:solidFill>
                  <a:srgbClr val="3366FF"/>
                </a:solidFill>
                <a:latin typeface="Consolas"/>
                <a:cs typeface="Consolas"/>
              </a:rPr>
              <a:t>count</a:t>
            </a:r>
            <a:r>
              <a:rPr lang="en-US" sz="2000" dirty="0">
                <a:latin typeface="Consolas"/>
                <a:cs typeface="Consolas"/>
              </a:rPr>
              <a:t>()</a:t>
            </a:r>
          </a:p>
          <a:p>
            <a:endParaRPr lang="en-US" dirty="0"/>
          </a:p>
          <a:p>
            <a:r>
              <a:rPr lang="en-US" dirty="0"/>
              <a:t>Some caveats:</a:t>
            </a:r>
          </a:p>
          <a:p>
            <a:pPr lvl="1"/>
            <a:r>
              <a:rPr lang="en-US" dirty="0"/>
              <a:t>Each task gets a new copy (updates aren’t sent back)</a:t>
            </a:r>
          </a:p>
          <a:p>
            <a:pPr lvl="1"/>
            <a:r>
              <a:rPr lang="en-US" dirty="0"/>
              <a:t>Variable must be </a:t>
            </a:r>
            <a:r>
              <a:rPr lang="en-US" dirty="0" err="1"/>
              <a:t>Serializable</a:t>
            </a:r>
            <a:r>
              <a:rPr lang="en-US" dirty="0"/>
              <a:t> (Java/</a:t>
            </a:r>
            <a:r>
              <a:rPr lang="en-US" dirty="0" err="1"/>
              <a:t>Scala</a:t>
            </a:r>
            <a:r>
              <a:rPr lang="en-US" dirty="0"/>
              <a:t>) or Pickle-able (Python)</a:t>
            </a:r>
          </a:p>
          <a:p>
            <a:pPr lvl="1"/>
            <a:r>
              <a:rPr lang="en-US" dirty="0"/>
              <a:t>Don’t use fields of an outer object (ships all of it!)</a:t>
            </a:r>
          </a:p>
        </p:txBody>
      </p:sp>
      <p:pic>
        <p:nvPicPr>
          <p:cNvPr id="2" name="Picture 1"/>
          <p:cNvPicPr>
            <a:picLocks noChangeAspect="1"/>
          </p:cNvPicPr>
          <p:nvPr/>
        </p:nvPicPr>
        <p:blipFill>
          <a:blip r:embed="rId3"/>
          <a:stretch>
            <a:fillRect/>
          </a:stretch>
        </p:blipFill>
        <p:spPr>
          <a:xfrm>
            <a:off x="6557463" y="4402736"/>
            <a:ext cx="3276600" cy="1733550"/>
          </a:xfrm>
          <a:prstGeom prst="rect">
            <a:avLst/>
          </a:prstGeom>
        </p:spPr>
      </p:pic>
    </p:spTree>
    <p:extLst>
      <p:ext uri="{BB962C8B-B14F-4D97-AF65-F5344CB8AC3E}">
        <p14:creationId xmlns:p14="http://schemas.microsoft.com/office/powerpoint/2010/main" val="182787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Spark – WordCount</a:t>
            </a:r>
            <a:br>
              <a:rPr lang="en-US" dirty="0"/>
            </a:br>
            <a:endParaRPr lang="en-US" dirty="0"/>
          </a:p>
        </p:txBody>
      </p:sp>
    </p:spTree>
    <p:extLst>
      <p:ext uri="{BB962C8B-B14F-4D97-AF65-F5344CB8AC3E}">
        <p14:creationId xmlns:p14="http://schemas.microsoft.com/office/powerpoint/2010/main" val="1086947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 Word Count : Code Snippet</a:t>
            </a:r>
          </a:p>
        </p:txBody>
      </p:sp>
      <p:pic>
        <p:nvPicPr>
          <p:cNvPr id="4" name="Picture 3"/>
          <p:cNvPicPr>
            <a:picLocks noChangeAspect="1"/>
          </p:cNvPicPr>
          <p:nvPr/>
        </p:nvPicPr>
        <p:blipFill rotWithShape="1">
          <a:blip r:embed="rId2"/>
          <a:srcRect l="27498" t="16894" r="18161" b="21444"/>
          <a:stretch/>
        </p:blipFill>
        <p:spPr>
          <a:xfrm>
            <a:off x="1856880" y="1958856"/>
            <a:ext cx="7070501" cy="4275786"/>
          </a:xfrm>
          <a:prstGeom prst="rect">
            <a:avLst/>
          </a:prstGeom>
          <a:ln>
            <a:solidFill>
              <a:schemeClr val="tx1"/>
            </a:solidFill>
          </a:ln>
        </p:spPr>
      </p:pic>
    </p:spTree>
    <p:extLst>
      <p:ext uri="{BB962C8B-B14F-4D97-AF65-F5344CB8AC3E}">
        <p14:creationId xmlns:p14="http://schemas.microsoft.com/office/powerpoint/2010/main" val="216845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820" t="30469" r="54469" b="51034"/>
          <a:stretch/>
        </p:blipFill>
        <p:spPr>
          <a:xfrm>
            <a:off x="580622" y="4418156"/>
            <a:ext cx="11422990" cy="2227344"/>
          </a:xfrm>
          <a:prstGeom prst="rect">
            <a:avLst/>
          </a:prstGeom>
          <a:ln>
            <a:solidFill>
              <a:schemeClr val="tx1"/>
            </a:solidFill>
          </a:ln>
        </p:spPr>
      </p:pic>
      <p:sp>
        <p:nvSpPr>
          <p:cNvPr id="5" name="Title 4"/>
          <p:cNvSpPr>
            <a:spLocks noGrp="1"/>
          </p:cNvSpPr>
          <p:nvPr>
            <p:ph type="title"/>
          </p:nvPr>
        </p:nvSpPr>
        <p:spPr>
          <a:xfrm>
            <a:off x="1262917" y="2638"/>
            <a:ext cx="10058400" cy="1450757"/>
          </a:xfrm>
        </p:spPr>
        <p:txBody>
          <a:bodyPr/>
          <a:lstStyle/>
          <a:p>
            <a:r>
              <a:rPr lang="en-US" dirty="0"/>
              <a:t>Spark </a:t>
            </a:r>
            <a:r>
              <a:rPr lang="en-US" dirty="0" err="1"/>
              <a:t>FlatMap</a:t>
            </a:r>
            <a:r>
              <a:rPr lang="en-US" dirty="0"/>
              <a:t> and Map Functions</a:t>
            </a:r>
          </a:p>
        </p:txBody>
      </p:sp>
      <p:pic>
        <p:nvPicPr>
          <p:cNvPr id="8" name="Picture 7"/>
          <p:cNvPicPr>
            <a:picLocks noChangeAspect="1"/>
          </p:cNvPicPr>
          <p:nvPr/>
        </p:nvPicPr>
        <p:blipFill rotWithShape="1">
          <a:blip r:embed="rId4"/>
          <a:srcRect l="12934" t="31154" r="72328" b="48256"/>
          <a:stretch/>
        </p:blipFill>
        <p:spPr>
          <a:xfrm>
            <a:off x="838200" y="1521489"/>
            <a:ext cx="4739426" cy="2703484"/>
          </a:xfrm>
          <a:prstGeom prst="rect">
            <a:avLst/>
          </a:prstGeom>
          <a:ln>
            <a:solidFill>
              <a:schemeClr val="tx1"/>
            </a:solidFill>
          </a:ln>
        </p:spPr>
      </p:pic>
    </p:spTree>
    <p:extLst>
      <p:ext uri="{BB962C8B-B14F-4D97-AF65-F5344CB8AC3E}">
        <p14:creationId xmlns:p14="http://schemas.microsoft.com/office/powerpoint/2010/main" val="2477161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 Windows</a:t>
            </a:r>
          </a:p>
        </p:txBody>
      </p:sp>
      <p:sp>
        <p:nvSpPr>
          <p:cNvPr id="3" name="Content Placeholder 2"/>
          <p:cNvSpPr>
            <a:spLocks noGrp="1"/>
          </p:cNvSpPr>
          <p:nvPr>
            <p:ph idx="1"/>
          </p:nvPr>
        </p:nvSpPr>
        <p:spPr/>
        <p:txBody>
          <a:bodyPr>
            <a:normAutofit/>
          </a:bodyPr>
          <a:lstStyle/>
          <a:p>
            <a:pPr marL="0" indent="0">
              <a:buNone/>
            </a:pPr>
            <a:r>
              <a:rPr lang="en-US" dirty="0" err="1"/>
              <a:t>Hadoop_Home_Dir</a:t>
            </a:r>
            <a:r>
              <a:rPr lang="en-US" dirty="0"/>
              <a:t> has to be set, a bug not corrected in Spark yet.</a:t>
            </a:r>
          </a:p>
          <a:p>
            <a:pPr marL="0" indent="0">
              <a:buNone/>
            </a:pPr>
            <a:endParaRPr lang="en-US" dirty="0"/>
          </a:p>
          <a:p>
            <a:pPr marL="0" indent="0">
              <a:buNone/>
            </a:pPr>
            <a:r>
              <a:rPr lang="en-US" dirty="0">
                <a:hlinkClick r:id="rId2"/>
              </a:rPr>
              <a:t>http://public-repo-1.hortonworks.com/hdp-win-alpha/winutils.exe</a:t>
            </a:r>
            <a:endParaRPr lang="en-US" dirty="0"/>
          </a:p>
          <a:p>
            <a:pPr marL="0" indent="0">
              <a:buNone/>
            </a:pPr>
            <a:endParaRPr lang="en-US" dirty="0"/>
          </a:p>
          <a:p>
            <a:pPr marL="0" indent="0">
              <a:buNone/>
            </a:pPr>
            <a:r>
              <a:rPr lang="en-US" dirty="0"/>
              <a:t>Download the above .exe file, save in the following folder structure</a:t>
            </a:r>
          </a:p>
          <a:p>
            <a:pPr marL="0" indent="0">
              <a:buNone/>
            </a:pPr>
            <a:endParaRPr lang="en-US" dirty="0"/>
          </a:p>
          <a:p>
            <a:pPr marL="0" indent="0">
              <a:buNone/>
            </a:pPr>
            <a:r>
              <a:rPr lang="en-US" dirty="0"/>
              <a:t>F:\winutils\bin\</a:t>
            </a:r>
            <a:r>
              <a:rPr lang="en-US" dirty="0">
                <a:solidFill>
                  <a:srgbClr val="FF0000"/>
                </a:solidFill>
              </a:rPr>
              <a:t>winutils.exe</a:t>
            </a:r>
          </a:p>
          <a:p>
            <a:pPr marL="0" indent="0" algn="ctr">
              <a:buNone/>
            </a:pPr>
            <a:r>
              <a:rPr lang="en-US" b="1" i="1" dirty="0"/>
              <a:t>Write the below statement, before using any </a:t>
            </a:r>
            <a:r>
              <a:rPr lang="en-US" b="1" i="1" dirty="0" err="1"/>
              <a:t>Mlib</a:t>
            </a:r>
            <a:r>
              <a:rPr lang="en-US" b="1" i="1" dirty="0"/>
              <a:t> function</a:t>
            </a:r>
          </a:p>
          <a:p>
            <a:pPr marL="0" indent="0" algn="ctr">
              <a:buNone/>
            </a:pPr>
            <a:r>
              <a:rPr lang="en-US" b="1" i="1" dirty="0" err="1"/>
              <a:t>System.setProperty</a:t>
            </a:r>
            <a:r>
              <a:rPr lang="en-US" b="1" i="1" dirty="0"/>
              <a:t>("hadoop.home.</a:t>
            </a:r>
            <a:r>
              <a:rPr lang="en-US" b="1" i="1" dirty="0" err="1"/>
              <a:t>dir</a:t>
            </a:r>
            <a:r>
              <a:rPr lang="en-US" b="1" i="1" dirty="0"/>
              <a:t>","F:\\winutils");</a:t>
            </a:r>
          </a:p>
          <a:p>
            <a:pPr marL="0" indent="0">
              <a:buNone/>
            </a:pPr>
            <a:endParaRPr lang="en-US" dirty="0">
              <a:solidFill>
                <a:srgbClr val="FF0000"/>
              </a:solidFill>
            </a:endParaRPr>
          </a:p>
        </p:txBody>
      </p:sp>
    </p:spTree>
    <p:extLst>
      <p:ext uri="{BB962C8B-B14F-4D97-AF65-F5344CB8AC3E}">
        <p14:creationId xmlns:p14="http://schemas.microsoft.com/office/powerpoint/2010/main" val="176861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b="1" dirty="0"/>
              <a:t>Running WordCount in IntelliJ</a:t>
            </a:r>
          </a:p>
        </p:txBody>
      </p:sp>
    </p:spTree>
    <p:extLst>
      <p:ext uri="{BB962C8B-B14F-4D97-AF65-F5344CB8AC3E}">
        <p14:creationId xmlns:p14="http://schemas.microsoft.com/office/powerpoint/2010/main" val="1410697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Main Class</a:t>
            </a:r>
          </a:p>
        </p:txBody>
      </p:sp>
      <p:pic>
        <p:nvPicPr>
          <p:cNvPr id="4" name="Content Placeholder 3"/>
          <p:cNvPicPr>
            <a:picLocks noGrp="1" noChangeAspect="1"/>
          </p:cNvPicPr>
          <p:nvPr>
            <p:ph idx="1"/>
          </p:nvPr>
        </p:nvPicPr>
        <p:blipFill>
          <a:blip r:embed="rId2"/>
          <a:stretch>
            <a:fillRect/>
          </a:stretch>
        </p:blipFill>
        <p:spPr>
          <a:xfrm>
            <a:off x="1097280" y="1737362"/>
            <a:ext cx="9606566" cy="5119752"/>
          </a:xfrm>
          <a:prstGeom prst="rect">
            <a:avLst/>
          </a:prstGeom>
        </p:spPr>
      </p:pic>
    </p:spTree>
    <p:extLst>
      <p:ext uri="{BB962C8B-B14F-4D97-AF65-F5344CB8AC3E}">
        <p14:creationId xmlns:p14="http://schemas.microsoft.com/office/powerpoint/2010/main" val="51997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709411" y="365125"/>
            <a:ext cx="10793538" cy="5752340"/>
          </a:xfrm>
          <a:prstGeom prst="rect">
            <a:avLst/>
          </a:prstGeom>
        </p:spPr>
      </p:pic>
    </p:spTree>
    <p:extLst>
      <p:ext uri="{BB962C8B-B14F-4D97-AF65-F5344CB8AC3E}">
        <p14:creationId xmlns:p14="http://schemas.microsoft.com/office/powerpoint/2010/main" val="1109540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24" y="-13198"/>
            <a:ext cx="10058400" cy="1450757"/>
          </a:xfrm>
        </p:spPr>
        <p:txBody>
          <a:bodyPr/>
          <a:lstStyle/>
          <a:p>
            <a:r>
              <a:rPr lang="en-US" dirty="0"/>
              <a:t>Output Folder </a:t>
            </a:r>
          </a:p>
        </p:txBody>
      </p:sp>
      <p:pic>
        <p:nvPicPr>
          <p:cNvPr id="4" name="Content Placeholder 3"/>
          <p:cNvPicPr>
            <a:picLocks noGrp="1" noChangeAspect="1"/>
          </p:cNvPicPr>
          <p:nvPr>
            <p:ph idx="1"/>
          </p:nvPr>
        </p:nvPicPr>
        <p:blipFill>
          <a:blip r:embed="rId2"/>
          <a:stretch>
            <a:fillRect/>
          </a:stretch>
        </p:blipFill>
        <p:spPr>
          <a:xfrm>
            <a:off x="628338" y="1437559"/>
            <a:ext cx="10083085" cy="4884269"/>
          </a:xfrm>
          <a:prstGeom prst="rect">
            <a:avLst/>
          </a:prstGeom>
        </p:spPr>
      </p:pic>
    </p:spTree>
    <p:extLst>
      <p:ext uri="{BB962C8B-B14F-4D97-AF65-F5344CB8AC3E}">
        <p14:creationId xmlns:p14="http://schemas.microsoft.com/office/powerpoint/2010/main" val="313547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Installation of spark locally</a:t>
            </a:r>
          </a:p>
        </p:txBody>
      </p:sp>
    </p:spTree>
    <p:extLst>
      <p:ext uri="{BB962C8B-B14F-4D97-AF65-F5344CB8AC3E}">
        <p14:creationId xmlns:p14="http://schemas.microsoft.com/office/powerpoint/2010/main" val="3894712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b="1" dirty="0"/>
              <a:t>Running WordCount in VMWare/ locally</a:t>
            </a:r>
          </a:p>
        </p:txBody>
      </p:sp>
    </p:spTree>
    <p:extLst>
      <p:ext uri="{BB962C8B-B14F-4D97-AF65-F5344CB8AC3E}">
        <p14:creationId xmlns:p14="http://schemas.microsoft.com/office/powerpoint/2010/main" val="11046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 of Fat Jar</a:t>
            </a:r>
          </a:p>
        </p:txBody>
      </p:sp>
      <p:pic>
        <p:nvPicPr>
          <p:cNvPr id="4" name="Content Placeholder 3"/>
          <p:cNvPicPr>
            <a:picLocks noGrp="1" noChangeAspect="1"/>
          </p:cNvPicPr>
          <p:nvPr>
            <p:ph idx="1"/>
          </p:nvPr>
        </p:nvPicPr>
        <p:blipFill rotWithShape="1">
          <a:blip r:embed="rId2"/>
          <a:srcRect b="48045"/>
          <a:stretch/>
        </p:blipFill>
        <p:spPr>
          <a:xfrm>
            <a:off x="838200" y="1690689"/>
            <a:ext cx="10963139" cy="3035858"/>
          </a:xfrm>
          <a:prstGeom prst="rect">
            <a:avLst/>
          </a:prstGeom>
        </p:spPr>
      </p:pic>
    </p:spTree>
    <p:extLst>
      <p:ext uri="{BB962C8B-B14F-4D97-AF65-F5344CB8AC3E}">
        <p14:creationId xmlns:p14="http://schemas.microsoft.com/office/powerpoint/2010/main" val="1902817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in VMWare / locally</a:t>
            </a:r>
          </a:p>
        </p:txBody>
      </p:sp>
      <p:sp>
        <p:nvSpPr>
          <p:cNvPr id="3" name="Content Placeholder 2"/>
          <p:cNvSpPr>
            <a:spLocks noGrp="1"/>
          </p:cNvSpPr>
          <p:nvPr>
            <p:ph idx="1"/>
          </p:nvPr>
        </p:nvSpPr>
        <p:spPr/>
        <p:txBody>
          <a:bodyPr/>
          <a:lstStyle/>
          <a:p>
            <a:pPr marL="0" indent="0">
              <a:buNone/>
            </a:pPr>
            <a:r>
              <a:rPr lang="en-US" b="1" dirty="0"/>
              <a:t>spark-submit</a:t>
            </a:r>
            <a:r>
              <a:rPr lang="en-US" dirty="0"/>
              <a:t> --class &lt;</a:t>
            </a:r>
            <a:r>
              <a:rPr lang="en-US" dirty="0" err="1"/>
              <a:t>MainClass</a:t>
            </a:r>
            <a:r>
              <a:rPr lang="en-US" dirty="0"/>
              <a:t>&gt; &lt;jar-name&gt; </a:t>
            </a:r>
          </a:p>
        </p:txBody>
      </p:sp>
    </p:spTree>
    <p:extLst>
      <p:ext uri="{BB962C8B-B14F-4D97-AF65-F5344CB8AC3E}">
        <p14:creationId xmlns:p14="http://schemas.microsoft.com/office/powerpoint/2010/main" val="3871509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a:t>
            </a:r>
          </a:p>
        </p:txBody>
      </p:sp>
      <p:sp>
        <p:nvSpPr>
          <p:cNvPr id="5" name="Vertical Text Placeholder 4"/>
          <p:cNvSpPr>
            <a:spLocks noGrp="1"/>
          </p:cNvSpPr>
          <p:nvPr>
            <p:ph type="body" orient="vert" idx="1"/>
          </p:nvPr>
        </p:nvSpPr>
        <p:spPr/>
        <p:txBody>
          <a:bodyPr vert="horz"/>
          <a:lstStyle/>
          <a:p>
            <a:r>
              <a:rPr lang="en-US" dirty="0"/>
              <a:t>Spark supports lots of other operations!</a:t>
            </a:r>
          </a:p>
          <a:p>
            <a:r>
              <a:rPr lang="en-US" dirty="0"/>
              <a:t>Full programming guide: </a:t>
            </a:r>
            <a:r>
              <a:rPr lang="en-US" dirty="0">
                <a:hlinkClick r:id="rId2"/>
              </a:rPr>
              <a:t>spark-project.org/documentation</a:t>
            </a:r>
            <a:endParaRPr lang="en-US" dirty="0"/>
          </a:p>
          <a:p>
            <a:endParaRPr lang="en-US" dirty="0"/>
          </a:p>
        </p:txBody>
      </p:sp>
    </p:spTree>
    <p:extLst>
      <p:ext uri="{BB962C8B-B14F-4D97-AF65-F5344CB8AC3E}">
        <p14:creationId xmlns:p14="http://schemas.microsoft.com/office/powerpoint/2010/main" val="231261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92200" y="870066"/>
            <a:ext cx="10167008" cy="3797184"/>
          </a:xfrm>
          <a:prstGeom prst="rect">
            <a:avLst/>
          </a:prstGeom>
        </p:spPr>
      </p:pic>
      <p:sp>
        <p:nvSpPr>
          <p:cNvPr id="4" name="TextBox 3"/>
          <p:cNvSpPr txBox="1"/>
          <p:nvPr/>
        </p:nvSpPr>
        <p:spPr>
          <a:xfrm>
            <a:off x="5692245" y="6416903"/>
            <a:ext cx="5366665" cy="369332"/>
          </a:xfrm>
          <a:prstGeom prst="rect">
            <a:avLst/>
          </a:prstGeom>
        </p:spPr>
        <p:txBody>
          <a:bodyPr rtlCol="0">
            <a:spAutoFit/>
          </a:bodyPr>
          <a:lstStyle/>
          <a:p>
            <a:r>
              <a:rPr lang="en-US" dirty="0"/>
              <a:t>Source: https://dzone.com/refcardz/apache-spark</a:t>
            </a:r>
          </a:p>
        </p:txBody>
      </p:sp>
    </p:spTree>
    <p:extLst>
      <p:ext uri="{BB962C8B-B14F-4D97-AF65-F5344CB8AC3E}">
        <p14:creationId xmlns:p14="http://schemas.microsoft.com/office/powerpoint/2010/main" val="37855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park.JPG"/>
          <p:cNvPicPr>
            <a:picLocks noChangeAspect="1"/>
          </p:cNvPicPr>
          <p:nvPr/>
        </p:nvPicPr>
        <p:blipFill>
          <a:blip r:embed="rId3"/>
          <a:stretch>
            <a:fillRect/>
          </a:stretch>
        </p:blipFill>
        <p:spPr>
          <a:xfrm>
            <a:off x="2171333" y="-24380"/>
            <a:ext cx="7538665" cy="6453353"/>
          </a:xfrm>
          <a:prstGeom prst="rect">
            <a:avLst/>
          </a:prstGeom>
        </p:spPr>
      </p:pic>
      <p:sp>
        <p:nvSpPr>
          <p:cNvPr id="8" name="TextBox 7"/>
          <p:cNvSpPr txBox="1"/>
          <p:nvPr/>
        </p:nvSpPr>
        <p:spPr>
          <a:xfrm>
            <a:off x="5692992" y="6425180"/>
            <a:ext cx="5366665" cy="369332"/>
          </a:xfrm>
          <a:prstGeom prst="rect">
            <a:avLst/>
          </a:prstGeom>
        </p:spPr>
        <p:txBody>
          <a:bodyPr rtlCol="0">
            <a:spAutoFit/>
          </a:bodyPr>
          <a:lstStyle/>
          <a:p>
            <a:r>
              <a:rPr lang="en-US" dirty="0"/>
              <a:t>Source: https://dzone.com/refcardz/apache-spark</a:t>
            </a:r>
          </a:p>
        </p:txBody>
      </p:sp>
    </p:spTree>
    <p:extLst>
      <p:ext uri="{BB962C8B-B14F-4D97-AF65-F5344CB8AC3E}">
        <p14:creationId xmlns:p14="http://schemas.microsoft.com/office/powerpoint/2010/main" val="74748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Spark Programming</a:t>
            </a:r>
          </a:p>
        </p:txBody>
      </p:sp>
      <p:sp>
        <p:nvSpPr>
          <p:cNvPr id="3" name="Content Placeholder 2"/>
          <p:cNvSpPr>
            <a:spLocks noGrp="1"/>
          </p:cNvSpPr>
          <p:nvPr>
            <p:ph idx="1"/>
          </p:nvPr>
        </p:nvSpPr>
        <p:spPr/>
        <p:txBody>
          <a:bodyPr/>
          <a:lstStyle/>
          <a:p>
            <a:r>
              <a:rPr lang="en-US" dirty="0"/>
              <a:t>Easiest way: Spark interpreter (</a:t>
            </a:r>
            <a:r>
              <a:rPr lang="en-US" dirty="0">
                <a:latin typeface="Consolas"/>
                <a:cs typeface="Consolas"/>
              </a:rPr>
              <a:t>spark-shell</a:t>
            </a:r>
            <a:r>
              <a:rPr lang="en-US" dirty="0"/>
              <a:t> or </a:t>
            </a:r>
            <a:r>
              <a:rPr lang="en-US" dirty="0" err="1">
                <a:latin typeface="Consolas"/>
                <a:cs typeface="Consolas"/>
              </a:rPr>
              <a:t>pyspark</a:t>
            </a:r>
            <a:r>
              <a:rPr lang="en-US" dirty="0"/>
              <a:t>)</a:t>
            </a:r>
          </a:p>
          <a:p>
            <a:pPr lvl="1"/>
            <a:r>
              <a:rPr lang="en-US" dirty="0"/>
              <a:t>Special </a:t>
            </a:r>
            <a:r>
              <a:rPr lang="en-US" dirty="0" err="1"/>
              <a:t>Scala</a:t>
            </a:r>
            <a:r>
              <a:rPr lang="en-US" dirty="0"/>
              <a:t> and Python consoles for cluster use</a:t>
            </a:r>
          </a:p>
          <a:p>
            <a:r>
              <a:rPr lang="en-US" dirty="0"/>
              <a:t>Runs in local mode on 1 thread by default, but can control with </a:t>
            </a:r>
            <a:r>
              <a:rPr lang="en-US" dirty="0">
                <a:latin typeface="Consolas"/>
                <a:cs typeface="Consolas"/>
              </a:rPr>
              <a:t>MASTER</a:t>
            </a:r>
            <a:r>
              <a:rPr lang="en-US" dirty="0"/>
              <a:t> environment </a:t>
            </a:r>
            <a:r>
              <a:rPr lang="en-US" dirty="0" err="1"/>
              <a:t>var</a:t>
            </a:r>
            <a:r>
              <a:rPr lang="en-US" dirty="0"/>
              <a:t>:</a:t>
            </a:r>
          </a:p>
          <a:p>
            <a:pPr marL="342900" indent="0">
              <a:buNone/>
            </a:pPr>
            <a:br>
              <a:rPr lang="en-US" sz="1900" dirty="0">
                <a:latin typeface="Consolas"/>
                <a:cs typeface="Consolas"/>
              </a:rPr>
            </a:br>
            <a:r>
              <a:rPr lang="en-US" sz="1950" dirty="0">
                <a:latin typeface="Consolas"/>
                <a:cs typeface="Consolas"/>
              </a:rPr>
              <a:t>MASTER=local     ./spark-shell          </a:t>
            </a:r>
            <a:r>
              <a:rPr lang="en-US" sz="1950" dirty="0">
                <a:solidFill>
                  <a:srgbClr val="008040"/>
                </a:solidFill>
                <a:latin typeface="Consolas"/>
                <a:cs typeface="Consolas"/>
              </a:rPr>
              <a:t># local, 1 thread</a:t>
            </a:r>
            <a:br>
              <a:rPr lang="en-US" sz="1950" dirty="0">
                <a:solidFill>
                  <a:srgbClr val="008040"/>
                </a:solidFill>
                <a:latin typeface="Consolas"/>
                <a:cs typeface="Consolas"/>
              </a:rPr>
            </a:br>
            <a:r>
              <a:rPr lang="en-US" sz="1950" dirty="0">
                <a:latin typeface="Consolas"/>
                <a:cs typeface="Consolas"/>
              </a:rPr>
              <a:t>MASTER=local[2]  ./spark-shell          </a:t>
            </a:r>
            <a:r>
              <a:rPr lang="en-US" sz="1950" dirty="0">
                <a:solidFill>
                  <a:srgbClr val="008040"/>
                </a:solidFill>
                <a:latin typeface="Consolas"/>
                <a:cs typeface="Consolas"/>
              </a:rPr>
              <a:t># local, 2 threads</a:t>
            </a:r>
            <a:br>
              <a:rPr lang="en-US" sz="1950" dirty="0">
                <a:solidFill>
                  <a:srgbClr val="008040"/>
                </a:solidFill>
                <a:latin typeface="Consolas"/>
                <a:cs typeface="Consolas"/>
              </a:rPr>
            </a:br>
            <a:r>
              <a:rPr lang="en-US" sz="1950" dirty="0">
                <a:latin typeface="Consolas"/>
                <a:cs typeface="Consolas"/>
              </a:rPr>
              <a:t>MASTER=spark://</a:t>
            </a:r>
            <a:r>
              <a:rPr lang="en-US" sz="1950" dirty="0" err="1">
                <a:latin typeface="Consolas"/>
                <a:cs typeface="Consolas"/>
              </a:rPr>
              <a:t>host:port</a:t>
            </a:r>
            <a:r>
              <a:rPr lang="en-US" sz="1950" dirty="0">
                <a:latin typeface="Consolas"/>
                <a:cs typeface="Consolas"/>
              </a:rPr>
              <a:t> ./spark-shell  </a:t>
            </a:r>
            <a:r>
              <a:rPr lang="en-US" sz="1950" dirty="0">
                <a:solidFill>
                  <a:srgbClr val="008040"/>
                </a:solidFill>
                <a:latin typeface="Consolas"/>
                <a:cs typeface="Consolas"/>
              </a:rPr>
              <a:t># Spark standalone cluster</a:t>
            </a:r>
            <a:br>
              <a:rPr lang="en-US" sz="1950" dirty="0">
                <a:solidFill>
                  <a:srgbClr val="008040"/>
                </a:solidFill>
                <a:latin typeface="Consolas"/>
                <a:cs typeface="Consolas"/>
              </a:rPr>
            </a:br>
            <a:endParaRPr lang="en-US" sz="1950" dirty="0">
              <a:solidFill>
                <a:srgbClr val="008040"/>
              </a:solidFill>
              <a:latin typeface="Consolas"/>
              <a:cs typeface="Consolas"/>
            </a:endParaRPr>
          </a:p>
          <a:p>
            <a:endParaRPr lang="en-US" sz="1950" dirty="0"/>
          </a:p>
        </p:txBody>
      </p:sp>
    </p:spTree>
    <p:extLst>
      <p:ext uri="{BB962C8B-B14F-4D97-AF65-F5344CB8AC3E}">
        <p14:creationId xmlns:p14="http://schemas.microsoft.com/office/powerpoint/2010/main" val="397997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First Stop: </a:t>
            </a:r>
            <a:r>
              <a:rPr lang="en-US" dirty="0" err="1"/>
              <a:t>SparkContext</a:t>
            </a:r>
            <a:endParaRPr lang="en-US" dirty="0"/>
          </a:p>
        </p:txBody>
      </p:sp>
      <p:sp>
        <p:nvSpPr>
          <p:cNvPr id="3" name="Content Placeholder 2"/>
          <p:cNvSpPr>
            <a:spLocks noGrp="1"/>
          </p:cNvSpPr>
          <p:nvPr>
            <p:ph idx="1"/>
          </p:nvPr>
        </p:nvSpPr>
        <p:spPr/>
        <p:txBody>
          <a:bodyPr/>
          <a:lstStyle/>
          <a:p>
            <a:r>
              <a:rPr lang="en-US" dirty="0"/>
              <a:t>Main entry point to Spark functionality</a:t>
            </a:r>
          </a:p>
          <a:p>
            <a:r>
              <a:rPr lang="en-US" dirty="0"/>
              <a:t>Created for you in Spark shells as variable </a:t>
            </a:r>
            <a:r>
              <a:rPr lang="en-US" dirty="0" err="1">
                <a:latin typeface="Consolas"/>
                <a:cs typeface="Consolas"/>
              </a:rPr>
              <a:t>sc</a:t>
            </a:r>
            <a:endParaRPr lang="en-US" dirty="0">
              <a:latin typeface="Consolas"/>
              <a:cs typeface="Consolas"/>
            </a:endParaRPr>
          </a:p>
          <a:p>
            <a:r>
              <a:rPr lang="en-US" dirty="0">
                <a:cs typeface="Consolas"/>
              </a:rPr>
              <a:t>In standalone programs, you’d make your own (see later for details)</a:t>
            </a:r>
          </a:p>
        </p:txBody>
      </p:sp>
    </p:spTree>
    <p:extLst>
      <p:ext uri="{BB962C8B-B14F-4D97-AF65-F5344CB8AC3E}">
        <p14:creationId xmlns:p14="http://schemas.microsoft.com/office/powerpoint/2010/main" val="26076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RDDs </a:t>
            </a:r>
          </a:p>
        </p:txBody>
      </p:sp>
      <p:sp>
        <p:nvSpPr>
          <p:cNvPr id="3" name="Content Placeholder 2"/>
          <p:cNvSpPr>
            <a:spLocks noGrp="1"/>
          </p:cNvSpPr>
          <p:nvPr>
            <p:ph idx="1"/>
          </p:nvPr>
        </p:nvSpPr>
        <p:spPr>
          <a:xfrm>
            <a:off x="538480" y="1874213"/>
            <a:ext cx="11176000" cy="4221162"/>
          </a:xfrm>
        </p:spPr>
        <p:txBody>
          <a:bodyPr>
            <a:normAutofit/>
          </a:bodyPr>
          <a:lstStyle/>
          <a:p>
            <a:pPr marL="0" indent="0">
              <a:spcBef>
                <a:spcPts val="0"/>
              </a:spcBef>
              <a:buNone/>
            </a:pPr>
            <a:r>
              <a:rPr lang="en-US" dirty="0">
                <a:solidFill>
                  <a:srgbClr val="008040"/>
                </a:solidFill>
                <a:latin typeface="Consolas"/>
                <a:cs typeface="Consolas"/>
              </a:rPr>
              <a:t># Turn a local collection into an RDD</a:t>
            </a:r>
          </a:p>
          <a:p>
            <a:pPr marL="0" indent="0">
              <a:spcBef>
                <a:spcPts val="0"/>
              </a:spcBef>
              <a:buNone/>
            </a:pPr>
            <a:r>
              <a:rPr lang="en-US" dirty="0" err="1">
                <a:latin typeface="Consolas"/>
                <a:cs typeface="Consolas"/>
              </a:rPr>
              <a:t>sc.parallelize</a:t>
            </a:r>
            <a:r>
              <a:rPr lang="en-US" dirty="0">
                <a:latin typeface="Consolas"/>
                <a:cs typeface="Consolas"/>
              </a:rPr>
              <a:t>([1, 2, 3]) #Python</a:t>
            </a:r>
          </a:p>
          <a:p>
            <a:pPr marL="0" indent="0">
              <a:spcBef>
                <a:spcPts val="0"/>
              </a:spcBef>
              <a:buNone/>
            </a:pPr>
            <a:endParaRPr lang="en-US" dirty="0">
              <a:latin typeface="Consolas"/>
              <a:cs typeface="Consolas"/>
            </a:endParaRPr>
          </a:p>
          <a:p>
            <a:pPr marL="0" indent="0">
              <a:spcBef>
                <a:spcPts val="0"/>
              </a:spcBef>
              <a:buNone/>
            </a:pPr>
            <a:r>
              <a:rPr lang="en-US" dirty="0" err="1">
                <a:latin typeface="Consolas"/>
                <a:cs typeface="Consolas"/>
              </a:rPr>
              <a:t>sc.parallelize</a:t>
            </a:r>
            <a:r>
              <a:rPr lang="en-US" dirty="0">
                <a:latin typeface="Consolas"/>
                <a:cs typeface="Consolas"/>
              </a:rPr>
              <a:t>(Array(1, 2, 3)) #Scala </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Load text file from local FS, HDFS, or S3</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a:t>
            </a:r>
            <a:r>
              <a:rPr lang="en-US" dirty="0" err="1">
                <a:solidFill>
                  <a:srgbClr val="000090"/>
                </a:solidFill>
                <a:latin typeface="Consolas"/>
                <a:cs typeface="Consolas"/>
              </a:rPr>
              <a:t>file.txt</a:t>
            </a:r>
            <a:r>
              <a:rPr lang="en-US" dirty="0">
                <a:solidFill>
                  <a:srgbClr val="000090"/>
                </a:solidFill>
                <a:latin typeface="Consolas"/>
                <a:cs typeface="Consolas"/>
              </a:rPr>
              <a:t>”</a:t>
            </a:r>
            <a:r>
              <a:rPr lang="en-US" dirty="0">
                <a:latin typeface="Consolas"/>
                <a:cs typeface="Consolas"/>
              </a:rPr>
              <a:t>)</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“directory/*.txt”</a:t>
            </a:r>
            <a:r>
              <a:rPr lang="en-US" dirty="0">
                <a:latin typeface="Consolas"/>
                <a:cs typeface="Consolas"/>
              </a:rPr>
              <a:t>)</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a:t>
            </a:r>
            <a:r>
              <a:rPr lang="en-US" dirty="0" err="1">
                <a:solidFill>
                  <a:srgbClr val="000090"/>
                </a:solidFill>
                <a:latin typeface="Consolas"/>
                <a:cs typeface="Consolas"/>
              </a:rPr>
              <a:t>hdfs</a:t>
            </a:r>
            <a:r>
              <a:rPr lang="en-US" dirty="0">
                <a:solidFill>
                  <a:srgbClr val="000090"/>
                </a:solidFill>
                <a:latin typeface="Consolas"/>
                <a:cs typeface="Consolas"/>
              </a:rPr>
              <a:t>://namenode:9000/path/file”</a:t>
            </a:r>
            <a:r>
              <a:rPr lang="en-US" dirty="0">
                <a:latin typeface="Consolas"/>
                <a:cs typeface="Consolas"/>
              </a:rPr>
              <a:t>)</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Use any existing Hadoop </a:t>
            </a:r>
            <a:r>
              <a:rPr lang="en-US" dirty="0" err="1">
                <a:solidFill>
                  <a:srgbClr val="008040"/>
                </a:solidFill>
                <a:latin typeface="Consolas"/>
                <a:cs typeface="Consolas"/>
              </a:rPr>
              <a:t>InputFormat</a:t>
            </a:r>
            <a:endParaRPr lang="en-US" dirty="0">
              <a:solidFill>
                <a:srgbClr val="008040"/>
              </a:solidFill>
              <a:latin typeface="Consolas"/>
              <a:cs typeface="Consolas"/>
            </a:endParaRPr>
          </a:p>
          <a:p>
            <a:pPr marL="0" indent="0">
              <a:spcBef>
                <a:spcPts val="0"/>
              </a:spcBef>
              <a:buNone/>
            </a:pPr>
            <a:r>
              <a:rPr lang="en-US" dirty="0" err="1">
                <a:latin typeface="Consolas"/>
                <a:cs typeface="Consolas"/>
              </a:rPr>
              <a:t>sc.hadoopFile</a:t>
            </a:r>
            <a:r>
              <a:rPr lang="en-US" dirty="0">
                <a:latin typeface="Consolas"/>
                <a:cs typeface="Consolas"/>
              </a:rPr>
              <a:t>(</a:t>
            </a:r>
            <a:r>
              <a:rPr lang="en-US" dirty="0" err="1">
                <a:latin typeface="Consolas"/>
                <a:cs typeface="Consolas"/>
              </a:rPr>
              <a:t>keyClass</a:t>
            </a:r>
            <a:r>
              <a:rPr lang="en-US" dirty="0">
                <a:latin typeface="Consolas"/>
                <a:cs typeface="Consolas"/>
              </a:rPr>
              <a:t>, </a:t>
            </a:r>
            <a:r>
              <a:rPr lang="en-US" dirty="0" err="1">
                <a:latin typeface="Consolas"/>
                <a:cs typeface="Consolas"/>
              </a:rPr>
              <a:t>valClass</a:t>
            </a:r>
            <a:r>
              <a:rPr lang="en-US" dirty="0">
                <a:latin typeface="Consolas"/>
                <a:cs typeface="Consolas"/>
              </a:rPr>
              <a:t>, </a:t>
            </a:r>
            <a:r>
              <a:rPr lang="en-US" dirty="0" err="1">
                <a:latin typeface="Consolas"/>
                <a:cs typeface="Consolas"/>
              </a:rPr>
              <a:t>inputFmt</a:t>
            </a:r>
            <a:r>
              <a:rPr lang="en-US" dirty="0">
                <a:latin typeface="Consolas"/>
                <a:cs typeface="Consolas"/>
              </a:rPr>
              <a:t>, </a:t>
            </a:r>
            <a:r>
              <a:rPr lang="en-US" dirty="0" err="1">
                <a:latin typeface="Consolas"/>
                <a:cs typeface="Consolas"/>
              </a:rPr>
              <a:t>conf</a:t>
            </a:r>
            <a:r>
              <a:rPr lang="en-US" dirty="0">
                <a:latin typeface="Consolas"/>
                <a:cs typeface="Consolas"/>
              </a:rPr>
              <a:t>)</a:t>
            </a:r>
          </a:p>
          <a:p>
            <a:pPr>
              <a:spcBef>
                <a:spcPts val="0"/>
              </a:spcBef>
            </a:pPr>
            <a:endParaRPr lang="en-US" dirty="0">
              <a:latin typeface="Consolas"/>
              <a:cs typeface="Consolas"/>
            </a:endParaRPr>
          </a:p>
          <a:p>
            <a:endParaRPr lang="en-US" dirty="0"/>
          </a:p>
        </p:txBody>
      </p:sp>
    </p:spTree>
    <p:extLst>
      <p:ext uri="{BB962C8B-B14F-4D97-AF65-F5344CB8AC3E}">
        <p14:creationId xmlns:p14="http://schemas.microsoft.com/office/powerpoint/2010/main" val="3901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24127" y="1910550"/>
            <a:ext cx="10058400" cy="3566160"/>
          </a:xfrm>
        </p:spPr>
        <p:txBody>
          <a:bodyPr>
            <a:normAutofit/>
          </a:bodyPr>
          <a:lstStyle/>
          <a:p>
            <a:r>
              <a:rPr lang="en-US" sz="4400" b="1" dirty="0"/>
              <a:t>Spark Transformations and actions</a:t>
            </a:r>
          </a:p>
        </p:txBody>
      </p:sp>
      <p:pic>
        <p:nvPicPr>
          <p:cNvPr id="3" name="Picture 2">
            <a:extLst>
              <a:ext uri="{FF2B5EF4-FFF2-40B4-BE49-F238E27FC236}">
                <a16:creationId xmlns:a16="http://schemas.microsoft.com/office/drawing/2014/main" id="{4E161C89-10B9-4B6F-B2ED-DF5FFCEDF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73" y="0"/>
            <a:ext cx="9688574" cy="3821101"/>
          </a:xfrm>
          <a:prstGeom prst="rect">
            <a:avLst/>
          </a:prstGeom>
        </p:spPr>
      </p:pic>
    </p:spTree>
    <p:extLst>
      <p:ext uri="{BB962C8B-B14F-4D97-AF65-F5344CB8AC3E}">
        <p14:creationId xmlns:p14="http://schemas.microsoft.com/office/powerpoint/2010/main" val="252986960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TotalTime>
  <Words>927</Words>
  <Application>Microsoft Office PowerPoint</Application>
  <PresentationFormat>Widescreen</PresentationFormat>
  <Paragraphs>157</Paragraphs>
  <Slides>33</Slides>
  <Notes>12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Retrospect</vt:lpstr>
      <vt:lpstr>CS5542 Big Data Analytics and Applications  Tutorial 2 – Spark Programming </vt:lpstr>
      <vt:lpstr>Ways to use spark</vt:lpstr>
      <vt:lpstr>Installation of spark locally</vt:lpstr>
      <vt:lpstr>PowerPoint Presentation</vt:lpstr>
      <vt:lpstr>PowerPoint Presentation</vt:lpstr>
      <vt:lpstr>Learning Spark Programming</vt:lpstr>
      <vt:lpstr>First Stop: SparkContext</vt:lpstr>
      <vt:lpstr>Creating RDDs </vt:lpstr>
      <vt:lpstr>Spark Transformations and actions</vt:lpstr>
      <vt:lpstr>Basic Transformations  (Python)</vt:lpstr>
      <vt:lpstr>Basic Transformations (Scala)</vt:lpstr>
      <vt:lpstr>Basic Actions (Python)</vt:lpstr>
      <vt:lpstr>Basic Actions (Scala)</vt:lpstr>
      <vt:lpstr>Working with Key-Value Pairs</vt:lpstr>
      <vt:lpstr>Some Key-Value Operations (Python)</vt:lpstr>
      <vt:lpstr>Some Key-Value Operations (Scala)</vt:lpstr>
      <vt:lpstr>Example: Word Count (Python)</vt:lpstr>
      <vt:lpstr>Multiple Datasets (Python)</vt:lpstr>
      <vt:lpstr>Multiple Datasets (Scala)</vt:lpstr>
      <vt:lpstr>Controlling the Level of Parallelism</vt:lpstr>
      <vt:lpstr>Using Local Variables</vt:lpstr>
      <vt:lpstr>Spark – WordCount </vt:lpstr>
      <vt:lpstr>Spark - Word Count : Code Snippet</vt:lpstr>
      <vt:lpstr>Spark FlatMap and Map Functions</vt:lpstr>
      <vt:lpstr>Note : Windows</vt:lpstr>
      <vt:lpstr>Running WordCount in IntelliJ</vt:lpstr>
      <vt:lpstr>Run The Main Class</vt:lpstr>
      <vt:lpstr>PowerPoint Presentation</vt:lpstr>
      <vt:lpstr>Output Folder </vt:lpstr>
      <vt:lpstr>Running WordCount in VMWare/ locally</vt:lpstr>
      <vt:lpstr>Creation of Fat Jar</vt:lpstr>
      <vt:lpstr>Run in VMWare / locally</vt:lpstr>
      <vt:lpstr>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- 2</dc:title>
  <dc:creator>Mayanka Chandra Shekar</dc:creator>
  <cp:lastModifiedBy>megha nagabhushan</cp:lastModifiedBy>
  <cp:revision>21</cp:revision>
  <dcterms:created xsi:type="dcterms:W3CDTF">2016-09-01T06:33:21Z</dcterms:created>
  <dcterms:modified xsi:type="dcterms:W3CDTF">2018-01-25T19:59:12Z</dcterms:modified>
</cp:coreProperties>
</file>