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06" r:id="rId2"/>
    <p:sldId id="307" r:id="rId3"/>
    <p:sldId id="259" r:id="rId4"/>
    <p:sldId id="293" r:id="rId5"/>
    <p:sldId id="295" r:id="rId6"/>
    <p:sldId id="290" r:id="rId7"/>
    <p:sldId id="292" r:id="rId8"/>
    <p:sldId id="291" r:id="rId9"/>
    <p:sldId id="294" r:id="rId10"/>
    <p:sldId id="263" r:id="rId11"/>
    <p:sldId id="272" r:id="rId12"/>
    <p:sldId id="284" r:id="rId13"/>
    <p:sldId id="296" r:id="rId14"/>
    <p:sldId id="258" r:id="rId15"/>
    <p:sldId id="264" r:id="rId16"/>
    <p:sldId id="274" r:id="rId17"/>
    <p:sldId id="285" r:id="rId18"/>
    <p:sldId id="297" r:id="rId19"/>
    <p:sldId id="265" r:id="rId20"/>
    <p:sldId id="275" r:id="rId21"/>
    <p:sldId id="286" r:id="rId22"/>
    <p:sldId id="298" r:id="rId23"/>
    <p:sldId id="266" r:id="rId24"/>
    <p:sldId id="270" r:id="rId25"/>
    <p:sldId id="300" r:id="rId26"/>
    <p:sldId id="301" r:id="rId27"/>
    <p:sldId id="302" r:id="rId28"/>
    <p:sldId id="303" r:id="rId29"/>
    <p:sldId id="267" r:id="rId30"/>
    <p:sldId id="276" r:id="rId31"/>
    <p:sldId id="304" r:id="rId32"/>
    <p:sldId id="30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CE0723-0F07-43C1-BDEB-5A30911B9D4F}">
          <p14:sldIdLst>
            <p14:sldId id="306"/>
            <p14:sldId id="307"/>
          </p14:sldIdLst>
        </p14:section>
        <p14:section name="Image Classification" id="{022E7868-33C0-4C3D-9834-C7CC0ADE30C3}">
          <p14:sldIdLst>
            <p14:sldId id="259"/>
            <p14:sldId id="293"/>
            <p14:sldId id="295"/>
            <p14:sldId id="290"/>
            <p14:sldId id="292"/>
            <p14:sldId id="291"/>
            <p14:sldId id="294"/>
            <p14:sldId id="263"/>
            <p14:sldId id="272"/>
            <p14:sldId id="284"/>
            <p14:sldId id="296"/>
            <p14:sldId id="258"/>
            <p14:sldId id="264"/>
            <p14:sldId id="274"/>
            <p14:sldId id="285"/>
            <p14:sldId id="297"/>
            <p14:sldId id="265"/>
            <p14:sldId id="275"/>
            <p14:sldId id="286"/>
            <p14:sldId id="298"/>
            <p14:sldId id="266"/>
            <p14:sldId id="270"/>
            <p14:sldId id="300"/>
            <p14:sldId id="301"/>
            <p14:sldId id="302"/>
            <p14:sldId id="303"/>
            <p14:sldId id="267"/>
            <p14:sldId id="276"/>
            <p14:sldId id="304"/>
            <p14:sldId id="305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8075" autoAdjust="0"/>
  </p:normalViewPr>
  <p:slideViewPr>
    <p:cSldViewPr snapToGrid="0">
      <p:cViewPr varScale="1">
        <p:scale>
          <a:sx n="63" d="100"/>
          <a:sy n="63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19E76F2-0956-47EF-949F-9585AD79F926}"/>
    <pc:docChg chg="modSld">
      <pc:chgData name="" userId="" providerId="" clId="Web-{519E76F2-0956-47EF-949F-9585AD79F926}" dt="2018-02-08T16:12:35.773" v="3"/>
      <pc:docMkLst>
        <pc:docMk/>
      </pc:docMkLst>
      <pc:sldChg chg="modSp">
        <pc:chgData name="" userId="" providerId="" clId="Web-{519E76F2-0956-47EF-949F-9585AD79F926}" dt="2018-02-08T16:12:35.773" v="2"/>
        <pc:sldMkLst>
          <pc:docMk/>
          <pc:sldMk cId="3445230555" sldId="306"/>
        </pc:sldMkLst>
        <pc:spChg chg="mod">
          <ac:chgData name="" userId="" providerId="" clId="Web-{519E76F2-0956-47EF-949F-9585AD79F926}" dt="2018-02-08T16:12:35.773" v="2"/>
          <ac:spMkLst>
            <pc:docMk/>
            <pc:sldMk cId="3445230555" sldId="30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0EB5-7B16-4B70-A005-ACD8B60894A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02A18-3428-4ECA-9749-66176DDD7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6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SIFT</a:t>
            </a:r>
            <a:r>
              <a:rPr lang="en-US" baseline="0" dirty="0"/>
              <a:t> – Scale Invariant Feature Transform</a:t>
            </a:r>
          </a:p>
          <a:p>
            <a:r>
              <a:rPr lang="en-US" baseline="0" dirty="0"/>
              <a:t>SURF – Speeded up robust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02A18-3428-4ECA-9749-66176DDD7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2835-33BB-4917-87D0-B107034204B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C1EF-7A49-40E1-9414-55FC3A2974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4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2835-33BB-4917-87D0-B107034204B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C1EF-7A49-40E1-9414-55FC3A29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2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2835-33BB-4917-87D0-B107034204B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C1EF-7A49-40E1-9414-55FC3A29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2835-33BB-4917-87D0-B107034204B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C1EF-7A49-40E1-9414-55FC3A29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2835-33BB-4917-87D0-B107034204B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C1EF-7A49-40E1-9414-55FC3A2974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4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2835-33BB-4917-87D0-B107034204B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C1EF-7A49-40E1-9414-55FC3A29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2835-33BB-4917-87D0-B107034204B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C1EF-7A49-40E1-9414-55FC3A29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9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2835-33BB-4917-87D0-B107034204B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C1EF-7A49-40E1-9414-55FC3A29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2835-33BB-4917-87D0-B107034204B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C1EF-7A49-40E1-9414-55FC3A29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5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662835-33BB-4917-87D0-B107034204B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00C1EF-7A49-40E1-9414-55FC3A29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2835-33BB-4917-87D0-B107034204B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C1EF-7A49-40E1-9414-55FC3A29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9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662835-33BB-4917-87D0-B107034204B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00C1EF-7A49-40E1-9414-55FC3A2974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552" y="1738365"/>
            <a:ext cx="8229600" cy="2791767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CS5542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Big Data Analytics and Applications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Tutorial 4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Image Classification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en-US" sz="31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3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Georgia" panose="02040502050405020303" pitchFamily="18" charset="0"/>
              </a:rPr>
              <a:t>Image Classification with Bag of Visual Words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>
                <a:latin typeface="Georgia" panose="02040502050405020303" pitchFamily="18" charset="0"/>
              </a:rPr>
              <a:t>Step 2: Create Bag of Features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://www.mathworks.com/help/vision/ug/bagoffeatures_visualwords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6" y="2658794"/>
            <a:ext cx="11162027" cy="319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27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using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ImageUtils.scala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123" t="13406" r="27628" b="52308"/>
          <a:stretch/>
        </p:blipFill>
        <p:spPr>
          <a:xfrm>
            <a:off x="1348739" y="2812574"/>
            <a:ext cx="8130112" cy="29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1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SIFT Features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69" y="2833688"/>
            <a:ext cx="2857500" cy="2047875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0.009884679, 0.0, 0.0, 0.0049423394, 0.009884679, 0.0032948928, 0.0049423394, 0.0, 0.0016474464, 0.0, 0.0, 0.0, 0.0, 0.0016474464, 0.0032948928, 0.0032948928, 0.0049423394, 0.0, 0.008237232, 0.0032948928, 0.0049423394, 0.0, 0.009884679, 0.0, 0.0, 0.0, 0.0, 0.0, 0.0032948928, 0.0, 0.0016474464, 0.0, 0.0016474464, 0.0032948928, 0.0016474464, 0.0, 0.0065897857, 0.0049423394, 0.0016474464, 0.0, 0.0, 0.0016474464, 0.0016474464, 0.0, 0.0, 0.0016474464, 0.0016474464, 0.0016474464, 0.0, 0.0065897857, 0.0, 0.0, 0.0, 0.0049423394,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015" y="4954137"/>
            <a:ext cx="23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 x 215</a:t>
            </a:r>
          </a:p>
        </p:txBody>
      </p:sp>
    </p:spTree>
    <p:extLst>
      <p:ext uri="{BB962C8B-B14F-4D97-AF65-F5344CB8AC3E}">
        <p14:creationId xmlns:p14="http://schemas.microsoft.com/office/powerpoint/2010/main" val="14842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and Creation of BOW</a:t>
            </a:r>
          </a:p>
        </p:txBody>
      </p:sp>
    </p:spTree>
    <p:extLst>
      <p:ext uri="{BB962C8B-B14F-4D97-AF65-F5344CB8AC3E}">
        <p14:creationId xmlns:p14="http://schemas.microsoft.com/office/powerpoint/2010/main" val="384228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fp.illinois.edu/~yuhuang/samsung/bagofwor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4" y="784202"/>
            <a:ext cx="6581775" cy="57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769525" y="969024"/>
            <a:ext cx="46551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Vector Quantization (VQ)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Clusters the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keypoint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descriptors in their feature space into a large number of clusters using the </a:t>
            </a: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K-means clustering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algorithm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Each cluster represents a visual word representing a specific local pattern shared by the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keypoints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in that cluster.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Visual word vocabulary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 describing different local </a:t>
            </a:r>
            <a:r>
              <a:rPr lang="en-US" dirty="0">
                <a:latin typeface="Georgia" panose="02040502050405020303" pitchFamily="18" charset="0"/>
              </a:rPr>
              <a:t>patterns</a:t>
            </a:r>
            <a:r>
              <a:rPr lang="en-US" u="sng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in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The number of clusters determines the </a:t>
            </a: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size of the vocabulary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, which can vary from hundreds to over tens of thousands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Mapping the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keypoints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to visual words, we can represent each image as a </a:t>
            </a: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"bag of visual words"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734" y="159629"/>
            <a:ext cx="1033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Bag of Visual Words from Extracted Patch-based Visual Features</a:t>
            </a:r>
          </a:p>
        </p:txBody>
      </p:sp>
    </p:spTree>
    <p:extLst>
      <p:ext uri="{BB962C8B-B14F-4D97-AF65-F5344CB8AC3E}">
        <p14:creationId xmlns:p14="http://schemas.microsoft.com/office/powerpoint/2010/main" val="368697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Georgia" panose="02040502050405020303" pitchFamily="18" charset="0"/>
              </a:rPr>
              <a:t>Image Classification with Bag of Visual Words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b="1" dirty="0">
                <a:latin typeface="Georgia" panose="02040502050405020303" pitchFamily="18" charset="0"/>
              </a:rPr>
              <a:t>Step 3: Train an Image Classifier With Bag of Visual Words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http://www.mathworks.com/help/vision/ug/bagoffeatures_encode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14" y="2715065"/>
            <a:ext cx="7632967" cy="178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8461" y="4707828"/>
            <a:ext cx="10599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3-1) </a:t>
            </a:r>
            <a:r>
              <a:rPr lang="en-US" b="1" dirty="0">
                <a:latin typeface="Georgia" panose="02040502050405020303" pitchFamily="18" charset="0"/>
              </a:rPr>
              <a:t>Use the </a:t>
            </a:r>
            <a:r>
              <a:rPr lang="en-US" b="1" dirty="0" err="1">
                <a:latin typeface="Georgia" panose="02040502050405020303" pitchFamily="18" charset="0"/>
              </a:rPr>
              <a:t>bagOfFeatures</a:t>
            </a:r>
            <a:r>
              <a:rPr lang="en-US" b="1" dirty="0">
                <a:latin typeface="Georgia" panose="02040502050405020303" pitchFamily="18" charset="0"/>
              </a:rPr>
              <a:t> encode method to encode each image from the training set.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Detects and extracts features from the image 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Uses the </a:t>
            </a:r>
            <a:r>
              <a:rPr lang="en-US" u="sng" dirty="0">
                <a:latin typeface="Georgia" panose="02040502050405020303" pitchFamily="18" charset="0"/>
              </a:rPr>
              <a:t>approximate nearest neighbor algorithm </a:t>
            </a:r>
            <a:r>
              <a:rPr lang="en-US" dirty="0">
                <a:latin typeface="Georgia" panose="02040502050405020303" pitchFamily="18" charset="0"/>
              </a:rPr>
              <a:t>to construct a </a:t>
            </a:r>
            <a:r>
              <a:rPr lang="en-US" u="sng" dirty="0">
                <a:latin typeface="Georgia" panose="02040502050405020303" pitchFamily="18" charset="0"/>
              </a:rPr>
              <a:t>feature histogram </a:t>
            </a:r>
            <a:r>
              <a:rPr lang="en-US" dirty="0">
                <a:latin typeface="Georgia" panose="02040502050405020303" pitchFamily="18" charset="0"/>
              </a:rPr>
              <a:t>for each image.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Increments histogram bins based on the </a:t>
            </a:r>
            <a:r>
              <a:rPr lang="en-US" u="sng" dirty="0">
                <a:latin typeface="Georgia" panose="02040502050405020303" pitchFamily="18" charset="0"/>
              </a:rPr>
              <a:t>proximity of the descriptor</a:t>
            </a:r>
            <a:r>
              <a:rPr lang="en-US" dirty="0">
                <a:latin typeface="Georgia" panose="02040502050405020303" pitchFamily="18" charset="0"/>
              </a:rPr>
              <a:t> to a particular </a:t>
            </a:r>
            <a:r>
              <a:rPr lang="en-US" u="sng" dirty="0">
                <a:latin typeface="Georgia" panose="02040502050405020303" pitchFamily="18" charset="0"/>
              </a:rPr>
              <a:t>cluster center</a:t>
            </a:r>
            <a:r>
              <a:rPr lang="en-US" dirty="0">
                <a:latin typeface="Georgia" panose="02040502050405020303" pitchFamily="18" charset="0"/>
              </a:rPr>
              <a:t>. </a:t>
            </a:r>
          </a:p>
          <a:p>
            <a:r>
              <a:rPr lang="en-US" dirty="0">
                <a:latin typeface="Georgia" panose="02040502050405020303" pitchFamily="18" charset="0"/>
              </a:rPr>
              <a:t>      The </a:t>
            </a:r>
            <a:r>
              <a:rPr lang="en-US" u="sng" dirty="0">
                <a:latin typeface="Georgia" panose="02040502050405020303" pitchFamily="18" charset="0"/>
              </a:rPr>
              <a:t>histogram length</a:t>
            </a:r>
            <a:r>
              <a:rPr lang="en-US" dirty="0">
                <a:latin typeface="Georgia" panose="02040502050405020303" pitchFamily="18" charset="0"/>
              </a:rPr>
              <a:t>: the number of </a:t>
            </a:r>
            <a:r>
              <a:rPr lang="en-US" u="sng" dirty="0">
                <a:latin typeface="Georgia" panose="02040502050405020303" pitchFamily="18" charset="0"/>
              </a:rPr>
              <a:t>visual words </a:t>
            </a:r>
            <a:r>
              <a:rPr lang="en-US" dirty="0">
                <a:latin typeface="Georgia" panose="02040502050405020303" pitchFamily="18" charset="0"/>
              </a:rPr>
              <a:t>that the </a:t>
            </a:r>
            <a:r>
              <a:rPr lang="en-US" dirty="0" err="1">
                <a:latin typeface="Georgia" panose="02040502050405020303" pitchFamily="18" charset="0"/>
              </a:rPr>
              <a:t>bagOfFeatures</a:t>
            </a:r>
            <a:r>
              <a:rPr lang="en-US" dirty="0">
                <a:latin typeface="Georgia" panose="02040502050405020303" pitchFamily="18" charset="0"/>
              </a:rPr>
              <a:t> object constructed. </a:t>
            </a:r>
          </a:p>
        </p:txBody>
      </p:sp>
    </p:spTree>
    <p:extLst>
      <p:ext uri="{BB962C8B-B14F-4D97-AF65-F5344CB8AC3E}">
        <p14:creationId xmlns:p14="http://schemas.microsoft.com/office/powerpoint/2010/main" val="59582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 of Words in our approach is created using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044" t="30637" r="31721" b="47818"/>
          <a:stretch/>
        </p:blipFill>
        <p:spPr>
          <a:xfrm>
            <a:off x="2343954" y="3241439"/>
            <a:ext cx="7423689" cy="18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5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1026" name="Picture 2" descr="http://www.mathworks.com/matlabcentral/mlc-downloads/downloads/submissions/26182/versions/8/screenshot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008910"/>
            <a:ext cx="4938712" cy="369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SIFT Key Vectors are plotted on a plane for clusters to be found.</a:t>
            </a:r>
          </a:p>
        </p:txBody>
      </p:sp>
    </p:spTree>
    <p:extLst>
      <p:ext uri="{BB962C8B-B14F-4D97-AF65-F5344CB8AC3E}">
        <p14:creationId xmlns:p14="http://schemas.microsoft.com/office/powerpoint/2010/main" val="411159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</a:t>
            </a:r>
          </a:p>
        </p:txBody>
      </p:sp>
    </p:spTree>
    <p:extLst>
      <p:ext uri="{BB962C8B-B14F-4D97-AF65-F5344CB8AC3E}">
        <p14:creationId xmlns:p14="http://schemas.microsoft.com/office/powerpoint/2010/main" val="96166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Georgia" panose="02040502050405020303" pitchFamily="18" charset="0"/>
              </a:rPr>
              <a:t>Image Classification with Bag of Visual Words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b="1" dirty="0">
                <a:latin typeface="Georgia" panose="02040502050405020303" pitchFamily="18" charset="0"/>
              </a:rPr>
              <a:t>Step 3: Train an Image Classifier With Bag of Visual Words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208870"/>
            <a:ext cx="951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3-2) Repeat step 1 for each image in the training set to create the training data.</a:t>
            </a:r>
          </a:p>
        </p:txBody>
      </p:sp>
      <p:pic>
        <p:nvPicPr>
          <p:cNvPr id="6146" name="Picture 2" descr="http://www.mathworks.com/help/vision/ug/bagoffeatures_bofclassif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83" y="2205618"/>
            <a:ext cx="3600499" cy="275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1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27981" y="1647827"/>
            <a:ext cx="2761861" cy="681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Interactive Virtual Reality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(Google Cardboard SDK)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438" y="3418114"/>
            <a:ext cx="2761861" cy="681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External API (</a:t>
            </a:r>
            <a:r>
              <a:rPr lang="en-IN" dirty="0" err="1">
                <a:solidFill>
                  <a:schemeClr val="tx1"/>
                </a:solidFill>
              </a:rPr>
              <a:t>Clarifai</a:t>
            </a:r>
            <a:r>
              <a:rPr lang="en-IN" dirty="0">
                <a:solidFill>
                  <a:schemeClr val="tx1"/>
                </a:solidFill>
              </a:rPr>
              <a:t> API)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4605" y="3418114"/>
            <a:ext cx="2761861" cy="681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 Learning (Spark)</a:t>
            </a:r>
          </a:p>
        </p:txBody>
      </p:sp>
      <p:sp>
        <p:nvSpPr>
          <p:cNvPr id="9" name="Rectangle 8"/>
          <p:cNvSpPr/>
          <p:nvPr/>
        </p:nvSpPr>
        <p:spPr>
          <a:xfrm>
            <a:off x="7641772" y="3418114"/>
            <a:ext cx="2761861" cy="681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Deep Learning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(Tensor Flow)</a:t>
            </a:r>
          </a:p>
        </p:txBody>
      </p:sp>
      <p:pic>
        <p:nvPicPr>
          <p:cNvPr id="12" name="Graphic 11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711" y="52877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26155" y="325411"/>
            <a:ext cx="13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14" name="Arrow: Up-Down 13"/>
          <p:cNvSpPr/>
          <p:nvPr/>
        </p:nvSpPr>
        <p:spPr>
          <a:xfrm>
            <a:off x="5770982" y="967277"/>
            <a:ext cx="457200" cy="6805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2387080" y="2328962"/>
            <a:ext cx="3626496" cy="1089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2"/>
            <a:endCxn id="8" idx="0"/>
          </p:cNvCxnSpPr>
          <p:nvPr/>
        </p:nvCxnSpPr>
        <p:spPr>
          <a:xfrm flipH="1">
            <a:off x="5405536" y="2328962"/>
            <a:ext cx="603376" cy="1089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6" idx="2"/>
            <a:endCxn id="9" idx="0"/>
          </p:cNvCxnSpPr>
          <p:nvPr/>
        </p:nvCxnSpPr>
        <p:spPr>
          <a:xfrm>
            <a:off x="6008912" y="2328962"/>
            <a:ext cx="3013791" cy="1089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81663" y="966692"/>
            <a:ext cx="31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Answering</a:t>
            </a:r>
          </a:p>
          <a:p>
            <a:r>
              <a:rPr lang="en-IN" dirty="0"/>
              <a:t>(Google Conversion API)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93320" y="5719674"/>
            <a:ext cx="232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Annotation Processing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24604" y="5278016"/>
            <a:ext cx="2761861" cy="681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Annotations</a:t>
            </a:r>
          </a:p>
        </p:txBody>
      </p:sp>
      <p:cxnSp>
        <p:nvCxnSpPr>
          <p:cNvPr id="33" name="Straight Arrow Connector 32"/>
          <p:cNvCxnSpPr>
            <a:cxnSpLocks/>
            <a:stCxn id="7" idx="2"/>
            <a:endCxn id="32" idx="0"/>
          </p:cNvCxnSpPr>
          <p:nvPr/>
        </p:nvCxnSpPr>
        <p:spPr>
          <a:xfrm>
            <a:off x="1788369" y="4099249"/>
            <a:ext cx="3617166" cy="11787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8" idx="2"/>
            <a:endCxn id="32" idx="0"/>
          </p:cNvCxnSpPr>
          <p:nvPr/>
        </p:nvCxnSpPr>
        <p:spPr>
          <a:xfrm flipH="1">
            <a:off x="5405535" y="4099249"/>
            <a:ext cx="1" cy="11787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9" idx="2"/>
            <a:endCxn id="32" idx="0"/>
          </p:cNvCxnSpPr>
          <p:nvPr/>
        </p:nvCxnSpPr>
        <p:spPr>
          <a:xfrm flipH="1">
            <a:off x="5405535" y="4099249"/>
            <a:ext cx="3617168" cy="11787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2" idx="2"/>
            <a:endCxn id="6" idx="3"/>
          </p:cNvCxnSpPr>
          <p:nvPr/>
        </p:nvCxnSpPr>
        <p:spPr>
          <a:xfrm rot="5400000" flipH="1" flipV="1">
            <a:off x="4412310" y="2981619"/>
            <a:ext cx="3970756" cy="1984307"/>
          </a:xfrm>
          <a:prstGeom prst="bentConnector4">
            <a:avLst>
              <a:gd name="adj1" fmla="val -5757"/>
              <a:gd name="adj2" fmla="val 2869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8302" y="2704713"/>
            <a:ext cx="216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or Video Data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09518" y="2053903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Annotation Presentation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853" y="582804"/>
            <a:ext cx="250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560707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Creation for Images based on 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histogram acts as the Feature Vector for the 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833" t="30921" r="33339" b="15742"/>
          <a:stretch/>
        </p:blipFill>
        <p:spPr>
          <a:xfrm>
            <a:off x="2524260" y="2467846"/>
            <a:ext cx="5705342" cy="370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3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Histogram for each image based on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8440" y="1825625"/>
            <a:ext cx="3104487" cy="27856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8744" y="286100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Histogram size : (400, 1)</a:t>
            </a:r>
          </a:p>
          <a:p>
            <a:r>
              <a:rPr lang="en-US" dirty="0"/>
              <a:t>Histogram : [ 0.0, 0.0, 0.0, 0.0061919503, 0.0, 0.0, 0.0, 0.009287925, 0.0, 0.0, 0.0, 0.0, 0.0061919503, 0.0061919503, 0.0, 0.0, 0.0, 0.0030959751, 0.0, 0.0030959751, 0.0061919503, 0.0, 0.0, 0.0030959751, 0.0030959751, 0.0030959751, 0.0061919503, 0.0, 0.0030959751, 0.0061919503, 0.0, 0.0030959751, 0.0, 0.0030959751, 0.0, 0.0061919503, 0.0, 0.0061919503, 0.0030959751, 0.0, 0.0, 0.0061919503, 0.0, 0.0030959751, 0.0, 0.0030959751, 0.0030959751, 0.012383901, 0.0, 0.0, 0.0, 0.0, 0.0, 0.0 … ]</a:t>
            </a:r>
          </a:p>
        </p:txBody>
      </p:sp>
    </p:spTree>
    <p:extLst>
      <p:ext uri="{BB962C8B-B14F-4D97-AF65-F5344CB8AC3E}">
        <p14:creationId xmlns:p14="http://schemas.microsoft.com/office/powerpoint/2010/main" val="338273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53998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Georgia" panose="02040502050405020303" pitchFamily="18" charset="0"/>
              </a:rPr>
              <a:t>Image Classification with Bag of Visual Words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b="1" dirty="0">
                <a:latin typeface="Georgia" panose="02040502050405020303" pitchFamily="18" charset="0"/>
              </a:rPr>
              <a:t>Step 3: Train an Image Classifier With Bag of Visual Words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480903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3-3) Evaluate the quality of the classifier.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output confusion matrix represents the analysis of the prediction. </a:t>
            </a:r>
          </a:p>
        </p:txBody>
      </p:sp>
      <p:pic>
        <p:nvPicPr>
          <p:cNvPr id="7172" name="Picture 4" descr="http://www.mathworks.com/help/vision/ug/bagoffeatures_bofevalu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48" y="2244949"/>
            <a:ext cx="5653140" cy="296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987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Classification Algorithms can be used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Support Vector Machine (SVM)</a:t>
            </a:r>
          </a:p>
          <a:p>
            <a:r>
              <a:rPr lang="en-US" dirty="0"/>
              <a:t>Current Implementation we have Random Forest Based Classification of Images</a:t>
            </a:r>
          </a:p>
        </p:txBody>
      </p:sp>
    </p:spTree>
    <p:extLst>
      <p:ext uri="{BB962C8B-B14F-4D97-AF65-F5344CB8AC3E}">
        <p14:creationId xmlns:p14="http://schemas.microsoft.com/office/powerpoint/2010/main" val="1196124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2050" name="Picture 2" descr="Image result for decision tree for image classific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27" y="1436688"/>
            <a:ext cx="8532473" cy="426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2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7624" y="2855278"/>
            <a:ext cx="1005641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categoricalFeaturesInfo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impurity 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maxBins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DecisionTree.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trainingData,numClasses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categoricalFeaturesInfo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impurity,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maxBins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24" t="42771" r="42602" b="21024"/>
          <a:stretch/>
        </p:blipFill>
        <p:spPr>
          <a:xfrm>
            <a:off x="7259856" y="846867"/>
            <a:ext cx="4627344" cy="21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69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ytimg.com/vi/ajTc5y3OqSQ/hq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9" t="-489" r="639" b="489"/>
          <a:stretch>
            <a:fillRect/>
          </a:stretch>
        </p:blipFill>
        <p:spPr bwMode="auto">
          <a:xfrm>
            <a:off x="1911932" y="416024"/>
            <a:ext cx="8063140" cy="604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33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0653" y="2431635"/>
            <a:ext cx="9559027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categoricalFeaturesInfo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impurity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maxBins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featureSubsetStrategy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"auto"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numTrees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RandomForest.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trainClassifier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categoricalFeaturesInfo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numTrees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featureSubsetStrategy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impurity,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maxBins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54" t="27849" r="43095" b="22412"/>
          <a:stretch/>
        </p:blipFill>
        <p:spPr>
          <a:xfrm>
            <a:off x="6444849" y="0"/>
            <a:ext cx="5342023" cy="28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77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Georgia" panose="02040502050405020303" pitchFamily="18" charset="0"/>
              </a:rPr>
              <a:t>Image Classification with Bag of Visual Words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b="1" dirty="0">
                <a:latin typeface="Georgia" panose="02040502050405020303" pitchFamily="18" charset="0"/>
              </a:rPr>
              <a:t>Step 4: Classify an Image or Image Set</a:t>
            </a:r>
          </a:p>
          <a:p>
            <a:pPr marL="0" indent="0" fontAlgn="base">
              <a:buNone/>
            </a:pPr>
            <a:endParaRPr lang="en-US" sz="24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6163" y="280804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Use a predict method on a new image to determine its category.</a:t>
            </a:r>
          </a:p>
        </p:txBody>
      </p:sp>
    </p:spTree>
    <p:extLst>
      <p:ext uri="{BB962C8B-B14F-4D97-AF65-F5344CB8AC3E}">
        <p14:creationId xmlns:p14="http://schemas.microsoft.com/office/powerpoint/2010/main" val="351992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fp.illinois.edu/~yuhuang/samsung/imageclass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2851" cy="687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74" y="196311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78778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 </a:t>
            </a:r>
            <a:br>
              <a:rPr lang="en-US" dirty="0"/>
            </a:br>
            <a:r>
              <a:rPr lang="en-US" dirty="0"/>
              <a:t>Based on Random Forest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15" t="30762" r="10951" b="36292"/>
          <a:stretch/>
        </p:blipFill>
        <p:spPr>
          <a:xfrm>
            <a:off x="1625046" y="2640169"/>
            <a:ext cx="8941907" cy="26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23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098" name="Picture 2" descr="Image result for confusion matrix precision reca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4816" y="2214333"/>
            <a:ext cx="6582694" cy="32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50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5886" y="2591622"/>
            <a:ext cx="6186309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MulticlassMetrics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"Accuracy:"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metrics.confusionMatrix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04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41313"/>
              </p:ext>
            </p:extLst>
          </p:nvPr>
        </p:nvGraphicFramePr>
        <p:xfrm>
          <a:off x="528036" y="2011928"/>
          <a:ext cx="5499278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69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9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9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1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01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401"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401">
                <a:tc>
                  <a:txBody>
                    <a:bodyPr/>
                    <a:lstStyle/>
                    <a:p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401">
                <a:tc>
                  <a:txBody>
                    <a:bodyPr/>
                    <a:lstStyle/>
                    <a:p>
                      <a:r>
                        <a:rPr lang="en-US" dirty="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401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401">
                <a:tc>
                  <a:txBody>
                    <a:bodyPr/>
                    <a:lstStyle/>
                    <a:p>
                      <a:r>
                        <a:rPr lang="en-US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401">
                <a:tc>
                  <a:txBody>
                    <a:bodyPr/>
                    <a:lstStyle/>
                    <a:p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401">
                <a:tc>
                  <a:txBody>
                    <a:bodyPr/>
                    <a:lstStyle/>
                    <a:p>
                      <a:r>
                        <a:rPr lang="en-US" dirty="0"/>
                        <a:t>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401">
                <a:tc>
                  <a:txBody>
                    <a:bodyPr/>
                    <a:lstStyle/>
                    <a:p>
                      <a:r>
                        <a:rPr lang="en-US" dirty="0"/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4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172200" y="850006"/>
            <a:ext cx="5181600" cy="53269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/>
              <a:t>Image Categories =&gt; </a:t>
            </a:r>
            <a:r>
              <a:rPr lang="en-US" sz="2000" dirty="0"/>
              <a:t>{"rice", "tempura", "toast", "</a:t>
            </a:r>
            <a:r>
              <a:rPr lang="en-US" sz="2000" dirty="0" err="1"/>
              <a:t>bibimap</a:t>
            </a:r>
            <a:r>
              <a:rPr lang="en-US" sz="2000" dirty="0"/>
              <a:t>", "sushi", "spaghetti", "sausage", "oden", "omelet", "</a:t>
            </a:r>
            <a:r>
              <a:rPr lang="en-US" sz="2000" dirty="0" err="1"/>
              <a:t>jiaozi</a:t>
            </a:r>
            <a:r>
              <a:rPr lang="en-US" sz="2000" dirty="0"/>
              <a:t>“}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Factors Affecting the Confusion Matrix:</a:t>
            </a:r>
          </a:p>
          <a:p>
            <a:r>
              <a:rPr lang="en-US" sz="2000" dirty="0"/>
              <a:t>Domain based Feature Selection</a:t>
            </a:r>
          </a:p>
          <a:p>
            <a:pPr lvl="1"/>
            <a:r>
              <a:rPr lang="en-US" sz="1600" dirty="0"/>
              <a:t>RGB </a:t>
            </a:r>
          </a:p>
          <a:p>
            <a:pPr lvl="1"/>
            <a:r>
              <a:rPr lang="en-US" sz="1600" dirty="0"/>
              <a:t>Color Histogram</a:t>
            </a:r>
          </a:p>
          <a:p>
            <a:pPr lvl="1"/>
            <a:r>
              <a:rPr lang="en-US" sz="1600" dirty="0"/>
              <a:t>SIFT / SURF</a:t>
            </a:r>
          </a:p>
          <a:p>
            <a:pPr lvl="1"/>
            <a:r>
              <a:rPr lang="en-US" sz="1600" dirty="0"/>
              <a:t>Edge Detection</a:t>
            </a:r>
          </a:p>
          <a:p>
            <a:r>
              <a:rPr lang="en-US" sz="2000" dirty="0"/>
              <a:t>Ambiguity between Categories</a:t>
            </a:r>
          </a:p>
          <a:p>
            <a:r>
              <a:rPr lang="en-US" sz="2000" dirty="0"/>
              <a:t>Different Sources of Data for Training and Testing</a:t>
            </a:r>
          </a:p>
          <a:p>
            <a:r>
              <a:rPr lang="en-US" sz="2000" dirty="0"/>
              <a:t>Social Media Data has a lot of diverse as well noisy data </a:t>
            </a:r>
          </a:p>
          <a:p>
            <a:r>
              <a:rPr lang="en-US" sz="2000" dirty="0"/>
              <a:t>Size of Data</a:t>
            </a:r>
          </a:p>
          <a:p>
            <a:r>
              <a:rPr lang="en-US" sz="2000" dirty="0"/>
              <a:t>Choice of Classification Algorithm</a:t>
            </a:r>
          </a:p>
          <a:p>
            <a:r>
              <a:rPr lang="en-US" sz="2000" dirty="0"/>
              <a:t>Preprocessing data in terms of size, noise data reduction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6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32879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Georgia" panose="02040502050405020303" pitchFamily="18" charset="0"/>
              </a:rPr>
              <a:t>Image Classification with Bag of Visual Words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Step 1: Set Up Image Category Sets</a:t>
            </a:r>
          </a:p>
          <a:p>
            <a:endParaRPr lang="en-US" dirty="0"/>
          </a:p>
        </p:txBody>
      </p:sp>
      <p:pic>
        <p:nvPicPr>
          <p:cNvPr id="3074" name="Picture 2" descr="http://www.mathworks.com/help/vision/ug/bagoffeatures_image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2642382"/>
            <a:ext cx="7258100" cy="30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63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Categories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5544"/>
          <a:stretch/>
        </p:blipFill>
        <p:spPr>
          <a:xfrm>
            <a:off x="1313646" y="1452572"/>
            <a:ext cx="3940934" cy="472439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260" t="10432" r="80969" b="27413"/>
          <a:stretch/>
        </p:blipFill>
        <p:spPr>
          <a:xfrm>
            <a:off x="7604169" y="1452572"/>
            <a:ext cx="2459866" cy="43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7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(Static UEC Food Dataset)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440" b="24364"/>
          <a:stretch/>
        </p:blipFill>
        <p:spPr>
          <a:xfrm>
            <a:off x="1301858" y="1446290"/>
            <a:ext cx="9624447" cy="48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1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Data (Instagram)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516" b="22917"/>
          <a:stretch/>
        </p:blipFill>
        <p:spPr>
          <a:xfrm>
            <a:off x="1171978" y="1377071"/>
            <a:ext cx="9213968" cy="470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8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Descriptor Extraction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33711213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2736</TotalTime>
  <Words>941</Words>
  <Application>Microsoft Office PowerPoint</Application>
  <PresentationFormat>Widescreen</PresentationFormat>
  <Paragraphs>224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Retrospect</vt:lpstr>
      <vt:lpstr>CS5542 Big Data Analytics and Applications  Tutorial 4 Image Classification </vt:lpstr>
      <vt:lpstr>PowerPoint Presentation</vt:lpstr>
      <vt:lpstr>Image Classification</vt:lpstr>
      <vt:lpstr>Training and Testing</vt:lpstr>
      <vt:lpstr>Image Classification with Bag of Visual Words</vt:lpstr>
      <vt:lpstr>Image Categories</vt:lpstr>
      <vt:lpstr>Training Data (Static UEC Food Dataset)</vt:lpstr>
      <vt:lpstr>Testing Data (Instagram)</vt:lpstr>
      <vt:lpstr>Key Descriptor Extraction</vt:lpstr>
      <vt:lpstr>Image Classification with Bag of Visual Words</vt:lpstr>
      <vt:lpstr>SIFT using opencv</vt:lpstr>
      <vt:lpstr>Sample SIFT Features</vt:lpstr>
      <vt:lpstr>Clustering and Creation of BOW</vt:lpstr>
      <vt:lpstr>PowerPoint Presentation</vt:lpstr>
      <vt:lpstr>Image Classification with Bag of Visual Words</vt:lpstr>
      <vt:lpstr>Bag of Words</vt:lpstr>
      <vt:lpstr>KMeans</vt:lpstr>
      <vt:lpstr>Feature Vector</vt:lpstr>
      <vt:lpstr>Image Classification with Bag of Visual Words</vt:lpstr>
      <vt:lpstr>Histogram Creation for Images based on BOW</vt:lpstr>
      <vt:lpstr>Feature Vector</vt:lpstr>
      <vt:lpstr>Classification</vt:lpstr>
      <vt:lpstr>Image Classification with Bag of Visual Words</vt:lpstr>
      <vt:lpstr>Classification Algorithm</vt:lpstr>
      <vt:lpstr>Decision Tree</vt:lpstr>
      <vt:lpstr>Decision Tree</vt:lpstr>
      <vt:lpstr>PowerPoint Presentation</vt:lpstr>
      <vt:lpstr>Random Forest</vt:lpstr>
      <vt:lpstr>Image Classification with Bag of Visual Words</vt:lpstr>
      <vt:lpstr>Training the Classifier  Based on Random Forest</vt:lpstr>
      <vt:lpstr>Confusion Matrix</vt:lpstr>
      <vt:lpstr>Confusion Matrix</vt:lpstr>
      <vt:lpstr>Confusion Matrix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Yugyung</dc:creator>
  <cp:lastModifiedBy>megha nagabhushan</cp:lastModifiedBy>
  <cp:revision>93</cp:revision>
  <dcterms:created xsi:type="dcterms:W3CDTF">2014-10-09T02:42:49Z</dcterms:created>
  <dcterms:modified xsi:type="dcterms:W3CDTF">2018-02-08T16:13:45Z</dcterms:modified>
</cp:coreProperties>
</file>