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92" r:id="rId2"/>
    <p:sldId id="258" r:id="rId3"/>
    <p:sldId id="275" r:id="rId4"/>
    <p:sldId id="277" r:id="rId5"/>
    <p:sldId id="288" r:id="rId6"/>
    <p:sldId id="276" r:id="rId7"/>
    <p:sldId id="282" r:id="rId8"/>
    <p:sldId id="287" r:id="rId9"/>
    <p:sldId id="259" r:id="rId10"/>
    <p:sldId id="262" r:id="rId11"/>
    <p:sldId id="284" r:id="rId12"/>
    <p:sldId id="260" r:id="rId13"/>
    <p:sldId id="266" r:id="rId14"/>
    <p:sldId id="285" r:id="rId15"/>
    <p:sldId id="272" r:id="rId16"/>
    <p:sldId id="267" r:id="rId17"/>
    <p:sldId id="273" r:id="rId18"/>
    <p:sldId id="268" r:id="rId19"/>
    <p:sldId id="274" r:id="rId20"/>
    <p:sldId id="269" r:id="rId21"/>
    <p:sldId id="263" r:id="rId22"/>
    <p:sldId id="280" r:id="rId23"/>
    <p:sldId id="279" r:id="rId24"/>
    <p:sldId id="264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9431334-F9F2-48A9-81D2-E68FE510CE10}"/>
    <pc:docChg chg="modSld">
      <pc:chgData name="" userId="" providerId="" clId="Web-{29431334-F9F2-48A9-81D2-E68FE510CE10}" dt="2018-02-21T17:15:29.224" v="29"/>
      <pc:docMkLst>
        <pc:docMk/>
      </pc:docMkLst>
      <pc:sldChg chg="addSp delSp modSp">
        <pc:chgData name="" userId="" providerId="" clId="Web-{29431334-F9F2-48A9-81D2-E68FE510CE10}" dt="2018-02-21T17:15:23.130" v="20"/>
        <pc:sldMkLst>
          <pc:docMk/>
          <pc:sldMk cId="3082280058" sldId="276"/>
        </pc:sldMkLst>
        <pc:spChg chg="del">
          <ac:chgData name="" userId="" providerId="" clId="Web-{29431334-F9F2-48A9-81D2-E68FE510CE10}" dt="2018-02-21T17:15:23.130" v="20"/>
          <ac:spMkLst>
            <pc:docMk/>
            <pc:sldMk cId="3082280058" sldId="276"/>
            <ac:spMk id="2" creationId="{00000000-0000-0000-0000-000000000000}"/>
          </ac:spMkLst>
        </pc:spChg>
        <pc:spChg chg="del">
          <ac:chgData name="" userId="" providerId="" clId="Web-{29431334-F9F2-48A9-81D2-E68FE510CE10}" dt="2018-02-21T17:15:23.114" v="19"/>
          <ac:spMkLst>
            <pc:docMk/>
            <pc:sldMk cId="3082280058" sldId="276"/>
            <ac:spMk id="3" creationId="{00000000-0000-0000-0000-000000000000}"/>
          </ac:spMkLst>
        </pc:spChg>
        <pc:spChg chg="add mod">
          <ac:chgData name="" userId="" providerId="" clId="Web-{29431334-F9F2-48A9-81D2-E68FE510CE10}" dt="2018-02-21T17:15:23.114" v="19"/>
          <ac:spMkLst>
            <pc:docMk/>
            <pc:sldMk cId="3082280058" sldId="276"/>
            <ac:spMk id="5" creationId="{21AA6E82-E33F-4395-BD6F-2F3D555522BA}"/>
          </ac:spMkLst>
        </pc:spChg>
        <pc:spChg chg="add mod">
          <ac:chgData name="" userId="" providerId="" clId="Web-{29431334-F9F2-48A9-81D2-E68FE510CE10}" dt="2018-02-21T17:15:23.130" v="20"/>
          <ac:spMkLst>
            <pc:docMk/>
            <pc:sldMk cId="3082280058" sldId="276"/>
            <ac:spMk id="7" creationId="{9B845FAC-BC2C-4D82-B926-D06F94EDD2C3}"/>
          </ac:spMkLst>
        </pc:spChg>
      </pc:sldChg>
      <pc:sldChg chg="modSp">
        <pc:chgData name="" userId="" providerId="" clId="Web-{29431334-F9F2-48A9-81D2-E68FE510CE10}" dt="2018-02-21T17:15:28.130" v="27"/>
        <pc:sldMkLst>
          <pc:docMk/>
          <pc:sldMk cId="141587239" sldId="292"/>
        </pc:sldMkLst>
        <pc:spChg chg="mod">
          <ac:chgData name="" userId="" providerId="" clId="Web-{29431334-F9F2-48A9-81D2-E68FE510CE10}" dt="2018-02-21T17:15:28.130" v="27"/>
          <ac:spMkLst>
            <pc:docMk/>
            <pc:sldMk cId="141587239" sldId="292"/>
            <ac:spMk id="3" creationId="{00000000-0000-0000-0000-000000000000}"/>
          </ac:spMkLst>
        </pc:spChg>
      </pc:sldChg>
    </pc:docChg>
  </pc:docChgLst>
  <pc:docChgLst>
    <pc:chgData clId="Web-{42B0E909-6FCE-4F12-ADB8-ABF6876AD0B1}"/>
    <pc:docChg chg="modSld">
      <pc:chgData name="" userId="" providerId="" clId="Web-{42B0E909-6FCE-4F12-ADB8-ABF6876AD0B1}" dt="2018-02-22T17:46:19.337" v="5"/>
      <pc:docMkLst>
        <pc:docMk/>
      </pc:docMkLst>
      <pc:sldChg chg="modSp">
        <pc:chgData name="" userId="" providerId="" clId="Web-{42B0E909-6FCE-4F12-ADB8-ABF6876AD0B1}" dt="2018-02-22T17:46:19.321" v="4"/>
        <pc:sldMkLst>
          <pc:docMk/>
          <pc:sldMk cId="141587239" sldId="292"/>
        </pc:sldMkLst>
        <pc:spChg chg="mod">
          <ac:chgData name="" userId="" providerId="" clId="Web-{42B0E909-6FCE-4F12-ADB8-ABF6876AD0B1}" dt="2018-02-22T17:46:19.321" v="4"/>
          <ac:spMkLst>
            <pc:docMk/>
            <pc:sldMk cId="141587239" sldId="29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0191-A2FE-4322-A8CA-1628E022AA2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A2F5-C370-4134-ACB1-D2A4E7A4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A2F5-C370-4134-ACB1-D2A4E7A44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119D41-9214-4AA5-B6D5-F4370600B15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8229600" cy="411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6 – Image Classification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0060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Feb 22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2018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Drawing Polygon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850696"/>
            <a:ext cx="1066189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MatrixTransformProvider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getTransform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().inverse();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().transform(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isConvex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renderer.drawShape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().transform(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RGBColour.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1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9539" y="1438275"/>
            <a:ext cx="10300335" cy="222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06" y="257175"/>
            <a:ext cx="10515600" cy="1325563"/>
          </a:xfrm>
        </p:spPr>
        <p:txBody>
          <a:bodyPr/>
          <a:lstStyle/>
          <a:p>
            <a:r>
              <a:rPr lang="EN-IN" dirty="0"/>
              <a:t>Bounding Box Detection using </a:t>
            </a:r>
            <a:r>
              <a:rPr lang="EN-IN" dirty="0" err="1"/>
              <a:t>OpenIMAJ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96" y="4354461"/>
            <a:ext cx="362902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83" y="4332826"/>
            <a:ext cx="360045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818" y="4342351"/>
            <a:ext cx="3648075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78" y="1619250"/>
            <a:ext cx="2488456" cy="164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33" y="2019300"/>
            <a:ext cx="1238250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78" y="1866900"/>
            <a:ext cx="61912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42" y="1619250"/>
            <a:ext cx="2124075" cy="1704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78" y="1638300"/>
            <a:ext cx="1590675" cy="14382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904019" y="3250481"/>
            <a:ext cx="4055055" cy="109625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109" y="3267075"/>
            <a:ext cx="2743200" cy="457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28650" y="3886200"/>
            <a:ext cx="35435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Key Frames from Video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85744" y="2133600"/>
            <a:ext cx="166397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Registered </a:t>
            </a:r>
            <a:endParaRPr lang="en-US" sz="2400" b="1" dirty="0"/>
          </a:p>
          <a:p>
            <a:pPr algn="ctr"/>
            <a:r>
              <a:rPr lang="EN-US" sz="2400" b="1" dirty="0"/>
              <a:t>Objects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68834" y="3248990"/>
            <a:ext cx="3669258" cy="11083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89469" y="2843610"/>
            <a:ext cx="225450" cy="14720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features only inside polygon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942" y="2154634"/>
            <a:ext cx="1079975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List&lt;Point2d&gt; vertices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.getBounds().transform(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x[]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y[]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Polygon(x, 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polygon.contains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c[]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getFeatureVector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asDoubleVector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4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2" y="2465509"/>
            <a:ext cx="10332315" cy="28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Video</a:t>
            </a:r>
            <a:endParaRPr lang="en-US" dirty="0"/>
          </a:p>
        </p:txBody>
      </p:sp>
      <p:pic>
        <p:nvPicPr>
          <p:cNvPr id="4" name="samp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1113" y="1846263"/>
            <a:ext cx="7150100" cy="4022725"/>
          </a:xfrm>
        </p:spPr>
      </p:pic>
    </p:spTree>
    <p:extLst>
      <p:ext uri="{BB962C8B-B14F-4D97-AF65-F5344CB8AC3E}">
        <p14:creationId xmlns:p14="http://schemas.microsoft.com/office/powerpoint/2010/main" val="25767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 (Input to Machine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0016"/>
            <a:ext cx="10515600" cy="3526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RDD[</a:t>
            </a:r>
            <a:r>
              <a:rPr lang="EN-US" dirty="0" err="1"/>
              <a:t>LabeledVector</a:t>
            </a:r>
            <a:r>
              <a:rPr lang="EN-US" dirty="0"/>
              <a:t>] -&gt; Train                    RDD[Vector] -&gt;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5450" y="4286250"/>
            <a:ext cx="2708922" cy="1119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</a:t>
            </a:r>
            <a:r>
              <a:rPr lang="EN-IN" dirty="0">
                <a:solidFill>
                  <a:srgbClr val="000000"/>
                </a:solidFill>
              </a:rPr>
              <a:t>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Label, 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Label, 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...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1096" y="3771900"/>
            <a:ext cx="2232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</a:t>
            </a:r>
            <a:r>
              <a:rPr lang="EN-IN" dirty="0" err="1"/>
              <a:t>LabeledVector</a:t>
            </a:r>
            <a:r>
              <a:rPr lang="EN-IN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840" y="4257675"/>
            <a:ext cx="2226575" cy="832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180" y="3695700"/>
            <a:ext cx="203734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RDD[Vector]</a:t>
            </a:r>
          </a:p>
        </p:txBody>
      </p:sp>
    </p:spTree>
    <p:extLst>
      <p:ext uri="{BB962C8B-B14F-4D97-AF65-F5344CB8AC3E}">
        <p14:creationId xmlns:p14="http://schemas.microsoft.com/office/powerpoint/2010/main" val="238834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9154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2050" name="Picture 2" descr="Image result for decision tree for image classif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27" y="1436688"/>
            <a:ext cx="8532473" cy="42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5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7624" y="2855278"/>
            <a:ext cx="1005641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DecisionTree.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trainingData,numClasses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24" t="42771" r="42602" b="21024"/>
          <a:stretch/>
        </p:blipFill>
        <p:spPr>
          <a:xfrm>
            <a:off x="7259856" y="846867"/>
            <a:ext cx="4627344" cy="21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0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ajTc5y3OqSQ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" t="-489" r="639" b="489"/>
          <a:stretch>
            <a:fillRect/>
          </a:stretch>
        </p:blipFill>
        <p:spPr bwMode="auto">
          <a:xfrm>
            <a:off x="1911932" y="416024"/>
            <a:ext cx="8063140" cy="60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2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Extracting Features from Video</a:t>
            </a:r>
          </a:p>
          <a:p>
            <a:r>
              <a:rPr lang="EN-IN" dirty="0"/>
              <a:t>Feature Vector Generation</a:t>
            </a:r>
          </a:p>
          <a:p>
            <a:r>
              <a:rPr lang="EN-IN" dirty="0"/>
              <a:t>Image Classification (Decision Tree &amp; Random Forest)</a:t>
            </a:r>
          </a:p>
          <a:p>
            <a:pPr lvl="1"/>
            <a:r>
              <a:rPr lang="EN-IN" dirty="0"/>
              <a:t>Model Building (Training Data)</a:t>
            </a:r>
          </a:p>
          <a:p>
            <a:pPr lvl="1"/>
            <a:r>
              <a:rPr lang="EN-IN" dirty="0"/>
              <a:t>Recognition (Testing Data)</a:t>
            </a:r>
          </a:p>
          <a:p>
            <a:pPr lvl="1"/>
            <a:r>
              <a:rPr lang="EN-IN" dirty="0"/>
              <a:t>Evaluation Metrics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5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0653" y="2431635"/>
            <a:ext cx="955902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"auto"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impurity,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54" t="27849" r="43095" b="22412"/>
          <a:stretch/>
        </p:blipFill>
        <p:spPr>
          <a:xfrm>
            <a:off x="6444849" y="0"/>
            <a:ext cx="5342023" cy="28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Classification for Images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252525"/>
                </a:solidFill>
              </a:rPr>
              <a:t>Fuzzy classification</a:t>
            </a:r>
            <a:r>
              <a:rPr lang="EN-US" dirty="0">
                <a:solidFill>
                  <a:srgbClr val="252525"/>
                </a:solidFill>
              </a:rPr>
              <a:t> is the process of </a:t>
            </a:r>
            <a:r>
              <a:rPr lang="EN-US" dirty="0">
                <a:solidFill>
                  <a:srgbClr val="000000"/>
                </a:solidFill>
              </a:rPr>
              <a:t>grouping elements into a fuzzy set whose membership function is defined by the truth value of a fuzzy propositional function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membership function is computed  the percentage (confidence rate) of matched features of images compared with features of each category.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confidence rate tells if a image belongs to a particular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an image with the fuzzy set (a set of confidence rates with labels)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Fuzzy Classification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" y="2483352"/>
            <a:ext cx="2870423" cy="215281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37" y="1093455"/>
            <a:ext cx="2324394" cy="1537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4" y="3253833"/>
            <a:ext cx="850232" cy="1334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58" y="5210969"/>
            <a:ext cx="1466743" cy="11773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3606607" y="2005263"/>
            <a:ext cx="3339625" cy="1427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97570" y="3559760"/>
            <a:ext cx="3986888" cy="21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6607" y="3747586"/>
            <a:ext cx="3665230" cy="205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0547" y="2181726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57.9%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04287" y="3258134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31.3%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06" y="4698748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10.6%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593" y="469875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beaver</a:t>
            </a:r>
          </a:p>
        </p:txBody>
      </p:sp>
    </p:spTree>
    <p:extLst>
      <p:ext uri="{BB962C8B-B14F-4D97-AF65-F5344CB8AC3E}">
        <p14:creationId xmlns:p14="http://schemas.microsoft.com/office/powerpoint/2010/main" val="299376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098" name="Picture 2" descr="Image result for confusion matrix precision rec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4816" y="2214333"/>
            <a:ext cx="6582694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7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5886" y="2591622"/>
            <a:ext cx="618630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MulticlassMetrics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"Accuracy:"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metrics.confusionMatrix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1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connection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52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IP address of the server should be used. To know your computer’s internal IP, please use the below command in terminal/bash shell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Windows OS: ipconfig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Max/Linux: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43" y="2453225"/>
            <a:ext cx="4427513" cy="38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without dependencies – server side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5886" y="2991731"/>
            <a:ext cx="18473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369537"/>
            <a:ext cx="988958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object </a:t>
            </a:r>
            <a:r>
              <a:rPr lang="en-US" sz="1400" dirty="0" err="1"/>
              <a:t>SimpleHttpServer</a:t>
            </a:r>
            <a:r>
              <a:rPr lang="en-US" sz="1400" dirty="0"/>
              <a:t> </a:t>
            </a:r>
            <a:r>
              <a:rPr lang="en-US" sz="1400" b="1" dirty="0"/>
              <a:t>extends </a:t>
            </a:r>
            <a:r>
              <a:rPr lang="en-US" sz="1400" dirty="0"/>
              <a:t>App{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i="1" dirty="0"/>
              <a:t>server </a:t>
            </a:r>
            <a:r>
              <a:rPr lang="en-US" sz="1400" dirty="0"/>
              <a:t>= </a:t>
            </a:r>
            <a:r>
              <a:rPr lang="en-US" sz="1400" dirty="0" err="1"/>
              <a:t>HttpServer.</a:t>
            </a:r>
            <a:r>
              <a:rPr lang="en-US" sz="1400" i="1" dirty="0" err="1"/>
              <a:t>create</a:t>
            </a:r>
            <a:r>
              <a:rPr lang="en-US" sz="1400" dirty="0"/>
              <a:t>(</a:t>
            </a:r>
            <a:r>
              <a:rPr lang="en-US" sz="1400" b="1" dirty="0"/>
              <a:t>new </a:t>
            </a:r>
            <a:r>
              <a:rPr lang="en-US" sz="1400" dirty="0" err="1"/>
              <a:t>InetSocketAddress</a:t>
            </a:r>
            <a:r>
              <a:rPr lang="en-US" sz="1400" dirty="0"/>
              <a:t>(“127.0.0.1”, 8080), 0)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i="1" dirty="0" err="1"/>
              <a:t>server</a:t>
            </a:r>
            <a:r>
              <a:rPr lang="en-US" sz="1400" dirty="0" err="1"/>
              <a:t>.createContext</a:t>
            </a:r>
            <a:r>
              <a:rPr lang="en-US" sz="1400" dirty="0"/>
              <a:t>("/</a:t>
            </a:r>
            <a:r>
              <a:rPr lang="en-US" sz="1400" dirty="0" err="1"/>
              <a:t>get_custom</a:t>
            </a:r>
            <a:r>
              <a:rPr lang="en-US" sz="1400" dirty="0"/>
              <a:t>", </a:t>
            </a:r>
            <a:r>
              <a:rPr lang="en-US" sz="1400" b="1" dirty="0"/>
              <a:t>new </a:t>
            </a:r>
            <a:r>
              <a:rPr lang="en-US" sz="1400" dirty="0" err="1"/>
              <a:t>RootHandler</a:t>
            </a:r>
            <a:r>
              <a:rPr lang="en-US" sz="1400" dirty="0"/>
              <a:t>())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i="1" dirty="0" err="1"/>
              <a:t>server</a:t>
            </a:r>
            <a:r>
              <a:rPr lang="en-US" sz="1400" dirty="0" err="1"/>
              <a:t>.setExecutor</a:t>
            </a:r>
            <a:r>
              <a:rPr lang="en-US" sz="1400" dirty="0"/>
              <a:t>(</a:t>
            </a:r>
            <a:r>
              <a:rPr lang="en-US" sz="1400" b="1" dirty="0"/>
              <a:t>null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i="1" dirty="0" err="1"/>
              <a:t>server</a:t>
            </a:r>
            <a:r>
              <a:rPr lang="en-US" sz="1400" dirty="0" err="1"/>
              <a:t>.start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i="1" dirty="0" err="1"/>
              <a:t>println</a:t>
            </a:r>
            <a:r>
              <a:rPr lang="en-US" sz="1400" dirty="0"/>
              <a:t>("------ waiting for Request ------")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class </a:t>
            </a:r>
            <a:r>
              <a:rPr lang="en-US" sz="1400" dirty="0" err="1"/>
              <a:t>RootHandler</a:t>
            </a:r>
            <a:r>
              <a:rPr lang="en-US" sz="1400" dirty="0"/>
              <a:t> </a:t>
            </a:r>
            <a:r>
              <a:rPr lang="en-US" sz="1400" b="1" dirty="0"/>
              <a:t>extends </a:t>
            </a:r>
            <a:r>
              <a:rPr lang="en-US" sz="1400" dirty="0" err="1"/>
              <a:t>HttpHandler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dirty="0"/>
              <a:t>handle(</a:t>
            </a:r>
            <a:r>
              <a:rPr lang="en-US" sz="1400" dirty="0" err="1"/>
              <a:t>httpExchange</a:t>
            </a:r>
            <a:r>
              <a:rPr lang="en-US" sz="1400" dirty="0"/>
              <a:t>: </a:t>
            </a:r>
            <a:r>
              <a:rPr lang="en-US" sz="1400" dirty="0" err="1"/>
              <a:t>HttpExchange</a:t>
            </a:r>
            <a:r>
              <a:rPr lang="en-US" sz="1400" dirty="0"/>
              <a:t>) {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/>
              <a:t>response = "Text being sent from Apache spark server"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err="1"/>
              <a:t>httpExchange.sendResponseHeaders</a:t>
            </a:r>
            <a:r>
              <a:rPr lang="en-US" sz="1400" dirty="0"/>
              <a:t>(200, </a:t>
            </a:r>
            <a:r>
              <a:rPr lang="en-US" sz="1400" dirty="0" err="1"/>
              <a:t>response.length</a:t>
            </a:r>
            <a:r>
              <a:rPr lang="en-US" sz="1400" dirty="0"/>
              <a:t>())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outStream</a:t>
            </a:r>
            <a:r>
              <a:rPr lang="en-US" sz="1400" dirty="0"/>
              <a:t> = </a:t>
            </a:r>
            <a:r>
              <a:rPr lang="en-US" sz="1400" dirty="0" err="1"/>
              <a:t>httpExchange.getResponseBody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err="1"/>
              <a:t>outStream.write</a:t>
            </a:r>
            <a:r>
              <a:rPr lang="en-US" sz="1400" dirty="0"/>
              <a:t>(</a:t>
            </a:r>
            <a:r>
              <a:rPr lang="en-US" sz="1400" dirty="0" err="1"/>
              <a:t>response.getBytes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err="1"/>
              <a:t>outStream.close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   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58"/>
          <a:stretch/>
        </p:blipFill>
        <p:spPr>
          <a:xfrm>
            <a:off x="7685684" y="1532199"/>
            <a:ext cx="3244913" cy="3841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05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28"/>
            <a:ext cx="10515600" cy="1022072"/>
          </a:xfrm>
        </p:spPr>
        <p:txBody>
          <a:bodyPr/>
          <a:lstStyle/>
          <a:p>
            <a:r>
              <a:rPr lang="EN-US" dirty="0"/>
              <a:t>Complete Workflow: Image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8131" y="2676821"/>
            <a:ext cx="2197100" cy="100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Object Detection for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Key Frames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449" y="2752725"/>
            <a:ext cx="1812758" cy="862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Video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063" y="1268023"/>
            <a:ext cx="2437398" cy="862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Registered Object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6308" y="2747963"/>
            <a:ext cx="2060905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Feature Vector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0207" y="2714625"/>
            <a:ext cx="2437398" cy="78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Classification Algorithm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4544" y="4505325"/>
            <a:ext cx="2005263" cy="882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Image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0922" y="4524375"/>
            <a:ext cx="2005263" cy="882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Feature Vector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1" name="Straight Arrow Connector 20"/>
          <p:cNvCxnSpPr>
            <a:stCxn id="13" idx="3"/>
            <a:endCxn id="4" idx="1"/>
          </p:cNvCxnSpPr>
          <p:nvPr/>
        </p:nvCxnSpPr>
        <p:spPr>
          <a:xfrm flipV="1">
            <a:off x="2146207" y="3180568"/>
            <a:ext cx="711924" cy="3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4" idx="0"/>
          </p:cNvCxnSpPr>
          <p:nvPr/>
        </p:nvCxnSpPr>
        <p:spPr>
          <a:xfrm flipH="1">
            <a:off x="3956681" y="2130243"/>
            <a:ext cx="5081" cy="54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5" idx="1"/>
          </p:cNvCxnSpPr>
          <p:nvPr/>
        </p:nvCxnSpPr>
        <p:spPr>
          <a:xfrm flipV="1">
            <a:off x="5055231" y="3179763"/>
            <a:ext cx="1061077" cy="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8684" y="3167682"/>
            <a:ext cx="692971" cy="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34763" y="4953000"/>
            <a:ext cx="129111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31141" y="4953000"/>
            <a:ext cx="1291390" cy="1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898661" y="5133975"/>
            <a:ext cx="471" cy="72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755409" y="5724525"/>
            <a:ext cx="2081457" cy="96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Fuzzy Classification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17300" y="4448175"/>
            <a:ext cx="2437398" cy="78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Classifier Model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889134" y="3543300"/>
            <a:ext cx="19308" cy="9143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9117" y="3970990"/>
            <a:ext cx="11682360" cy="79718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-142907" y="1123950"/>
            <a:ext cx="218540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Arial Black"/>
              </a:rPr>
              <a:t>Training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42907" y="4599548"/>
            <a:ext cx="218540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Arial Black"/>
              </a:rPr>
              <a:t>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0980" y="5013938"/>
            <a:ext cx="1324402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SIFT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6597" y="3120019"/>
            <a:ext cx="92531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Label, SIFT​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7338" y="3179763"/>
            <a:ext cx="1324402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Key</a:t>
            </a:r>
            <a:endParaRPr lang="en-US" dirty="0"/>
          </a:p>
          <a:p>
            <a:pPr algn="ctr"/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2015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 Registration (Multiple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the following steps for each registered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Object Detection (Based on SIFT Feature)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Bounding Box Generation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Collecting SIFT Features from Bounding 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Feature Vector &lt;Label, SIFT Feature&gt; (Label is extracted from registered object for a particular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Data is ready for Machine Learning 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3 categories have been considered for this tutorial.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Training Data Feature Extraction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" y="2096394"/>
            <a:ext cx="1378960" cy="9121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61" y="1843040"/>
            <a:ext cx="2423184" cy="144884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1752692" y="2552445"/>
            <a:ext cx="2103369" cy="1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7596" y="2120250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5609" y="2601591"/>
            <a:ext cx="12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00210" y="2111413"/>
            <a:ext cx="1989222" cy="91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1031" y="4251159"/>
            <a:ext cx="2887579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 flipV="1">
            <a:off x="6279245" y="2567464"/>
            <a:ext cx="142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8694821" y="3023515"/>
            <a:ext cx="0" cy="122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12298" y="5585319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 Vector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745" y="3223922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Registered Object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38150" y="3383330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AA6E82-E33F-4395-BD6F-2F3D555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845FAC-BC2C-4D82-B926-D06F94ED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Testing Data Feature Extraction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10" y="2864631"/>
            <a:ext cx="1752600" cy="1246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3452" y="2864631"/>
            <a:ext cx="2326106" cy="127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SIFT Features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7700" y="2864631"/>
            <a:ext cx="2326106" cy="127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RDD[Vector]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85310" y="3487947"/>
            <a:ext cx="1578142" cy="1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689558" y="3504074"/>
            <a:ext cx="157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(Machine Learning) Workflow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4" y="2133600"/>
            <a:ext cx="619125" cy="971550"/>
          </a:xfrm>
        </p:spPr>
      </p:pic>
      <p:sp>
        <p:nvSpPr>
          <p:cNvPr id="9" name="Rectangle 8"/>
          <p:cNvSpPr/>
          <p:nvPr/>
        </p:nvSpPr>
        <p:spPr>
          <a:xfrm>
            <a:off x="3138613" y="2133600"/>
            <a:ext cx="2473618" cy="1185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844" y="1657430"/>
            <a:ext cx="17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Vector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17806" y="2133600"/>
            <a:ext cx="2454442" cy="111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</a:t>
            </a:r>
            <a:r>
              <a:rPr lang="en-IN" dirty="0" err="1">
                <a:solidFill>
                  <a:schemeClr val="tx1"/>
                </a:solidFill>
              </a:rPr>
              <a:t>FeatureVector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4713" y="1624013"/>
            <a:ext cx="2232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</a:t>
            </a:r>
            <a:r>
              <a:rPr lang="EN-IN" dirty="0" err="1"/>
              <a:t>LabeledVector</a:t>
            </a:r>
            <a:r>
              <a:rPr lang="EN-IN" dirty="0"/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6419" y="4025086"/>
            <a:ext cx="1628273" cy="526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Decision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2631" y="4072918"/>
            <a:ext cx="1676401" cy="51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Forest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10866" y="2619375"/>
            <a:ext cx="14277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5612231" y="2726333"/>
            <a:ext cx="148639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3" idx="0"/>
          </p:cNvCxnSpPr>
          <p:nvPr/>
        </p:nvCxnSpPr>
        <p:spPr>
          <a:xfrm flipH="1">
            <a:off x="7070556" y="3252549"/>
            <a:ext cx="1274471" cy="7725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4" idx="0"/>
          </p:cNvCxnSpPr>
          <p:nvPr/>
        </p:nvCxnSpPr>
        <p:spPr>
          <a:xfrm>
            <a:off x="8345027" y="3252549"/>
            <a:ext cx="1115805" cy="820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12567" y="5081007"/>
            <a:ext cx="1588168" cy="6256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3" idx="2"/>
            <a:endCxn id="32" idx="0"/>
          </p:cNvCxnSpPr>
          <p:nvPr/>
        </p:nvCxnSpPr>
        <p:spPr>
          <a:xfrm>
            <a:off x="7070556" y="4551301"/>
            <a:ext cx="36095" cy="5297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13608" y="5122467"/>
            <a:ext cx="1588168" cy="6256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9407692" y="4584763"/>
            <a:ext cx="0" cy="5377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5" y="4966367"/>
            <a:ext cx="1038111" cy="73841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8842" y="4915438"/>
            <a:ext cx="2226575" cy="832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3967" y="4348803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RDD[Vector]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22" idx="1"/>
          </p:cNvCxnSpPr>
          <p:nvPr/>
        </p:nvCxnSpPr>
        <p:spPr>
          <a:xfrm flipV="1">
            <a:off x="1238376" y="5331655"/>
            <a:ext cx="1090466" cy="39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29883" y="5362240"/>
            <a:ext cx="1704116" cy="31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17806" y="5705475"/>
            <a:ext cx="6455" cy="3567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78362" y="6038850"/>
            <a:ext cx="1987217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60138" y="6076950"/>
            <a:ext cx="1987217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29820" y="5753100"/>
            <a:ext cx="27260" cy="323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744" y="1497393"/>
            <a:ext cx="1764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/>
              <a:t>Training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744" y="3937007"/>
            <a:ext cx="1764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6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Extracting Features using Reference Model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8514" y="2293134"/>
            <a:ext cx="900759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DoGSIFTEngine engine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DoGSIFTEngine();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ImageUtilities.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readMBF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"data/1.jpg"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FImage modelF1 = Transforms.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calculateIntensityNTSC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ConsistentLocalFeatureMatcher2d&lt;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matcher1;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matcher1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ConsistentLocalFeatureMatcher2d&lt;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FastBasicKeypointMatcher&lt;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matcher1.setModelFeatures(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engine.findFeatures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(modelF1));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56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473</Words>
  <Application>Microsoft Office PowerPoint</Application>
  <PresentationFormat>Widescreen</PresentationFormat>
  <Paragraphs>130</Paragraphs>
  <Slides>26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CS5542 Big Data Analytics and Applications  Tutorial 6 – Image Classification </vt:lpstr>
      <vt:lpstr>Outline</vt:lpstr>
      <vt:lpstr>Complete Workflow: Image Classification</vt:lpstr>
      <vt:lpstr>Train Data Feature Extraction</vt:lpstr>
      <vt:lpstr>Workflow: Training Data Feature Extraction</vt:lpstr>
      <vt:lpstr>PowerPoint Presentation</vt:lpstr>
      <vt:lpstr>Workflow: Testing Data Feature Extraction</vt:lpstr>
      <vt:lpstr>Classification (Machine Learning) Workflow</vt:lpstr>
      <vt:lpstr>Extracting Features using Reference Model</vt:lpstr>
      <vt:lpstr>Drawing Polygon</vt:lpstr>
      <vt:lpstr>Bounding Box Detection using OpenIMAJ</vt:lpstr>
      <vt:lpstr>Extracting features only inside polygon</vt:lpstr>
      <vt:lpstr>Feature  Vector</vt:lpstr>
      <vt:lpstr>Original Video</vt:lpstr>
      <vt:lpstr>Feature Vector (Input to Machine Learning)</vt:lpstr>
      <vt:lpstr>Classification Algorithms</vt:lpstr>
      <vt:lpstr>Decision Tree</vt:lpstr>
      <vt:lpstr>Decision Tree</vt:lpstr>
      <vt:lpstr>PowerPoint Presentation</vt:lpstr>
      <vt:lpstr>Random Forest</vt:lpstr>
      <vt:lpstr>Fuzzy Classification for Images </vt:lpstr>
      <vt:lpstr>Example: Fuzzy Classification</vt:lpstr>
      <vt:lpstr>Confusion Matrix</vt:lpstr>
      <vt:lpstr>Confusion Matrix</vt:lpstr>
      <vt:lpstr>Android connection to Apache Spark</vt:lpstr>
      <vt:lpstr>Http without dependencies – server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CS5543 Real-time Big Data Analytics   </dc:title>
  <dc:creator>Naga Krishna</dc:creator>
  <cp:lastModifiedBy>megha nagabhushan</cp:lastModifiedBy>
  <cp:revision>65</cp:revision>
  <dcterms:created xsi:type="dcterms:W3CDTF">2016-09-21T04:11:14Z</dcterms:created>
  <dcterms:modified xsi:type="dcterms:W3CDTF">2018-02-22T17:46:21Z</dcterms:modified>
</cp:coreProperties>
</file>