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notesMasterIdLst>
    <p:notesMasterId r:id="rId12"/>
  </p:notesMasterIdLst>
  <p:sldIdLst>
    <p:sldId id="264" r:id="rId3"/>
    <p:sldId id="267" r:id="rId4"/>
    <p:sldId id="296" r:id="rId5"/>
    <p:sldId id="286" r:id="rId6"/>
    <p:sldId id="297" r:id="rId7"/>
    <p:sldId id="290" r:id="rId8"/>
    <p:sldId id="291" r:id="rId9"/>
    <p:sldId id="288" r:id="rId10"/>
    <p:sldId id="29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nfujun" initials="l" lastIdx="1" clrIdx="0">
    <p:extLst>
      <p:ext uri="{19B8F6BF-5375-455C-9EA6-DF929625EA0E}">
        <p15:presenceInfo xmlns:p15="http://schemas.microsoft.com/office/powerpoint/2012/main" userId="S-1-5-21-147214757-305610072-1517763936-49922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72BC"/>
    <a:srgbClr val="528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723"/>
    <p:restoredTop sz="93272" autoAdjust="0"/>
  </p:normalViewPr>
  <p:slideViewPr>
    <p:cSldViewPr snapToGrid="0" snapToObjects="1">
      <p:cViewPr varScale="1">
        <p:scale>
          <a:sx n="66" d="100"/>
          <a:sy n="66" d="100"/>
        </p:scale>
        <p:origin x="192" y="8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1A64C-188C-EE45-8E36-84B1BD38D202}" type="datetimeFigureOut">
              <a:rPr lang="en-US" smtClean="0"/>
              <a:t>4/11/18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639E3-40C8-7A43-B4C2-3A55A78B0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54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Media Computing &amp; Communication 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Media Computing &amp; Communication 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Media Computing &amp; Communication 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914400"/>
            <a:r>
              <a:rPr lang="en-US">
                <a:solidFill>
                  <a:prstClr val="black"/>
                </a:solidFill>
              </a:rPr>
              <a:t>Media Computing &amp; Communication Lab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01735"/>
            <a:ext cx="3733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9B88-CD42-45A9-8D5B-BEF706A52079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/>
              <a:t>p.</a:t>
            </a:r>
            <a:fld id="{27019B88-CD42-45A9-8D5B-BEF706A5207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01735"/>
            <a:ext cx="3733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914400"/>
            <a:r>
              <a:rPr lang="en-US">
                <a:solidFill>
                  <a:prstClr val="black"/>
                </a:solidFill>
              </a:rPr>
              <a:t>Media Computing &amp; Communication Lab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9B88-CD42-45A9-8D5B-BEF706A52079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501735"/>
            <a:ext cx="3733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914400"/>
            <a:r>
              <a:rPr lang="en-US">
                <a:solidFill>
                  <a:prstClr val="black"/>
                </a:solidFill>
              </a:rPr>
              <a:t>Media Computing &amp; Communication Lab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9B88-CD42-45A9-8D5B-BEF706A52079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501735"/>
            <a:ext cx="3733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914400"/>
            <a:r>
              <a:rPr lang="en-US">
                <a:solidFill>
                  <a:prstClr val="black"/>
                </a:solidFill>
              </a:rPr>
              <a:t>Media Computing &amp; Communication Lab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9B88-CD42-45A9-8D5B-BEF706A52079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01735"/>
            <a:ext cx="3733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914400"/>
            <a:r>
              <a:rPr lang="en-US">
                <a:solidFill>
                  <a:prstClr val="black"/>
                </a:solidFill>
              </a:rPr>
              <a:t>Media Computing &amp; Communication Lab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9B88-CD42-45A9-8D5B-BEF706A52079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501735"/>
            <a:ext cx="3733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914400"/>
            <a:r>
              <a:rPr lang="en-US">
                <a:solidFill>
                  <a:prstClr val="black"/>
                </a:solidFill>
              </a:rPr>
              <a:t>Media Computing &amp; Communication Lab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9B88-CD42-45A9-8D5B-BEF706A52079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501735"/>
            <a:ext cx="3733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914400"/>
            <a:r>
              <a:rPr lang="en-US">
                <a:solidFill>
                  <a:prstClr val="black"/>
                </a:solidFill>
              </a:rPr>
              <a:t>Media Computing &amp; Communication Lab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9B88-CD42-45A9-8D5B-BEF706A52079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19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0060"/>
            <a:ext cx="8229600" cy="5080959"/>
          </a:xfrm>
        </p:spPr>
        <p:txBody>
          <a:bodyPr>
            <a:normAutofit/>
          </a:bodyPr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Media Computing &amp; Communication 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501735"/>
            <a:ext cx="3733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914400"/>
            <a:r>
              <a:rPr lang="en-US">
                <a:solidFill>
                  <a:prstClr val="black"/>
                </a:solidFill>
              </a:rPr>
              <a:t>Media Computing &amp; Communication Lab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9B88-CD42-45A9-8D5B-BEF706A52079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01735"/>
            <a:ext cx="3733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914400"/>
            <a:r>
              <a:rPr lang="en-US">
                <a:solidFill>
                  <a:prstClr val="black"/>
                </a:solidFill>
              </a:rPr>
              <a:t>Media Computing &amp; Communication 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9B88-CD42-45A9-8D5B-BEF706A52079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01735"/>
            <a:ext cx="3733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914400"/>
            <a:r>
              <a:rPr lang="en-US">
                <a:solidFill>
                  <a:prstClr val="black"/>
                </a:solidFill>
              </a:rPr>
              <a:t>Media Computing &amp; Communication 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9B88-CD42-45A9-8D5B-BEF706A52079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Media Computing &amp; Communication 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Media Computing &amp; Communication Lab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Media Computing &amp; Communication Lab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Media Computing &amp; Communication Lab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Media Computing &amp; Communication Lab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Media Computing &amp; Communication Lab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Media Computing &amp; Communication Lab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Media Computing &amp; Communication 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503508"/>
            <a:ext cx="533400" cy="354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defTabSz="914400"/>
            <a:fld id="{27019B88-CD42-45A9-8D5B-BEF706A52079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9144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pointclouds.org/downloads/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179467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3D Face Recognition Project Report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571500" y="4282633"/>
            <a:ext cx="8001000" cy="19406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2000" dirty="0" err="1"/>
              <a:t>Mouqing</a:t>
            </a:r>
            <a:r>
              <a:rPr lang="zh-CN" altLang="en-US" sz="2000" dirty="0"/>
              <a:t> </a:t>
            </a:r>
            <a:r>
              <a:rPr lang="en-US" altLang="zh-CN" sz="2000" dirty="0" err="1"/>
              <a:t>Jin</a:t>
            </a:r>
            <a:endParaRPr lang="en-US" altLang="zh-CN" sz="2000" dirty="0"/>
          </a:p>
          <a:p>
            <a:pPr marL="0" indent="0" algn="ctr">
              <a:buNone/>
            </a:pPr>
            <a:r>
              <a:rPr lang="en-US" sz="2000" i="1" dirty="0"/>
              <a:t>04/11/2018</a:t>
            </a:r>
          </a:p>
          <a:p>
            <a:pPr marL="0" indent="0" algn="ctr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CA205-EFED-D34D-A4C7-69219CA94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p.</a:t>
            </a:r>
            <a:fld id="{27019B88-CD42-45A9-8D5B-BEF706A52079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0C427BA-4A16-0C4A-AC35-683B0206AE53}"/>
              </a:ext>
            </a:extLst>
          </p:cNvPr>
          <p:cNvSpPr txBox="1">
            <a:spLocks/>
          </p:cNvSpPr>
          <p:nvPr/>
        </p:nvSpPr>
        <p:spPr>
          <a:xfrm>
            <a:off x="0" y="6514560"/>
            <a:ext cx="2895600" cy="365125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1100">
                <a:solidFill>
                  <a:prstClr val="black"/>
                </a:solidFill>
              </a:rPr>
              <a:t>Multimedia Computing &amp; Communication Lab</a:t>
            </a:r>
            <a:endParaRPr lang="en-US" sz="110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5655"/>
            <a:ext cx="8229600" cy="762000"/>
          </a:xfrm>
        </p:spPr>
        <p:txBody>
          <a:bodyPr>
            <a:normAutofit/>
          </a:bodyPr>
          <a:lstStyle/>
          <a:p>
            <a:r>
              <a:rPr lang="en-US" altLang="zh-Hans" dirty="0"/>
              <a:t>Point</a:t>
            </a:r>
            <a:r>
              <a:rPr lang="zh-Hans" altLang="en-US" dirty="0"/>
              <a:t> </a:t>
            </a:r>
            <a:r>
              <a:rPr lang="en-US" altLang="zh-Hans" dirty="0"/>
              <a:t>Cloud</a:t>
            </a:r>
            <a:r>
              <a:rPr lang="zh-Hans" altLang="en-US" dirty="0"/>
              <a:t> </a:t>
            </a:r>
            <a:r>
              <a:rPr lang="en-US" altLang="zh-Hans" dirty="0"/>
              <a:t>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8794"/>
            <a:ext cx="8229600" cy="54794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The Point Cloud Library (PCL) is a standalone, large scale, open project for 2D/3D image and point cloud processing.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Available for Linux, Windows, and Mac OS X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Download &amp; install: </a:t>
            </a:r>
            <a:r>
              <a:rPr lang="en-US" altLang="zh-CN" sz="2400" dirty="0">
                <a:hlinkClick r:id="rId2"/>
              </a:rPr>
              <a:t>http://pointclouds.org/downloads/</a:t>
            </a:r>
            <a:endParaRPr lang="en-US" altLang="zh-CN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p.</a:t>
            </a:r>
            <a:fld id="{27019B88-CD42-45A9-8D5B-BEF706A52079}" type="slidenum">
              <a:rPr lang="en-US" smtClean="0"/>
              <a:t>2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341C584-5C38-B849-9DFB-DAF975C38B12}"/>
              </a:ext>
            </a:extLst>
          </p:cNvPr>
          <p:cNvSpPr txBox="1">
            <a:spLocks/>
          </p:cNvSpPr>
          <p:nvPr/>
        </p:nvSpPr>
        <p:spPr>
          <a:xfrm>
            <a:off x="0" y="6514560"/>
            <a:ext cx="2895600" cy="365125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1100">
                <a:solidFill>
                  <a:prstClr val="black"/>
                </a:solidFill>
              </a:rPr>
              <a:t>Multimedia Computing &amp; Communication Lab</a:t>
            </a:r>
            <a:endParaRPr lang="en-US" sz="1100" dirty="0">
              <a:solidFill>
                <a:prstClr val="black"/>
              </a:solidFill>
            </a:endParaRPr>
          </a:p>
        </p:txBody>
      </p:sp>
      <p:pic>
        <p:nvPicPr>
          <p:cNvPr id="11" name="图片 17">
            <a:extLst>
              <a:ext uri="{FF2B5EF4-FFF2-40B4-BE49-F238E27FC236}">
                <a16:creationId xmlns:a16="http://schemas.microsoft.com/office/drawing/2014/main" id="{2AFF5CD0-9A0F-F440-B473-DC8DED333A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56" y="3705253"/>
            <a:ext cx="7029487" cy="221009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ans" dirty="0"/>
              <a:t>PCL modules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8794"/>
            <a:ext cx="8229600" cy="54794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most important set of released modules in PCL is shown below.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p.</a:t>
            </a:r>
            <a:fld id="{27019B88-CD42-45A9-8D5B-BEF706A52079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图片 2">
            <a:extLst>
              <a:ext uri="{FF2B5EF4-FFF2-40B4-BE49-F238E27FC236}">
                <a16:creationId xmlns:a16="http://schemas.microsoft.com/office/drawing/2014/main" id="{1CBA0DEA-C976-8C40-8825-3BFFFBDE3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073" y="2199190"/>
            <a:ext cx="4997549" cy="3991802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348F1A1-22FE-F94C-8B22-F869CF5665AF}"/>
              </a:ext>
            </a:extLst>
          </p:cNvPr>
          <p:cNvSpPr txBox="1">
            <a:spLocks/>
          </p:cNvSpPr>
          <p:nvPr/>
        </p:nvSpPr>
        <p:spPr>
          <a:xfrm>
            <a:off x="0" y="6514560"/>
            <a:ext cx="2895600" cy="365125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1100">
                <a:solidFill>
                  <a:prstClr val="black"/>
                </a:solidFill>
              </a:rPr>
              <a:t>Multimedia Computing &amp; Communication Lab</a:t>
            </a:r>
            <a:endParaRPr lang="en-US" sz="1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085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Data Representations in PCL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8794"/>
            <a:ext cx="8229600" cy="54794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dirty="0"/>
              <a:t>PCL can deal with both organized (e.g. range maps) and unorganized point clouds</a:t>
            </a:r>
          </a:p>
          <a:p>
            <a:r>
              <a:rPr lang="en-US" altLang="zh-CN" dirty="0"/>
              <a:t>Points can be XYZ, </a:t>
            </a:r>
            <a:r>
              <a:rPr lang="en-US" altLang="zh-CN" dirty="0" err="1"/>
              <a:t>XYZ+normals</a:t>
            </a:r>
            <a:r>
              <a:rPr lang="en-US" altLang="zh-CN" dirty="0"/>
              <a:t>, XYZI, XYZRGB, …</a:t>
            </a:r>
          </a:p>
          <a:p>
            <a:r>
              <a:rPr lang="en-US" altLang="zh-CN" dirty="0"/>
              <a:t>Both are handled by the same data structure (</a:t>
            </a:r>
            <a:r>
              <a:rPr lang="en-US" altLang="zh-Hans" dirty="0"/>
              <a:t>PCD Format type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p.</a:t>
            </a:r>
            <a:fld id="{27019B88-CD42-45A9-8D5B-BEF706A52079}" type="slidenum">
              <a:rPr lang="en-US" smtClean="0"/>
              <a:t>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06BB26-4796-C841-8D8F-BD1AF14AF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368" y="3661763"/>
            <a:ext cx="5368409" cy="2574997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BACC663-1F9E-0446-B3A9-E3D87574C58B}"/>
              </a:ext>
            </a:extLst>
          </p:cNvPr>
          <p:cNvSpPr txBox="1">
            <a:spLocks/>
          </p:cNvSpPr>
          <p:nvPr/>
        </p:nvSpPr>
        <p:spPr>
          <a:xfrm>
            <a:off x="0" y="6514560"/>
            <a:ext cx="2895600" cy="365125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1100">
                <a:solidFill>
                  <a:prstClr val="black"/>
                </a:solidFill>
              </a:rPr>
              <a:t>Multimedia Computing &amp; Communication Lab</a:t>
            </a:r>
            <a:endParaRPr lang="en-US" sz="1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662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ans" dirty="0"/>
              <a:t>Rang</a:t>
            </a:r>
            <a:r>
              <a:rPr lang="zh-Hans" altLang="en-US" dirty="0"/>
              <a:t> </a:t>
            </a:r>
            <a:r>
              <a:rPr lang="en-US" altLang="zh-Hans" dirty="0"/>
              <a:t>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Range images are a common 3D representation and are often generated by stereo or time-of-flight cameras. With knowledge of the camera's intrinsic calibration parameters, a range image can be converted into a point clou</a:t>
            </a:r>
            <a:r>
              <a:rPr lang="en-US" altLang="zh-Hans" dirty="0"/>
              <a:t>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p.</a:t>
            </a:r>
            <a:fld id="{27019B88-CD42-45A9-8D5B-BEF706A52079}" type="slidenum">
              <a:rPr lang="en-US" smtClean="0"/>
              <a:t>5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5803C65-82D4-3743-8811-BFD9762F1B12}"/>
              </a:ext>
            </a:extLst>
          </p:cNvPr>
          <p:cNvSpPr txBox="1">
            <a:spLocks/>
          </p:cNvSpPr>
          <p:nvPr/>
        </p:nvSpPr>
        <p:spPr>
          <a:xfrm>
            <a:off x="0" y="6514560"/>
            <a:ext cx="2895600" cy="365125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1100">
                <a:solidFill>
                  <a:prstClr val="black"/>
                </a:solidFill>
              </a:rPr>
              <a:t>Multimedia Computing &amp; Communication Lab</a:t>
            </a:r>
            <a:endParaRPr lang="en-US" sz="1100" dirty="0">
              <a:solidFill>
                <a:prstClr val="black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0F6E78-EEE3-4845-811C-C44583F84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327" y="3380054"/>
            <a:ext cx="6381345" cy="229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281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ans" dirty="0" err="1"/>
              <a:t>Keypoint</a:t>
            </a:r>
            <a:r>
              <a:rPr lang="zh-Hans" altLang="en-US" dirty="0"/>
              <a:t> </a:t>
            </a:r>
            <a:r>
              <a:rPr lang="en-US" altLang="zh-Hans" dirty="0" err="1"/>
              <a:t>extration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NARF (Normal Aligned Radial Feature)</a:t>
            </a:r>
            <a:endParaRPr lang="zh-CN" altLang="en-US" b="1" dirty="0"/>
          </a:p>
          <a:p>
            <a:r>
              <a:rPr lang="en-US" altLang="zh-CN" dirty="0"/>
              <a:t>The method makes explicit use of object boundary information and tries to extract the features in areas where the surface is stable but has substantial change in the vicinity.</a:t>
            </a:r>
            <a:endParaRPr lang="zh-CN" altLang="en-US" dirty="0"/>
          </a:p>
          <a:p>
            <a:r>
              <a:rPr lang="en-US" altLang="zh-CN" dirty="0"/>
              <a:t>This method has been designed with two specific goals: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the selected points are in positions where the surface is </a:t>
            </a:r>
            <a:r>
              <a:rPr lang="en-US" altLang="zh-CN" b="1" dirty="0"/>
              <a:t>stable</a:t>
            </a:r>
            <a:r>
              <a:rPr lang="en-US" altLang="zh-CN" dirty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Make use of </a:t>
            </a:r>
            <a:r>
              <a:rPr lang="en-US" altLang="zh-CN" b="1" dirty="0"/>
              <a:t>object borders</a:t>
            </a:r>
            <a:r>
              <a:rPr lang="en-US" altLang="zh-CN" dirty="0"/>
              <a:t>.</a:t>
            </a:r>
            <a:endParaRPr lang="zh-CN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p.</a:t>
            </a:r>
            <a:fld id="{27019B88-CD42-45A9-8D5B-BEF706A52079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E26840-DA7C-024D-9440-31D4F5947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438" y="4125432"/>
            <a:ext cx="4280162" cy="1987218"/>
          </a:xfrm>
          <a:prstGeom prst="rect">
            <a:avLst/>
          </a:prstGeom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0C060BA-0BCE-C846-8600-60F87431E717}"/>
              </a:ext>
            </a:extLst>
          </p:cNvPr>
          <p:cNvSpPr txBox="1">
            <a:spLocks/>
          </p:cNvSpPr>
          <p:nvPr/>
        </p:nvSpPr>
        <p:spPr>
          <a:xfrm>
            <a:off x="0" y="6514560"/>
            <a:ext cx="2895600" cy="365125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1100">
                <a:solidFill>
                  <a:prstClr val="black"/>
                </a:solidFill>
              </a:rPr>
              <a:t>Multimedia Computing &amp; Communication Lab</a:t>
            </a:r>
            <a:endParaRPr lang="en-US" sz="1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085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ans" dirty="0"/>
              <a:t>Data</a:t>
            </a:r>
            <a:r>
              <a:rPr lang="zh-Hans" altLang="en-US" dirty="0"/>
              <a:t> </a:t>
            </a:r>
            <a:r>
              <a:rPr lang="en-US" altLang="zh-Hans" dirty="0"/>
              <a:t>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CASIA-3D FaceV1 Database</a:t>
            </a:r>
          </a:p>
          <a:p>
            <a:pPr lvl="1"/>
            <a:r>
              <a:rPr lang="en-US" altLang="zh-CN" b="1" dirty="0"/>
              <a:t>Download Size 4.48GB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p.</a:t>
            </a:r>
            <a:fld id="{27019B88-CD42-45A9-8D5B-BEF706A52079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695D0F-A338-574F-BD65-762687BFD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76027"/>
            <a:ext cx="4856345" cy="30845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24E1E4-5284-1045-BB4D-8E9648556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808" y="4658738"/>
            <a:ext cx="4766192" cy="1401821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D66D9CB-8C01-EC4C-A8A3-D49C2D60D6DB}"/>
              </a:ext>
            </a:extLst>
          </p:cNvPr>
          <p:cNvSpPr txBox="1">
            <a:spLocks/>
          </p:cNvSpPr>
          <p:nvPr/>
        </p:nvSpPr>
        <p:spPr>
          <a:xfrm>
            <a:off x="0" y="6514560"/>
            <a:ext cx="2895600" cy="365125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1100">
                <a:solidFill>
                  <a:prstClr val="black"/>
                </a:solidFill>
              </a:rPr>
              <a:t>Multimedia Computing &amp; Communication Lab</a:t>
            </a:r>
            <a:endParaRPr lang="en-US" sz="1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171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ans" dirty="0"/>
              <a:t>Data</a:t>
            </a:r>
            <a:r>
              <a:rPr lang="zh-Hans" altLang="en-US" dirty="0"/>
              <a:t> </a:t>
            </a:r>
            <a:r>
              <a:rPr lang="en-US" altLang="zh-Hans" dirty="0"/>
              <a:t>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3D Twins Expression Challenge (3D-TEC) Data Set</a:t>
            </a:r>
          </a:p>
          <a:p>
            <a:pPr lvl="1"/>
            <a:r>
              <a:rPr lang="en-US" dirty="0"/>
              <a:t>Data Type: Face 3D</a:t>
            </a:r>
          </a:p>
          <a:p>
            <a:pPr lvl="1"/>
            <a:r>
              <a:rPr lang="en-US" dirty="0"/>
              <a:t>Approximate Download Size: 1.5 GB</a:t>
            </a:r>
          </a:p>
          <a:p>
            <a:r>
              <a:rPr lang="en-US" dirty="0"/>
              <a:t>ND-2006 Data Set</a:t>
            </a:r>
          </a:p>
          <a:p>
            <a:pPr lvl="1"/>
            <a:r>
              <a:rPr lang="en-US" dirty="0"/>
              <a:t>Data Type: Face 3D</a:t>
            </a:r>
          </a:p>
          <a:p>
            <a:pPr lvl="1"/>
            <a:r>
              <a:rPr lang="en-US" dirty="0"/>
              <a:t>Approximate Download Size: 29 GB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p.</a:t>
            </a:r>
            <a:fld id="{27019B88-CD42-45A9-8D5B-BEF706A52079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A96E88F-6E50-124A-B330-72E5E8A2C52A}"/>
              </a:ext>
            </a:extLst>
          </p:cNvPr>
          <p:cNvSpPr txBox="1">
            <a:spLocks/>
          </p:cNvSpPr>
          <p:nvPr/>
        </p:nvSpPr>
        <p:spPr>
          <a:xfrm>
            <a:off x="0" y="6514560"/>
            <a:ext cx="2895600" cy="365125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1100">
                <a:solidFill>
                  <a:prstClr val="black"/>
                </a:solidFill>
              </a:rPr>
              <a:t>Multimedia Computing &amp; Communication Lab</a:t>
            </a:r>
            <a:endParaRPr lang="en-US" sz="1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728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Thank you!</a:t>
            </a:r>
            <a:endParaRPr lang="zh-CN" altLang="en-US" sz="4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0A75C3-D68E-8747-AD90-B0DF561E9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9B88-CD42-45A9-8D5B-BEF706A52079}" type="slidenum">
              <a:rPr lang="en-US" smtClean="0">
                <a:solidFill>
                  <a:prstClr val="black"/>
                </a:solidFill>
              </a:rPr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3E39E-76B9-F443-B9C2-8DAB13938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14560"/>
            <a:ext cx="2895600" cy="365125"/>
          </a:xfrm>
          <a:noFill/>
        </p:spPr>
        <p:txBody>
          <a:bodyPr/>
          <a:lstStyle/>
          <a:p>
            <a:pPr defTabSz="914400"/>
            <a:r>
              <a:rPr lang="en-US" sz="1100" dirty="0">
                <a:solidFill>
                  <a:prstClr val="black"/>
                </a:solidFill>
              </a:rPr>
              <a:t>Multimedia Computing &amp; Communication Lab</a:t>
            </a:r>
          </a:p>
        </p:txBody>
      </p:sp>
    </p:spTree>
    <p:extLst>
      <p:ext uri="{BB962C8B-B14F-4D97-AF65-F5344CB8AC3E}">
        <p14:creationId xmlns:p14="http://schemas.microsoft.com/office/powerpoint/2010/main" val="77709531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2108</TotalTime>
  <Words>312</Words>
  <Application>Microsoft Macintosh PowerPoint</Application>
  <PresentationFormat>On-screen Show (4:3)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宋体</vt:lpstr>
      <vt:lpstr>Arial</vt:lpstr>
      <vt:lpstr>Calibri</vt:lpstr>
      <vt:lpstr>Helvetica</vt:lpstr>
      <vt:lpstr>Times New Roman</vt:lpstr>
      <vt:lpstr>Custom Design</vt:lpstr>
      <vt:lpstr>Office Theme</vt:lpstr>
      <vt:lpstr>3D Face Recognition Project Report</vt:lpstr>
      <vt:lpstr>Point Cloud Library</vt:lpstr>
      <vt:lpstr>PCL modules Libraries</vt:lpstr>
      <vt:lpstr>Data Representations in PCL</vt:lpstr>
      <vt:lpstr>Rang image</vt:lpstr>
      <vt:lpstr>Keypoint extration</vt:lpstr>
      <vt:lpstr>Data Collection</vt:lpstr>
      <vt:lpstr>Data Collection</vt:lpstr>
      <vt:lpstr>Thank you!</vt:lpstr>
    </vt:vector>
  </TitlesOfParts>
  <Company>University of Missouri - Kansas City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UMKC Faculty and Staff</dc:creator>
  <cp:lastModifiedBy>Jin, Mouqing (UMKC-Student)</cp:lastModifiedBy>
  <cp:revision>187</cp:revision>
  <dcterms:created xsi:type="dcterms:W3CDTF">2014-01-29T16:55:00Z</dcterms:created>
  <dcterms:modified xsi:type="dcterms:W3CDTF">2018-04-11T18:41:19Z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  <property fmtid="{D5CDD505-2E9C-101B-9397-08002B2CF9AE}" pid="3" name="sflag">
    <vt:lpwstr>1516957017</vt:lpwstr>
  </property>
</Properties>
</file>