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notesMasterIdLst>
    <p:notesMasterId r:id="rId18"/>
  </p:notesMasterIdLst>
  <p:sldIdLst>
    <p:sldId id="264" r:id="rId3"/>
    <p:sldId id="296" r:id="rId4"/>
    <p:sldId id="297" r:id="rId5"/>
    <p:sldId id="305" r:id="rId6"/>
    <p:sldId id="307" r:id="rId7"/>
    <p:sldId id="308" r:id="rId8"/>
    <p:sldId id="286" r:id="rId9"/>
    <p:sldId id="304" r:id="rId10"/>
    <p:sldId id="298" r:id="rId11"/>
    <p:sldId id="299" r:id="rId12"/>
    <p:sldId id="300" r:id="rId13"/>
    <p:sldId id="306" r:id="rId14"/>
    <p:sldId id="301" r:id="rId15"/>
    <p:sldId id="302" r:id="rId16"/>
    <p:sldId id="29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nfujun" initials="l" lastIdx="1" clrIdx="0">
    <p:extLst>
      <p:ext uri="{19B8F6BF-5375-455C-9EA6-DF929625EA0E}">
        <p15:presenceInfo xmlns:p15="http://schemas.microsoft.com/office/powerpoint/2012/main" userId="S-1-5-21-147214757-305610072-1517763936-49922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72BC"/>
    <a:srgbClr val="528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66"/>
    <p:restoredTop sz="93195" autoAdjust="0"/>
  </p:normalViewPr>
  <p:slideViewPr>
    <p:cSldViewPr snapToGrid="0" snapToObjects="1">
      <p:cViewPr varScale="1">
        <p:scale>
          <a:sx n="87" d="100"/>
          <a:sy n="87" d="100"/>
        </p:scale>
        <p:origin x="208" y="6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1A64C-188C-EE45-8E36-84B1BD38D202}" type="datetimeFigureOut">
              <a:rPr lang="en-US" smtClean="0"/>
              <a:t>5/1/18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639E3-40C8-7A43-B4C2-3A55A78B0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54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Media Computing &amp; Communication 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Media Computing &amp; Communication 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Media Computing &amp; Communication 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914400"/>
            <a:r>
              <a:rPr lang="en-US">
                <a:solidFill>
                  <a:prstClr val="black"/>
                </a:solidFill>
              </a:rPr>
              <a:t>Media Computing &amp; Communication Lab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01735"/>
            <a:ext cx="3733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9B88-CD42-45A9-8D5B-BEF706A52079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/>
              <a:t>p.</a:t>
            </a:r>
            <a:fld id="{27019B88-CD42-45A9-8D5B-BEF706A5207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01735"/>
            <a:ext cx="3733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914400"/>
            <a:r>
              <a:rPr lang="en-US">
                <a:solidFill>
                  <a:prstClr val="black"/>
                </a:solidFill>
              </a:rPr>
              <a:t>Media Computing &amp; Communication Lab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9B88-CD42-45A9-8D5B-BEF706A52079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501735"/>
            <a:ext cx="3733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914400"/>
            <a:r>
              <a:rPr lang="en-US">
                <a:solidFill>
                  <a:prstClr val="black"/>
                </a:solidFill>
              </a:rPr>
              <a:t>Media Computing &amp; Communication Lab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9B88-CD42-45A9-8D5B-BEF706A52079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501735"/>
            <a:ext cx="3733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914400"/>
            <a:r>
              <a:rPr lang="en-US">
                <a:solidFill>
                  <a:prstClr val="black"/>
                </a:solidFill>
              </a:rPr>
              <a:t>Media Computing &amp; Communication Lab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9B88-CD42-45A9-8D5B-BEF706A52079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01735"/>
            <a:ext cx="3733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914400"/>
            <a:r>
              <a:rPr lang="en-US">
                <a:solidFill>
                  <a:prstClr val="black"/>
                </a:solidFill>
              </a:rPr>
              <a:t>Media Computing &amp; Communication Lab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9B88-CD42-45A9-8D5B-BEF706A52079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501735"/>
            <a:ext cx="3733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914400"/>
            <a:r>
              <a:rPr lang="en-US">
                <a:solidFill>
                  <a:prstClr val="black"/>
                </a:solidFill>
              </a:rPr>
              <a:t>Media Computing &amp; Communication Lab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9B88-CD42-45A9-8D5B-BEF706A52079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501735"/>
            <a:ext cx="3733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914400"/>
            <a:r>
              <a:rPr lang="en-US">
                <a:solidFill>
                  <a:prstClr val="black"/>
                </a:solidFill>
              </a:rPr>
              <a:t>Media Computing &amp; Communication Lab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9B88-CD42-45A9-8D5B-BEF706A52079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19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0060"/>
            <a:ext cx="8229600" cy="5080959"/>
          </a:xfrm>
        </p:spPr>
        <p:txBody>
          <a:bodyPr>
            <a:normAutofit/>
          </a:bodyPr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Media Computing &amp; Communication 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501735"/>
            <a:ext cx="3733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914400"/>
            <a:r>
              <a:rPr lang="en-US">
                <a:solidFill>
                  <a:prstClr val="black"/>
                </a:solidFill>
              </a:rPr>
              <a:t>Media Computing &amp; Communication Lab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9B88-CD42-45A9-8D5B-BEF706A52079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01735"/>
            <a:ext cx="3733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914400"/>
            <a:r>
              <a:rPr lang="en-US">
                <a:solidFill>
                  <a:prstClr val="black"/>
                </a:solidFill>
              </a:rPr>
              <a:t>Media Computing &amp; Communication 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9B88-CD42-45A9-8D5B-BEF706A52079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01735"/>
            <a:ext cx="3733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914400"/>
            <a:r>
              <a:rPr lang="en-US">
                <a:solidFill>
                  <a:prstClr val="black"/>
                </a:solidFill>
              </a:rPr>
              <a:t>Media Computing &amp; Communication 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9B88-CD42-45A9-8D5B-BEF706A52079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Media Computing &amp; Communication 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Media Computing &amp; Communication Lab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Media Computing &amp; Communication Lab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Media Computing &amp; Communication Lab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Media Computing &amp; Communication Lab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Media Computing &amp; Communication Lab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Media Computing &amp; Communication Lab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Media Computing &amp; Communication 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503508"/>
            <a:ext cx="533400" cy="354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defTabSz="914400"/>
            <a:fld id="{27019B88-CD42-45A9-8D5B-BEF706A52079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9144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179467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PCL </a:t>
            </a:r>
            <a:r>
              <a:rPr lang="en-US" dirty="0" err="1">
                <a:solidFill>
                  <a:srgbClr val="0000FF"/>
                </a:solidFill>
              </a:rPr>
              <a:t>Keypoints</a:t>
            </a:r>
            <a:r>
              <a:rPr lang="en-US" dirty="0">
                <a:solidFill>
                  <a:srgbClr val="0000FF"/>
                </a:solidFill>
              </a:rPr>
              <a:t> and Feature</a:t>
            </a:r>
            <a:r>
              <a:rPr lang="en-US" altLang="zh-Hans" dirty="0">
                <a:solidFill>
                  <a:srgbClr val="0000FF"/>
                </a:solidFill>
              </a:rPr>
              <a:t>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571500" y="4282633"/>
            <a:ext cx="8001000" cy="19406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2000" dirty="0" err="1"/>
              <a:t>Mouqing</a:t>
            </a:r>
            <a:r>
              <a:rPr lang="zh-CN" altLang="en-US" sz="2000" dirty="0"/>
              <a:t> </a:t>
            </a:r>
            <a:r>
              <a:rPr lang="en-US" altLang="zh-CN" sz="2000" dirty="0" err="1"/>
              <a:t>Jin</a:t>
            </a:r>
            <a:endParaRPr lang="en-US" altLang="zh-CN" sz="2000" dirty="0"/>
          </a:p>
          <a:p>
            <a:pPr marL="0" indent="0" algn="ctr">
              <a:buNone/>
            </a:pPr>
            <a:r>
              <a:rPr lang="en-US" sz="2000" i="1" dirty="0"/>
              <a:t>04/23/2018</a:t>
            </a:r>
          </a:p>
          <a:p>
            <a:pPr marL="0" indent="0" algn="ctr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CA205-EFED-D34D-A4C7-69219CA94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p.</a:t>
            </a:r>
            <a:fld id="{27019B88-CD42-45A9-8D5B-BEF706A52079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0C427BA-4A16-0C4A-AC35-683B0206AE53}"/>
              </a:ext>
            </a:extLst>
          </p:cNvPr>
          <p:cNvSpPr txBox="1">
            <a:spLocks/>
          </p:cNvSpPr>
          <p:nvPr/>
        </p:nvSpPr>
        <p:spPr>
          <a:xfrm>
            <a:off x="0" y="6514560"/>
            <a:ext cx="2895600" cy="365125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1100">
                <a:solidFill>
                  <a:prstClr val="black"/>
                </a:solidFill>
              </a:rPr>
              <a:t>Multimedia Computing &amp; Communication Lab</a:t>
            </a:r>
            <a:endParaRPr lang="en-US" sz="110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ans" dirty="0"/>
              <a:t>Spin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968" y="866138"/>
            <a:ext cx="8229600" cy="5181600"/>
          </a:xfrm>
        </p:spPr>
        <p:txBody>
          <a:bodyPr/>
          <a:lstStyle/>
          <a:p>
            <a:r>
              <a:rPr lang="en-US" dirty="0"/>
              <a:t>Main step: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p.</a:t>
            </a:r>
            <a:fld id="{27019B88-CD42-45A9-8D5B-BEF706A52079}" type="slidenum">
              <a:rPr lang="en-US" smtClean="0"/>
              <a:t>10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0C060BA-0BCE-C846-8600-60F87431E717}"/>
              </a:ext>
            </a:extLst>
          </p:cNvPr>
          <p:cNvSpPr txBox="1">
            <a:spLocks/>
          </p:cNvSpPr>
          <p:nvPr/>
        </p:nvSpPr>
        <p:spPr>
          <a:xfrm>
            <a:off x="0" y="6514560"/>
            <a:ext cx="2895600" cy="365125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1100">
                <a:solidFill>
                  <a:prstClr val="black"/>
                </a:solidFill>
              </a:rPr>
              <a:t>Multimedia Computing &amp; Communication Lab</a:t>
            </a:r>
            <a:endParaRPr lang="en-US" sz="1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354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PFH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968" y="866138"/>
            <a:ext cx="8229600" cy="5181600"/>
          </a:xfrm>
        </p:spPr>
        <p:txBody>
          <a:bodyPr/>
          <a:lstStyle/>
          <a:p>
            <a:r>
              <a:rPr lang="en-US" dirty="0"/>
              <a:t>Main step: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p.</a:t>
            </a:r>
            <a:fld id="{27019B88-CD42-45A9-8D5B-BEF706A52079}" type="slidenum">
              <a:rPr lang="en-US" smtClean="0"/>
              <a:t>11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0C060BA-0BCE-C846-8600-60F87431E717}"/>
              </a:ext>
            </a:extLst>
          </p:cNvPr>
          <p:cNvSpPr txBox="1">
            <a:spLocks/>
          </p:cNvSpPr>
          <p:nvPr/>
        </p:nvSpPr>
        <p:spPr>
          <a:xfrm>
            <a:off x="0" y="6514560"/>
            <a:ext cx="2895600" cy="365125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1100">
                <a:solidFill>
                  <a:prstClr val="black"/>
                </a:solidFill>
              </a:rPr>
              <a:t>Multimedia Computing &amp; Communication Lab</a:t>
            </a:r>
            <a:endParaRPr lang="en-US" sz="1100" dirty="0">
              <a:solidFill>
                <a:prstClr val="black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AA4045-207C-D642-B99D-330B30F95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948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619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5DEB6-F71D-BB45-A2F9-901B8BAC7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SPFH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F105-111E-4742-8EF7-E251B3B64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" dirty="0"/>
              <a:t>PFH</a:t>
            </a:r>
            <a:r>
              <a:rPr lang="zh-Hans" altLang="en-US" dirty="0"/>
              <a:t> </a:t>
            </a:r>
            <a:r>
              <a:rPr lang="en-US" altLang="zh-Hans" dirty="0"/>
              <a:t>Computation Complexity: O(nk</a:t>
            </a:r>
            <a:r>
              <a:rPr lang="en-US" altLang="zh-Hans" baseline="30000" dirty="0"/>
              <a:t>2</a:t>
            </a:r>
            <a:r>
              <a:rPr lang="en-US" altLang="zh-Hans" dirty="0"/>
              <a:t>)</a:t>
            </a:r>
          </a:p>
          <a:p>
            <a:pPr lvl="1"/>
            <a:r>
              <a:rPr lang="en-US" dirty="0"/>
              <a:t>n : number of points</a:t>
            </a:r>
          </a:p>
          <a:p>
            <a:pPr lvl="1"/>
            <a:r>
              <a:rPr lang="en-US" dirty="0"/>
              <a:t>k : number of neighbors used</a:t>
            </a:r>
          </a:p>
          <a:p>
            <a:r>
              <a:rPr lang="en-US" dirty="0"/>
              <a:t>FPFH </a:t>
            </a:r>
            <a:r>
              <a:rPr lang="en-US" altLang="zh-Hans" dirty="0"/>
              <a:t>Computation Complexity: O(nk</a:t>
            </a:r>
            <a:r>
              <a:rPr lang="en-US" altLang="zh-Hans" baseline="30000" dirty="0"/>
              <a:t>2</a:t>
            </a:r>
            <a:r>
              <a:rPr lang="en-US" altLang="zh-Hans" dirty="0"/>
              <a:t>)</a:t>
            </a:r>
          </a:p>
          <a:p>
            <a:pPr lvl="1"/>
            <a:r>
              <a:rPr lang="en-US" altLang="zh-Hans" dirty="0"/>
              <a:t>Caching and Ordering (reduced runtime by 75%)</a:t>
            </a:r>
          </a:p>
          <a:p>
            <a:pPr lvl="1"/>
            <a:r>
              <a:rPr lang="en-US" altLang="zh-Hans" dirty="0"/>
              <a:t>Simplified point Feature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B2B7FE-2296-4140-8CF3-93F4B7E37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p.</a:t>
            </a:r>
            <a:fld id="{27019B88-CD42-45A9-8D5B-BEF706A5207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598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SPFH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p.</a:t>
            </a:r>
            <a:fld id="{27019B88-CD42-45A9-8D5B-BEF706A52079}" type="slidenum">
              <a:rPr lang="en-US" smtClean="0"/>
              <a:t>13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0C060BA-0BCE-C846-8600-60F87431E717}"/>
              </a:ext>
            </a:extLst>
          </p:cNvPr>
          <p:cNvSpPr txBox="1">
            <a:spLocks/>
          </p:cNvSpPr>
          <p:nvPr/>
        </p:nvSpPr>
        <p:spPr>
          <a:xfrm>
            <a:off x="0" y="6514560"/>
            <a:ext cx="2895600" cy="365125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1100">
                <a:solidFill>
                  <a:prstClr val="black"/>
                </a:solidFill>
              </a:rPr>
              <a:t>Multimedia Computing &amp; Communication Lab</a:t>
            </a:r>
            <a:endParaRPr lang="en-US" sz="1100" dirty="0">
              <a:solidFill>
                <a:prstClr val="black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A3FBE5-6D72-1F44-AFA2-F49EBA8D9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806"/>
            <a:ext cx="9032790" cy="677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162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968" y="866138"/>
            <a:ext cx="8229600" cy="5181600"/>
          </a:xfrm>
        </p:spPr>
        <p:txBody>
          <a:bodyPr/>
          <a:lstStyle/>
          <a:p>
            <a:r>
              <a:rPr lang="en-US" dirty="0"/>
              <a:t>Main step: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p.</a:t>
            </a:r>
            <a:fld id="{27019B88-CD42-45A9-8D5B-BEF706A52079}" type="slidenum">
              <a:rPr lang="en-US" smtClean="0"/>
              <a:t>14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0C060BA-0BCE-C846-8600-60F87431E717}"/>
              </a:ext>
            </a:extLst>
          </p:cNvPr>
          <p:cNvSpPr txBox="1">
            <a:spLocks/>
          </p:cNvSpPr>
          <p:nvPr/>
        </p:nvSpPr>
        <p:spPr>
          <a:xfrm>
            <a:off x="0" y="6514560"/>
            <a:ext cx="2895600" cy="365125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1100">
                <a:solidFill>
                  <a:prstClr val="black"/>
                </a:solidFill>
              </a:rPr>
              <a:t>Multimedia Computing &amp; Communication Lab</a:t>
            </a:r>
            <a:endParaRPr lang="en-US" sz="1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429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Thank you!</a:t>
            </a:r>
            <a:endParaRPr lang="zh-CN" altLang="en-US" sz="4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0A75C3-D68E-8747-AD90-B0DF561E9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9B88-CD42-45A9-8D5B-BEF706A52079}" type="slidenum">
              <a:rPr lang="en-US" smtClean="0">
                <a:solidFill>
                  <a:prstClr val="black"/>
                </a:solidFill>
              </a:rPr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3E39E-76B9-F443-B9C2-8DAB13938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14560"/>
            <a:ext cx="2895600" cy="365125"/>
          </a:xfrm>
          <a:noFill/>
        </p:spPr>
        <p:txBody>
          <a:bodyPr/>
          <a:lstStyle/>
          <a:p>
            <a:pPr defTabSz="914400"/>
            <a:r>
              <a:rPr lang="en-US" sz="1100" dirty="0">
                <a:solidFill>
                  <a:prstClr val="black"/>
                </a:solidFill>
              </a:rPr>
              <a:t>Multimedia Computing &amp; Communication Lab</a:t>
            </a:r>
          </a:p>
        </p:txBody>
      </p:sp>
    </p:spTree>
    <p:extLst>
      <p:ext uri="{BB962C8B-B14F-4D97-AF65-F5344CB8AC3E}">
        <p14:creationId xmlns:p14="http://schemas.microsoft.com/office/powerpoint/2010/main" val="777095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3D Keypoint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8794"/>
            <a:ext cx="8229600" cy="54794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Hans" dirty="0"/>
              <a:t>Fixed-Scale Keypoint Detection(predetermined neighborhood)</a:t>
            </a:r>
          </a:p>
          <a:p>
            <a:pPr lvl="1"/>
            <a:r>
              <a:rPr lang="en-US" dirty="0"/>
              <a:t>Curvature based methods</a:t>
            </a:r>
          </a:p>
          <a:p>
            <a:pPr lvl="1"/>
            <a:r>
              <a:rPr lang="en-US" dirty="0"/>
              <a:t>Surface Variation measure based methods</a:t>
            </a:r>
          </a:p>
          <a:p>
            <a:pPr lvl="1"/>
            <a:endParaRPr lang="en-US" altLang="zh-Hans" dirty="0"/>
          </a:p>
          <a:p>
            <a:r>
              <a:rPr lang="en-US" altLang="zh-Hans" dirty="0"/>
              <a:t>Adaptive-Scale Keypoint Detection(scale-space)</a:t>
            </a:r>
          </a:p>
          <a:p>
            <a:pPr lvl="1"/>
            <a:r>
              <a:rPr lang="en-US" dirty="0"/>
              <a:t>Coordinate smoothing based methods</a:t>
            </a:r>
          </a:p>
          <a:p>
            <a:pPr lvl="1"/>
            <a:r>
              <a:rPr lang="en-US" dirty="0"/>
              <a:t>Geometric attribute smoothing based methods</a:t>
            </a:r>
          </a:p>
          <a:p>
            <a:pPr lvl="1"/>
            <a:r>
              <a:rPr lang="en-US" dirty="0"/>
              <a:t>Surface variation based methods</a:t>
            </a:r>
          </a:p>
          <a:p>
            <a:pPr lvl="1"/>
            <a:r>
              <a:rPr lang="en-US" dirty="0"/>
              <a:t>Transform based methods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p.</a:t>
            </a:r>
            <a:fld id="{27019B88-CD42-45A9-8D5B-BEF706A52079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348F1A1-22FE-F94C-8B22-F869CF5665AF}"/>
              </a:ext>
            </a:extLst>
          </p:cNvPr>
          <p:cNvSpPr txBox="1">
            <a:spLocks/>
          </p:cNvSpPr>
          <p:nvPr/>
        </p:nvSpPr>
        <p:spPr>
          <a:xfrm>
            <a:off x="0" y="6514560"/>
            <a:ext cx="2895600" cy="365125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1100">
                <a:solidFill>
                  <a:prstClr val="black"/>
                </a:solidFill>
              </a:rPr>
              <a:t>Multimedia Computing &amp; Communication Lab</a:t>
            </a:r>
            <a:endParaRPr lang="en-US" sz="1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085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NAR</a:t>
            </a:r>
            <a:r>
              <a:rPr lang="en-US" altLang="zh-Hans" dirty="0"/>
              <a:t>F	(border extraction)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1220"/>
            <a:ext cx="8229600" cy="5514831"/>
          </a:xfrm>
        </p:spPr>
        <p:txBody>
          <a:bodyPr>
            <a:normAutofit/>
          </a:bodyPr>
          <a:lstStyle/>
          <a:p>
            <a:r>
              <a:rPr lang="en-US" dirty="0"/>
              <a:t>employ a heuristic to find the typical 3D distance to neighboring points that are not across a border </a:t>
            </a:r>
          </a:p>
          <a:p>
            <a:pPr lvl="1"/>
            <a:r>
              <a:rPr lang="en-US" dirty="0"/>
              <a:t>For each point P</a:t>
            </a:r>
            <a:r>
              <a:rPr lang="en-US" baseline="-25000" dirty="0"/>
              <a:t>i</a:t>
            </a:r>
            <a:r>
              <a:rPr lang="en-US" dirty="0"/>
              <a:t> select all the neighboring points in s</a:t>
            </a:r>
            <a:r>
              <a:rPr lang="en-US" baseline="30000" dirty="0"/>
              <a:t>2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Calculate their 3D distance :</a:t>
            </a:r>
          </a:p>
          <a:p>
            <a:pPr lvl="1"/>
            <a:r>
              <a:rPr lang="en-US" dirty="0"/>
              <a:t>Set it in increasing order:</a:t>
            </a:r>
          </a:p>
          <a:p>
            <a:pPr lvl="1"/>
            <a:r>
              <a:rPr lang="en-US" dirty="0"/>
              <a:t>Set the s =5 and M=9 typical distance to pi-s neighbors</a:t>
            </a:r>
            <a:r>
              <a:rPr lang="zh-Hans" altLang="en-US" dirty="0"/>
              <a:t>：</a:t>
            </a:r>
            <a:endParaRPr lang="en-US" dirty="0"/>
          </a:p>
          <a:p>
            <a:r>
              <a:rPr lang="en-US" dirty="0"/>
              <a:t>use this information to calculate a score for how likely it is that this point is part of a border (top, left, right, or bottom)</a:t>
            </a:r>
          </a:p>
          <a:p>
            <a:pPr lvl="1"/>
            <a:r>
              <a:rPr lang="en-US" dirty="0"/>
              <a:t>calculate the average 3D position of </a:t>
            </a:r>
            <a:r>
              <a:rPr lang="en-US" dirty="0" err="1"/>
              <a:t>m</a:t>
            </a:r>
            <a:r>
              <a:rPr lang="en-US" baseline="-25000" dirty="0" err="1"/>
              <a:t>p</a:t>
            </a:r>
            <a:r>
              <a:rPr lang="en-US" baseline="-25000" dirty="0"/>
              <a:t> </a:t>
            </a:r>
            <a:r>
              <a:rPr lang="en-US" dirty="0"/>
              <a:t>= 3 neighbors on the right: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calculate the 3D distance: </a:t>
            </a:r>
          </a:p>
          <a:p>
            <a:pPr lvl="1"/>
            <a:r>
              <a:rPr lang="en-US" dirty="0"/>
              <a:t>calculate a score based on the quotient of </a:t>
            </a:r>
            <a:r>
              <a:rPr lang="en-US" dirty="0" err="1"/>
              <a:t>d</a:t>
            </a:r>
            <a:r>
              <a:rPr lang="en-US" baseline="-25000" dirty="0" err="1"/>
              <a:t>right</a:t>
            </a:r>
            <a:r>
              <a:rPr lang="en-US" dirty="0"/>
              <a:t> and </a:t>
            </a:r>
            <a:r>
              <a:rPr lang="el-GR" dirty="0"/>
              <a:t>δ 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p.</a:t>
            </a:r>
            <a:fld id="{27019B88-CD42-45A9-8D5B-BEF706A52079}" type="slidenum">
              <a:rPr lang="en-US" smtClean="0"/>
              <a:t>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5803C65-82D4-3743-8811-BFD9762F1B12}"/>
              </a:ext>
            </a:extLst>
          </p:cNvPr>
          <p:cNvSpPr txBox="1">
            <a:spLocks/>
          </p:cNvSpPr>
          <p:nvPr/>
        </p:nvSpPr>
        <p:spPr>
          <a:xfrm>
            <a:off x="0" y="6514560"/>
            <a:ext cx="2895600" cy="365125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1100">
                <a:solidFill>
                  <a:prstClr val="black"/>
                </a:solidFill>
              </a:rPr>
              <a:t>Multimedia Computing &amp; Communication Lab</a:t>
            </a:r>
            <a:endParaRPr lang="en-US" sz="1100" dirty="0">
              <a:solidFill>
                <a:prstClr val="black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A332269-7ED2-8A4C-A6B1-D3B6EF235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624" y="2868574"/>
            <a:ext cx="800100" cy="330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C770455-17B8-D948-AB09-E248749F6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650" y="1806397"/>
            <a:ext cx="1308100" cy="292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D2E7457-1B2A-2C4B-AF45-9667254F4A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0550" y="2098497"/>
            <a:ext cx="1308100" cy="330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17202B0-E422-8145-933A-CB4CC548B7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8724" y="2461652"/>
            <a:ext cx="1231900" cy="3048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06E2CA9-1E94-604D-8A79-4BD40D6099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0235" y="4333990"/>
            <a:ext cx="2689469" cy="81070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581F34A-0716-F44C-A7DA-DEDFBD9783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9919" y="5111785"/>
            <a:ext cx="2070100" cy="3048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C30CF36-2B7B-A145-BA5C-D032AB7EBD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70350" y="5746280"/>
            <a:ext cx="28702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281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NAR</a:t>
            </a:r>
            <a:r>
              <a:rPr lang="en-US" altLang="zh-Hans" dirty="0"/>
              <a:t>F	(border extraction)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 the class to which this border point belongs, and  perform non-maximum suppression to find the exact border position.</a:t>
            </a:r>
          </a:p>
          <a:p>
            <a:pPr lvl="1"/>
            <a:r>
              <a:rPr lang="en-US" dirty="0"/>
              <a:t>selecting the one with the highest score in a maximum 2D distance</a:t>
            </a:r>
            <a:r>
              <a:rPr lang="zh-Hans" altLang="en-US" dirty="0"/>
              <a:t> </a:t>
            </a:r>
            <a:r>
              <a:rPr lang="en-US" altLang="zh-Hans" dirty="0"/>
              <a:t>as</a:t>
            </a:r>
            <a:r>
              <a:rPr lang="zh-Hans" altLang="en-US" dirty="0"/>
              <a:t> </a:t>
            </a:r>
            <a:r>
              <a:rPr lang="en-US" dirty="0"/>
              <a:t>a corresponding shadow border </a:t>
            </a:r>
            <a:r>
              <a:rPr lang="en-US" dirty="0" err="1"/>
              <a:t>s</a:t>
            </a:r>
            <a:r>
              <a:rPr lang="en-US" baseline="-25000" dirty="0" err="1"/>
              <a:t>shadow</a:t>
            </a:r>
            <a:endParaRPr lang="en-US" dirty="0"/>
          </a:p>
          <a:p>
            <a:pPr lvl="1"/>
            <a:r>
              <a:rPr lang="en-US" dirty="0"/>
              <a:t>slightly decrease </a:t>
            </a:r>
            <a:r>
              <a:rPr lang="en-US" dirty="0" err="1"/>
              <a:t>s</a:t>
            </a:r>
            <a:r>
              <a:rPr lang="en-US" baseline="-25000" dirty="0" err="1"/>
              <a:t>right</a:t>
            </a:r>
            <a:r>
              <a:rPr lang="en-US" baseline="-25000" dirty="0"/>
              <a:t> </a:t>
            </a:r>
            <a:r>
              <a:rPr lang="en-US" dirty="0"/>
              <a:t> </a:t>
            </a:r>
            <a:r>
              <a:rPr lang="en-US" altLang="zh-Hans" dirty="0"/>
              <a:t>up</a:t>
            </a:r>
            <a:r>
              <a:rPr lang="zh-Hans" altLang="en-US" dirty="0"/>
              <a:t> </a:t>
            </a:r>
            <a:r>
              <a:rPr lang="en-US" altLang="zh-Hans" dirty="0"/>
              <a:t>to </a:t>
            </a:r>
            <a:r>
              <a:rPr lang="en-US" dirty="0"/>
              <a:t>10%</a:t>
            </a:r>
          </a:p>
          <a:p>
            <a:pPr lvl="1"/>
            <a:endParaRPr lang="en-US" baseline="-25000" dirty="0"/>
          </a:p>
          <a:p>
            <a:pPr lvl="1"/>
            <a:endParaRPr lang="en-US" dirty="0"/>
          </a:p>
          <a:p>
            <a:pPr lvl="1"/>
            <a:r>
              <a:rPr lang="en-US" dirty="0"/>
              <a:t>check if s ′ </a:t>
            </a:r>
            <a:r>
              <a:rPr lang="en-US" baseline="-25000" dirty="0"/>
              <a:t>right</a:t>
            </a:r>
            <a:r>
              <a:rPr lang="en-US" dirty="0"/>
              <a:t> is above a threshold (0.8 ) and if it is a maximum regarding p</a:t>
            </a:r>
            <a:r>
              <a:rPr lang="en-US" baseline="-25000" dirty="0"/>
              <a:t>x−1,y</a:t>
            </a:r>
            <a:r>
              <a:rPr lang="en-US" dirty="0"/>
              <a:t> and p</a:t>
            </a:r>
            <a:r>
              <a:rPr lang="en-US" baseline="-25000" dirty="0"/>
              <a:t>x+1,y</a:t>
            </a:r>
            <a:r>
              <a:rPr lang="en-US" dirty="0"/>
              <a:t>	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p.</a:t>
            </a:r>
            <a:fld id="{27019B88-CD42-45A9-8D5B-BEF706A52079}" type="slidenum">
              <a:rPr lang="en-US" smtClean="0"/>
              <a:t>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5803C65-82D4-3743-8811-BFD9762F1B12}"/>
              </a:ext>
            </a:extLst>
          </p:cNvPr>
          <p:cNvSpPr txBox="1">
            <a:spLocks/>
          </p:cNvSpPr>
          <p:nvPr/>
        </p:nvSpPr>
        <p:spPr>
          <a:xfrm>
            <a:off x="0" y="6514560"/>
            <a:ext cx="2895600" cy="365125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1100">
                <a:solidFill>
                  <a:prstClr val="black"/>
                </a:solidFill>
              </a:rPr>
              <a:t>Multimedia Computing &amp; Communication Lab</a:t>
            </a:r>
            <a:endParaRPr lang="en-US" sz="1100" dirty="0">
              <a:solidFill>
                <a:prstClr val="black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0E5D56-4EB9-3549-9FBD-6865A8527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463" y="3441430"/>
            <a:ext cx="3975100" cy="469900"/>
          </a:xfrm>
          <a:prstGeom prst="rect">
            <a:avLst/>
          </a:prstGeom>
        </p:spPr>
      </p:pic>
      <p:pic>
        <p:nvPicPr>
          <p:cNvPr id="13" name="Content Placeholder 14">
            <a:extLst>
              <a:ext uri="{FF2B5EF4-FFF2-40B4-BE49-F238E27FC236}">
                <a16:creationId xmlns:a16="http://schemas.microsoft.com/office/drawing/2014/main" id="{C6C8EE02-775D-8346-A6A1-D5AEC146C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100" y="4712254"/>
            <a:ext cx="50038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605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NAR</a:t>
            </a:r>
            <a:r>
              <a:rPr lang="en-US" altLang="zh-Hans" dirty="0"/>
              <a:t>F	(interest point extraction)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71220"/>
                <a:ext cx="8229600" cy="551483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determine a score how much the surface changes Calculate their 3D distance :</a:t>
                </a:r>
              </a:p>
              <a:p>
                <a:r>
                  <a:rPr lang="en-US" dirty="0"/>
                  <a:t>how much these directions differ from each other</a:t>
                </a:r>
              </a:p>
              <a:p>
                <a:r>
                  <a:rPr lang="en-US" dirty="0"/>
                  <a:t>much the surface in the point itself changes</a:t>
                </a:r>
              </a:p>
              <a:p>
                <a:r>
                  <a:rPr lang="en-US" dirty="0"/>
                  <a:t>we calculate the principal curvature directions at each point</a:t>
                </a:r>
              </a:p>
              <a:p>
                <a:r>
                  <a:rPr lang="en-US" dirty="0"/>
                  <a:t>a main direction of the curvature and the magnitude </a:t>
                </a:r>
                <a:r>
                  <a:rPr lang="el-GR" dirty="0"/>
                  <a:t>λ</a:t>
                </a:r>
                <a:r>
                  <a:rPr lang="en-US" dirty="0"/>
                  <a:t> (the largest eigenvalue) of the curvature </a:t>
                </a:r>
              </a:p>
              <a:p>
                <a14:m>
                  <m:oMath xmlns:m="http://schemas.openxmlformats.org/officeDocument/2006/math">
                    <m:r>
                      <a:rPr lang="en-US"/>
                      <m:t>𝐵𝑜𝑑𝑒𝑟</m:t>
                    </m:r>
                    <m:r>
                      <a:rPr lang="en-US"/>
                      <m:t> </m:t>
                    </m:r>
                    <m:r>
                      <a:rPr lang="en-US"/>
                      <m:t>𝑝𝑜𝑖𝑛𝑡</m:t>
                    </m:r>
                    <m:r>
                      <a:rPr lang="en-US"/>
                      <m:t> :</m:t>
                    </m:r>
                    <m:r>
                      <a:rPr lang="en-US"/>
                      <m:t>𝜔</m:t>
                    </m:r>
                  </m:oMath>
                </a14:m>
                <a:r>
                  <a:rPr lang="en-US" dirty="0"/>
                  <a:t> =1         Other point :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1−(1−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aseline="30000" dirty="0"/>
                  <a:t>3</a:t>
                </a:r>
              </a:p>
              <a:p>
                <a:r>
                  <a:rPr lang="en-US" dirty="0"/>
                  <a:t>o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71220"/>
                <a:ext cx="8229600" cy="5514831"/>
              </a:xfrm>
              <a:blipFill>
                <a:blip r:embed="rId2"/>
                <a:stretch>
                  <a:fillRect l="-1080" t="-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p.</a:t>
            </a:r>
            <a:fld id="{27019B88-CD42-45A9-8D5B-BEF706A52079}" type="slidenum">
              <a:rPr lang="en-US" smtClean="0"/>
              <a:t>5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5803C65-82D4-3743-8811-BFD9762F1B12}"/>
              </a:ext>
            </a:extLst>
          </p:cNvPr>
          <p:cNvSpPr txBox="1">
            <a:spLocks/>
          </p:cNvSpPr>
          <p:nvPr/>
        </p:nvSpPr>
        <p:spPr>
          <a:xfrm>
            <a:off x="0" y="6514560"/>
            <a:ext cx="2895600" cy="365125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1100">
                <a:solidFill>
                  <a:prstClr val="black"/>
                </a:solidFill>
              </a:rPr>
              <a:t>Multimedia Computing &amp; Communication Lab</a:t>
            </a:r>
            <a:endParaRPr lang="en-US" sz="1100" dirty="0">
              <a:solidFill>
                <a:prstClr val="black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0CCB48-7776-8E48-9C03-1E920361D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4455651"/>
            <a:ext cx="54102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527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NAR</a:t>
            </a:r>
            <a:r>
              <a:rPr lang="en-US" altLang="zh-Hans" dirty="0"/>
              <a:t>F	(interest point extraction)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71220"/>
                <a:ext cx="8229600" cy="551483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Each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of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those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points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ni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has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a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main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direction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vni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and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a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weight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wni</m:t>
                    </m:r>
                    <m:r>
                      <m:rPr>
                        <m:nor/>
                      </m:rPr>
                      <a:rPr lang="en-US"/>
                      <m:t> .</m:t>
                    </m:r>
                  </m:oMath>
                </a14:m>
                <a:endParaRPr lang="en-US" dirty="0"/>
              </a:p>
              <a:p>
                <a:r>
                  <a:rPr lang="en-US"/>
                  <a:t>we </a:t>
                </a:r>
                <a:r>
                  <a:rPr lang="en-US" dirty="0"/>
                  <a:t>project the directions onto a plane perpendicular to the direction from the sensor to </a:t>
                </a:r>
                <a:r>
                  <a:rPr lang="en-US"/>
                  <a:t>p.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71220"/>
                <a:ext cx="8229600" cy="5514831"/>
              </a:xfrm>
              <a:blipFill>
                <a:blip r:embed="rId2"/>
                <a:stretch>
                  <a:fillRect l="-1080" t="-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p.</a:t>
            </a:r>
            <a:fld id="{27019B88-CD42-45A9-8D5B-BEF706A52079}" type="slidenum">
              <a:rPr lang="en-US" smtClean="0"/>
              <a:t>6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5803C65-82D4-3743-8811-BFD9762F1B12}"/>
              </a:ext>
            </a:extLst>
          </p:cNvPr>
          <p:cNvSpPr txBox="1">
            <a:spLocks/>
          </p:cNvSpPr>
          <p:nvPr/>
        </p:nvSpPr>
        <p:spPr>
          <a:xfrm>
            <a:off x="0" y="6514560"/>
            <a:ext cx="2895600" cy="365125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1100">
                <a:solidFill>
                  <a:prstClr val="black"/>
                </a:solidFill>
              </a:rPr>
              <a:t>Multimedia Computing &amp; Communication Lab</a:t>
            </a:r>
            <a:endParaRPr lang="en-US" sz="1100" dirty="0">
              <a:solidFill>
                <a:prstClr val="black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0CCB48-7776-8E48-9C03-1E920361D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4455651"/>
            <a:ext cx="54102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768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ans" dirty="0" err="1"/>
              <a:t>Unifor</a:t>
            </a:r>
            <a:r>
              <a:rPr lang="en-US" altLang="zh-Hans" dirty="0"/>
              <a:t>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8794"/>
            <a:ext cx="8229600" cy="54794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creates a </a:t>
            </a:r>
            <a:r>
              <a:rPr lang="en-US" i="1" dirty="0"/>
              <a:t>3D voxel grid</a:t>
            </a:r>
            <a:r>
              <a:rPr lang="en-US" dirty="0"/>
              <a:t> (think about a voxel grid as a set of tiny 3D boxes in space) over the input point cloud data. Then, in each </a:t>
            </a:r>
            <a:r>
              <a:rPr lang="en-US" i="1" dirty="0"/>
              <a:t>voxel</a:t>
            </a:r>
            <a:r>
              <a:rPr lang="en-US" dirty="0"/>
              <a:t> (i.e., 3D box), all the points present will be approximated (i.e., </a:t>
            </a:r>
            <a:r>
              <a:rPr lang="en-US" i="1" dirty="0" err="1"/>
              <a:t>downsampled</a:t>
            </a:r>
            <a:r>
              <a:rPr lang="en-US" dirty="0"/>
              <a:t>) with their centroid. This approach is a bit slower than approximating them with the center of the voxel, but it represents the underlying surface more </a:t>
            </a:r>
            <a:r>
              <a:rPr lang="en-US" dirty="0" err="1"/>
              <a:t>accurately.Surface</a:t>
            </a:r>
            <a:r>
              <a:rPr lang="en-US" dirty="0"/>
              <a:t> </a:t>
            </a:r>
            <a:r>
              <a:rPr lang="en-US" dirty="0" err="1"/>
              <a:t>normals</a:t>
            </a:r>
            <a:r>
              <a:rPr lang="en-US" dirty="0"/>
              <a:t> are  heavily used in many areas such as computer graphics applications and computer fe</a:t>
            </a:r>
            <a:r>
              <a:rPr lang="en-US" altLang="zh-Hans" dirty="0"/>
              <a:t>ature histogram.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p.</a:t>
            </a:r>
            <a:fld id="{27019B88-CD42-45A9-8D5B-BEF706A52079}" type="slidenum">
              <a:rPr lang="en-US" smtClean="0"/>
              <a:t>7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BACC663-1F9E-0446-B3A9-E3D87574C58B}"/>
              </a:ext>
            </a:extLst>
          </p:cNvPr>
          <p:cNvSpPr txBox="1">
            <a:spLocks/>
          </p:cNvSpPr>
          <p:nvPr/>
        </p:nvSpPr>
        <p:spPr>
          <a:xfrm>
            <a:off x="0" y="6514560"/>
            <a:ext cx="2895600" cy="365125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1100">
                <a:solidFill>
                  <a:prstClr val="black"/>
                </a:solidFill>
              </a:rPr>
              <a:t>Multimedia Computing &amp; Communication Lab</a:t>
            </a:r>
            <a:endParaRPr lang="en-US" sz="1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662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Local Surface Feature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968" y="866138"/>
            <a:ext cx="8229600" cy="5181600"/>
          </a:xfrm>
        </p:spPr>
        <p:txBody>
          <a:bodyPr/>
          <a:lstStyle/>
          <a:p>
            <a:r>
              <a:rPr lang="en-US" dirty="0"/>
              <a:t>Signature based methods (NARF)</a:t>
            </a:r>
          </a:p>
          <a:p>
            <a:r>
              <a:rPr lang="en-US" dirty="0"/>
              <a:t>Histogram Based methods</a:t>
            </a:r>
          </a:p>
          <a:p>
            <a:pPr lvl="1"/>
            <a:r>
              <a:rPr lang="en-US" dirty="0"/>
              <a:t>Spatial distribution histogram (Spin Image)</a:t>
            </a:r>
          </a:p>
          <a:p>
            <a:pPr lvl="1"/>
            <a:r>
              <a:rPr lang="en-US" dirty="0"/>
              <a:t>Geometric attribute histogram (PFH, FPFH, SHOT)</a:t>
            </a:r>
          </a:p>
          <a:p>
            <a:pPr lvl="1"/>
            <a:r>
              <a:rPr lang="en-US" dirty="0"/>
              <a:t>Oriented gradient histogram </a:t>
            </a:r>
          </a:p>
          <a:p>
            <a:r>
              <a:rPr lang="en-US" dirty="0"/>
              <a:t>Transform Based Methods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p.</a:t>
            </a:r>
            <a:fld id="{27019B88-CD42-45A9-8D5B-BEF706A52079}" type="slidenum">
              <a:rPr lang="en-US" smtClean="0"/>
              <a:t>8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0C060BA-0BCE-C846-8600-60F87431E717}"/>
              </a:ext>
            </a:extLst>
          </p:cNvPr>
          <p:cNvSpPr txBox="1">
            <a:spLocks/>
          </p:cNvSpPr>
          <p:nvPr/>
        </p:nvSpPr>
        <p:spPr>
          <a:xfrm>
            <a:off x="0" y="6514560"/>
            <a:ext cx="2895600" cy="365125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1100">
                <a:solidFill>
                  <a:prstClr val="black"/>
                </a:solidFill>
              </a:rPr>
              <a:t>Multimedia Computing &amp; Communication Lab</a:t>
            </a:r>
            <a:endParaRPr lang="en-US" sz="1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66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ans" dirty="0"/>
              <a:t>NARF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968" y="866138"/>
            <a:ext cx="8229600" cy="5181600"/>
          </a:xfrm>
        </p:spPr>
        <p:txBody>
          <a:bodyPr/>
          <a:lstStyle/>
          <a:p>
            <a:r>
              <a:rPr lang="en-US" dirty="0"/>
              <a:t>calculate a normal aligned range value patch in the point, which is a small range image with the observer looking at the point along the normal, </a:t>
            </a:r>
          </a:p>
          <a:p>
            <a:r>
              <a:rPr lang="en-US" dirty="0"/>
              <a:t>overlay a star pattern onto this patch, where each beam corresponds to a value in the final descriptor, that captures how much the pixels under the beam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p.</a:t>
            </a:r>
            <a:fld id="{27019B88-CD42-45A9-8D5B-BEF706A52079}" type="slidenum">
              <a:rPr lang="en-US" smtClean="0"/>
              <a:t>9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0C060BA-0BCE-C846-8600-60F87431E717}"/>
              </a:ext>
            </a:extLst>
          </p:cNvPr>
          <p:cNvSpPr txBox="1">
            <a:spLocks/>
          </p:cNvSpPr>
          <p:nvPr/>
        </p:nvSpPr>
        <p:spPr>
          <a:xfrm>
            <a:off x="0" y="6514560"/>
            <a:ext cx="2895600" cy="365125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1100">
                <a:solidFill>
                  <a:prstClr val="black"/>
                </a:solidFill>
              </a:rPr>
              <a:t>Multimedia Computing &amp; Communication Lab</a:t>
            </a:r>
            <a:endParaRPr lang="en-US" sz="1100" dirty="0">
              <a:solidFill>
                <a:prstClr val="black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56ED80-453A-7D45-9543-9AEF27F01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85" y="3628902"/>
            <a:ext cx="4034515" cy="26467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4825AC-A724-BA42-B73B-BA93DB8B2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358" y="3628902"/>
            <a:ext cx="4463642" cy="231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13981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3628</TotalTime>
  <Words>621</Words>
  <Application>Microsoft Macintosh PowerPoint</Application>
  <PresentationFormat>On-screen Show (4:3)</PresentationFormat>
  <Paragraphs>105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宋体</vt:lpstr>
      <vt:lpstr>Arial</vt:lpstr>
      <vt:lpstr>Calibri</vt:lpstr>
      <vt:lpstr>Cambria Math</vt:lpstr>
      <vt:lpstr>Helvetica</vt:lpstr>
      <vt:lpstr>Times New Roman</vt:lpstr>
      <vt:lpstr>Custom Design</vt:lpstr>
      <vt:lpstr>Office Theme</vt:lpstr>
      <vt:lpstr>PCL Keypoints and Features</vt:lpstr>
      <vt:lpstr>3D Keypoint Detection</vt:lpstr>
      <vt:lpstr>NARF (border extraction)</vt:lpstr>
      <vt:lpstr>NARF (border extraction)</vt:lpstr>
      <vt:lpstr>NARF (interest point extraction)</vt:lpstr>
      <vt:lpstr>NARF (interest point extraction)</vt:lpstr>
      <vt:lpstr>Unifor sampling</vt:lpstr>
      <vt:lpstr>Local Surface Feature Description</vt:lpstr>
      <vt:lpstr>NARF</vt:lpstr>
      <vt:lpstr>Spin Image</vt:lpstr>
      <vt:lpstr>PFH</vt:lpstr>
      <vt:lpstr>SPFH</vt:lpstr>
      <vt:lpstr>SPFH</vt:lpstr>
      <vt:lpstr>SHOT</vt:lpstr>
      <vt:lpstr>Thank you!</vt:lpstr>
    </vt:vector>
  </TitlesOfParts>
  <Company>University of Missouri - Kansas City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UMKC Faculty and Staff</dc:creator>
  <cp:lastModifiedBy>Jin, Mouqing (UMKC-Student)</cp:lastModifiedBy>
  <cp:revision>221</cp:revision>
  <dcterms:created xsi:type="dcterms:W3CDTF">2014-01-29T16:55:00Z</dcterms:created>
  <dcterms:modified xsi:type="dcterms:W3CDTF">2018-05-02T15:09:56Z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  <property fmtid="{D5CDD505-2E9C-101B-9397-08002B2CF9AE}" pid="3" name="sflag">
    <vt:lpwstr>1516957017</vt:lpwstr>
  </property>
</Properties>
</file>