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7"/>
  </p:handoutMasterIdLst>
  <p:sldIdLst>
    <p:sldId id="285" r:id="rId2"/>
    <p:sldId id="257" r:id="rId3"/>
    <p:sldId id="258" r:id="rId4"/>
    <p:sldId id="291" r:id="rId5"/>
    <p:sldId id="286" r:id="rId6"/>
    <p:sldId id="292" r:id="rId7"/>
    <p:sldId id="259" r:id="rId8"/>
    <p:sldId id="293" r:id="rId9"/>
    <p:sldId id="262" r:id="rId10"/>
    <p:sldId id="294" r:id="rId11"/>
    <p:sldId id="295" r:id="rId12"/>
    <p:sldId id="296" r:id="rId13"/>
    <p:sldId id="261" r:id="rId14"/>
    <p:sldId id="287"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82F"/>
    <a:srgbClr val="5F5F5F"/>
    <a:srgbClr val="0099CC"/>
    <a:srgbClr val="0000FF"/>
    <a:srgbClr val="006699"/>
    <a:srgbClr val="009999"/>
    <a:srgbClr val="0066CC"/>
    <a:srgbClr val="666699"/>
    <a:srgbClr val="FF66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456" y="66"/>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7F2447-4073-FE62-C0C3-75D4390947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DC40709-3B98-DC67-4913-E586452CBC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1F9DF-F3CA-418C-8E48-F7B356B78758}" type="datetimeFigureOut">
              <a:rPr lang="en-US" smtClean="0"/>
              <a:t>11/15/2024</a:t>
            </a:fld>
            <a:endParaRPr lang="en-US"/>
          </a:p>
        </p:txBody>
      </p:sp>
      <p:sp>
        <p:nvSpPr>
          <p:cNvPr id="4" name="Footer Placeholder 3">
            <a:extLst>
              <a:ext uri="{FF2B5EF4-FFF2-40B4-BE49-F238E27FC236}">
                <a16:creationId xmlns:a16="http://schemas.microsoft.com/office/drawing/2014/main" id="{55CC38A7-E20B-80B0-8BDE-9E37E2123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B7C110-7488-6D5F-B40E-46432C8E31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50F109-BA63-4FD6-8A99-1DB5A29DE6ED}" type="slidenum">
              <a:rPr lang="en-US" smtClean="0"/>
              <a:t>‹#›</a:t>
            </a:fld>
            <a:endParaRPr lang="en-US"/>
          </a:p>
        </p:txBody>
      </p:sp>
    </p:spTree>
    <p:extLst>
      <p:ext uri="{BB962C8B-B14F-4D97-AF65-F5344CB8AC3E}">
        <p14:creationId xmlns:p14="http://schemas.microsoft.com/office/powerpoint/2010/main" val="16757592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BABD7640-3F72-24D1-7443-2282E8CF1706}"/>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A56E71-EFCF-9F91-A1BB-8FF373E9F1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147286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F56EE-BA8C-49DD-9007-330E7C7B6D5D}" type="slidenum">
              <a:rPr lang="en-IN" smtClean="0"/>
              <a:t>‹#›</a:t>
            </a:fld>
            <a:endParaRPr lang="en-IN"/>
          </a:p>
        </p:txBody>
      </p:sp>
      <p:sp>
        <p:nvSpPr>
          <p:cNvPr id="8" name="Rectangle 7">
            <a:extLst>
              <a:ext uri="{FF2B5EF4-FFF2-40B4-BE49-F238E27FC236}">
                <a16:creationId xmlns:a16="http://schemas.microsoft.com/office/drawing/2014/main" id="{D831F74B-A620-BED1-8083-ACD3C2222B33}"/>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16FE7B0-A325-9F6B-5DEA-6CFFB2DBB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0" name="Picture 9">
            <a:extLst>
              <a:ext uri="{FF2B5EF4-FFF2-40B4-BE49-F238E27FC236}">
                <a16:creationId xmlns:a16="http://schemas.microsoft.com/office/drawing/2014/main" id="{1C5AD06A-BD56-1758-E059-92C1C7C458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106115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FEF13F31-6E9D-2B76-A67F-6671E18E0B01}"/>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BF20BC5-158B-FBD7-0661-46090C9DD14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529CD942-F6EE-95F6-92C9-66D686A7E0F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97099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C45613ED-840F-189B-6184-7C2E83F74658}"/>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2EC0B6F-B947-A6A9-12AC-258AD1C53B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65962AF7-6154-320D-76CC-8BC30D776C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314237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1A0D2130-1B1B-ECF5-E934-C051E93F35C9}"/>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D0ACDD3-80A2-5245-41A0-3EEB52FA07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177AB47A-A374-AE7C-0E11-8E938CD7B4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308499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E930D09D-960A-1FCA-82AD-1AA292596FBC}"/>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44041FD-DC37-3C20-CEE8-0103588488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16051374-8A08-B2B5-3D4C-458F584ABF6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45275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F56EE-BA8C-49DD-9007-330E7C7B6D5D}" type="slidenum">
              <a:rPr lang="en-IN" smtClean="0"/>
              <a:t>‹#›</a:t>
            </a:fld>
            <a:endParaRPr lang="en-IN"/>
          </a:p>
        </p:txBody>
      </p:sp>
      <p:sp>
        <p:nvSpPr>
          <p:cNvPr id="8" name="Rectangle 7">
            <a:extLst>
              <a:ext uri="{FF2B5EF4-FFF2-40B4-BE49-F238E27FC236}">
                <a16:creationId xmlns:a16="http://schemas.microsoft.com/office/drawing/2014/main" id="{2FD38F5E-6DEF-DD58-5C51-CC0FD276BE3E}"/>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C2F77F8-A456-895C-D404-686DA178C4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0" name="Picture 9">
            <a:extLst>
              <a:ext uri="{FF2B5EF4-FFF2-40B4-BE49-F238E27FC236}">
                <a16:creationId xmlns:a16="http://schemas.microsoft.com/office/drawing/2014/main" id="{DE25F6B9-8F21-2505-0C36-2BE496B8F6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45252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1F56EE-BA8C-49DD-9007-330E7C7B6D5D}" type="slidenum">
              <a:rPr lang="en-IN" smtClean="0"/>
              <a:t>‹#›</a:t>
            </a:fld>
            <a:endParaRPr lang="en-IN"/>
          </a:p>
        </p:txBody>
      </p:sp>
      <p:sp>
        <p:nvSpPr>
          <p:cNvPr id="10" name="Rectangle 9">
            <a:extLst>
              <a:ext uri="{FF2B5EF4-FFF2-40B4-BE49-F238E27FC236}">
                <a16:creationId xmlns:a16="http://schemas.microsoft.com/office/drawing/2014/main" id="{45C97826-FBF2-F6D8-DDCB-D7EF39D820EE}"/>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510A869-58B9-3E31-676F-453FA039DF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2" name="Picture 11">
            <a:extLst>
              <a:ext uri="{FF2B5EF4-FFF2-40B4-BE49-F238E27FC236}">
                <a16:creationId xmlns:a16="http://schemas.microsoft.com/office/drawing/2014/main" id="{77436E55-F0A2-BF53-8A61-8C70589982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11538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1F56EE-BA8C-49DD-9007-330E7C7B6D5D}" type="slidenum">
              <a:rPr lang="en-IN" smtClean="0"/>
              <a:t>‹#›</a:t>
            </a:fld>
            <a:endParaRPr lang="en-IN"/>
          </a:p>
        </p:txBody>
      </p:sp>
      <p:sp>
        <p:nvSpPr>
          <p:cNvPr id="6" name="Rectangle 5">
            <a:extLst>
              <a:ext uri="{FF2B5EF4-FFF2-40B4-BE49-F238E27FC236}">
                <a16:creationId xmlns:a16="http://schemas.microsoft.com/office/drawing/2014/main" id="{25B07A2F-75A8-D7CF-8C39-3499BD055D20}"/>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FB4DAFF-CFFD-765D-F0B1-849B4901C0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8" name="Picture 7">
            <a:extLst>
              <a:ext uri="{FF2B5EF4-FFF2-40B4-BE49-F238E27FC236}">
                <a16:creationId xmlns:a16="http://schemas.microsoft.com/office/drawing/2014/main" id="{EF503B0F-9755-A213-7AF2-71B2FC5C90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40661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1F56EE-BA8C-49DD-9007-330E7C7B6D5D}" type="slidenum">
              <a:rPr lang="en-IN" smtClean="0"/>
              <a:t>‹#›</a:t>
            </a:fld>
            <a:endParaRPr lang="en-IN"/>
          </a:p>
        </p:txBody>
      </p:sp>
      <p:pic>
        <p:nvPicPr>
          <p:cNvPr id="8" name="Picture 7">
            <a:extLst>
              <a:ext uri="{FF2B5EF4-FFF2-40B4-BE49-F238E27FC236}">
                <a16:creationId xmlns:a16="http://schemas.microsoft.com/office/drawing/2014/main" id="{05366D0D-F54B-0ABB-B75C-613FEBEA1EA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91"/>
            <a:ext cx="12192000" cy="6854218"/>
          </a:xfrm>
          <a:prstGeom prst="rect">
            <a:avLst/>
          </a:prstGeom>
        </p:spPr>
      </p:pic>
      <p:sp>
        <p:nvSpPr>
          <p:cNvPr id="9" name="Rectangle 8">
            <a:extLst>
              <a:ext uri="{FF2B5EF4-FFF2-40B4-BE49-F238E27FC236}">
                <a16:creationId xmlns:a16="http://schemas.microsoft.com/office/drawing/2014/main" id="{3F7C8214-5533-BE70-7D3B-39BA071A7619}"/>
              </a:ext>
            </a:extLst>
          </p:cNvPr>
          <p:cNvSpPr/>
          <p:nvPr userDrawn="1"/>
        </p:nvSpPr>
        <p:spPr>
          <a:xfrm>
            <a:off x="10305288" y="5907024"/>
            <a:ext cx="1316736" cy="4493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53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1F56EE-BA8C-49DD-9007-330E7C7B6D5D}" type="slidenum">
              <a:rPr lang="en-IN" smtClean="0"/>
              <a:t>‹#›</a:t>
            </a:fld>
            <a:endParaRPr lang="en-IN"/>
          </a:p>
        </p:txBody>
      </p:sp>
      <p:pic>
        <p:nvPicPr>
          <p:cNvPr id="6" name="Picture 5">
            <a:extLst>
              <a:ext uri="{FF2B5EF4-FFF2-40B4-BE49-F238E27FC236}">
                <a16:creationId xmlns:a16="http://schemas.microsoft.com/office/drawing/2014/main" id="{DA24B4EC-6E74-E11C-04B5-48BC193690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91"/>
            <a:ext cx="12192000" cy="6854218"/>
          </a:xfrm>
          <a:prstGeom prst="rect">
            <a:avLst/>
          </a:prstGeom>
        </p:spPr>
      </p:pic>
    </p:spTree>
    <p:extLst>
      <p:ext uri="{BB962C8B-B14F-4D97-AF65-F5344CB8AC3E}">
        <p14:creationId xmlns:p14="http://schemas.microsoft.com/office/powerpoint/2010/main" val="123348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027443-035D-4263-A7FA-C4F2145FEE00}" type="datetimeFigureOut">
              <a:rPr lang="en-IN" smtClean="0"/>
              <a:t>15-11-2024</a:t>
            </a:fld>
            <a:endParaRPr lang="en-IN"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F56EE-BA8C-49DD-9007-330E7C7B6D5D}" type="slidenum">
              <a:rPr lang="en-IN" smtClean="0"/>
              <a:t>‹#›</a:t>
            </a:fld>
            <a:endParaRPr lang="en-IN"/>
          </a:p>
        </p:txBody>
      </p:sp>
      <p:sp>
        <p:nvSpPr>
          <p:cNvPr id="8" name="Rectangle 7">
            <a:extLst>
              <a:ext uri="{FF2B5EF4-FFF2-40B4-BE49-F238E27FC236}">
                <a16:creationId xmlns:a16="http://schemas.microsoft.com/office/drawing/2014/main" id="{CF8A7419-0EE5-8818-BC14-5E5937C761D0}"/>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402B01-8388-1906-BE4B-25D724EFF7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0" name="Picture 9">
            <a:extLst>
              <a:ext uri="{FF2B5EF4-FFF2-40B4-BE49-F238E27FC236}">
                <a16:creationId xmlns:a16="http://schemas.microsoft.com/office/drawing/2014/main" id="{1DBBF8F9-5BA7-01F4-CF6A-956300CB8E5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6084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F56EE-BA8C-49DD-9007-330E7C7B6D5D}" type="slidenum">
              <a:rPr lang="en-IN" smtClean="0"/>
              <a:t>‹#›</a:t>
            </a:fld>
            <a:endParaRPr lang="en-IN"/>
          </a:p>
        </p:txBody>
      </p:sp>
    </p:spTree>
    <p:extLst>
      <p:ext uri="{BB962C8B-B14F-4D97-AF65-F5344CB8AC3E}">
        <p14:creationId xmlns:p14="http://schemas.microsoft.com/office/powerpoint/2010/main" val="314033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664F7C6E-9292-020B-D98B-4DA88C6970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6246"/>
          <a:stretch/>
        </p:blipFill>
        <p:spPr>
          <a:xfrm>
            <a:off x="3896730" y="956789"/>
            <a:ext cx="4398540" cy="1253096"/>
          </a:xfrm>
          <a:prstGeom prst="rect">
            <a:avLst/>
          </a:prstGeom>
        </p:spPr>
      </p:pic>
      <p:sp>
        <p:nvSpPr>
          <p:cNvPr id="2" name="TextBox 1">
            <a:extLst>
              <a:ext uri="{FF2B5EF4-FFF2-40B4-BE49-F238E27FC236}">
                <a16:creationId xmlns:a16="http://schemas.microsoft.com/office/drawing/2014/main" id="{DEC4C030-1B65-E445-0054-49EA1521832E}"/>
              </a:ext>
            </a:extLst>
          </p:cNvPr>
          <p:cNvSpPr txBox="1"/>
          <p:nvPr/>
        </p:nvSpPr>
        <p:spPr>
          <a:xfrm>
            <a:off x="2290906" y="2762534"/>
            <a:ext cx="7610186" cy="707886"/>
          </a:xfrm>
          <a:prstGeom prst="rect">
            <a:avLst/>
          </a:prstGeom>
          <a:noFill/>
        </p:spPr>
        <p:txBody>
          <a:bodyPr wrap="square" rtlCol="0">
            <a:spAutoFit/>
          </a:bodyPr>
          <a:lstStyle/>
          <a:p>
            <a:pPr algn="ctr"/>
            <a:r>
              <a:rPr lang="en-US" sz="2000" dirty="0">
                <a:solidFill>
                  <a:srgbClr val="FF0000"/>
                </a:solidFill>
              </a:rPr>
              <a:t>An Investigation Hardware design for portable ECG monitoring using Machine Learning</a:t>
            </a:r>
            <a:endParaRPr lang="en-IN" sz="2000" b="1"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DEAC0B8-EF98-349F-A3C8-F472A7EFDBC4}"/>
              </a:ext>
            </a:extLst>
          </p:cNvPr>
          <p:cNvSpPr txBox="1"/>
          <p:nvPr/>
        </p:nvSpPr>
        <p:spPr>
          <a:xfrm>
            <a:off x="4675817" y="4729449"/>
            <a:ext cx="4479232" cy="923330"/>
          </a:xfrm>
          <a:prstGeom prst="rect">
            <a:avLst/>
          </a:prstGeom>
          <a:noFill/>
        </p:spPr>
        <p:txBody>
          <a:bodyPr wrap="square" rtlCol="0">
            <a:spAutoFit/>
          </a:bodyPr>
          <a:lstStyle/>
          <a:p>
            <a:r>
              <a:rPr lang="en-IN" b="1" dirty="0"/>
              <a:t>Presented By:</a:t>
            </a:r>
          </a:p>
          <a:p>
            <a:r>
              <a:rPr lang="en-IN" b="1" dirty="0"/>
              <a:t>Md Kaif Mustafa  (R21EJ020)</a:t>
            </a:r>
          </a:p>
          <a:p>
            <a:r>
              <a:rPr lang="en-IN" b="1" dirty="0"/>
              <a:t>Rahul Kumar Singh (R21EJ026)</a:t>
            </a:r>
          </a:p>
        </p:txBody>
      </p:sp>
      <p:sp>
        <p:nvSpPr>
          <p:cNvPr id="6" name="TextBox 5">
            <a:extLst>
              <a:ext uri="{FF2B5EF4-FFF2-40B4-BE49-F238E27FC236}">
                <a16:creationId xmlns:a16="http://schemas.microsoft.com/office/drawing/2014/main" id="{AC5CB316-62B8-5E58-406E-1F40C3BC1904}"/>
              </a:ext>
            </a:extLst>
          </p:cNvPr>
          <p:cNvSpPr txBox="1"/>
          <p:nvPr/>
        </p:nvSpPr>
        <p:spPr>
          <a:xfrm>
            <a:off x="3150579" y="2209885"/>
            <a:ext cx="5890841" cy="523220"/>
          </a:xfrm>
          <a:prstGeom prst="rect">
            <a:avLst/>
          </a:prstGeom>
          <a:noFill/>
        </p:spPr>
        <p:txBody>
          <a:bodyPr wrap="square" rtlCol="0">
            <a:spAutoFit/>
          </a:bodyPr>
          <a:lstStyle/>
          <a:p>
            <a:pPr algn="ctr"/>
            <a:r>
              <a:rPr lang="en-IN" altLang="en-US" sz="2800" b="1" dirty="0">
                <a:solidFill>
                  <a:srgbClr val="0070C0"/>
                </a:solidFill>
                <a:latin typeface="Calibri" panose="020F0502020204030204" pitchFamily="34" charset="0"/>
                <a:cs typeface="Calibri" panose="020F0502020204030204" pitchFamily="34" charset="0"/>
              </a:rPr>
              <a:t>Major Project Phase-I</a:t>
            </a:r>
          </a:p>
        </p:txBody>
      </p:sp>
      <p:sp>
        <p:nvSpPr>
          <p:cNvPr id="8" name="TextBox 7">
            <a:extLst>
              <a:ext uri="{FF2B5EF4-FFF2-40B4-BE49-F238E27FC236}">
                <a16:creationId xmlns:a16="http://schemas.microsoft.com/office/drawing/2014/main" id="{2D29DF96-7E8D-58BD-F2B8-02B4E5C6ED75}"/>
              </a:ext>
            </a:extLst>
          </p:cNvPr>
          <p:cNvSpPr txBox="1"/>
          <p:nvPr/>
        </p:nvSpPr>
        <p:spPr>
          <a:xfrm>
            <a:off x="3460643" y="3660819"/>
            <a:ext cx="5270711" cy="1015663"/>
          </a:xfrm>
          <a:prstGeom prst="rect">
            <a:avLst/>
          </a:prstGeom>
          <a:noFill/>
        </p:spPr>
        <p:txBody>
          <a:bodyPr wrap="square" rtlCol="0">
            <a:spAutoFit/>
          </a:bodyPr>
          <a:lstStyle/>
          <a:p>
            <a:pPr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Under the Supervision</a:t>
            </a:r>
          </a:p>
          <a:p>
            <a:pPr marL="635" indent="-1905" algn="ctr">
              <a:lnSpc>
                <a:spcPts val="1200"/>
              </a:lnSpc>
              <a:spcBef>
                <a:spcPts val="1200"/>
              </a:spcBef>
              <a:spcAft>
                <a:spcPts val="0"/>
              </a:spcAft>
            </a:pPr>
            <a:r>
              <a:rPr lang="en-US" sz="2000" dirty="0"/>
              <a:t>Dr. Syed </a:t>
            </a:r>
            <a:r>
              <a:rPr lang="en-US" sz="2000" dirty="0" err="1"/>
              <a:t>Thouheed</a:t>
            </a:r>
            <a:r>
              <a:rPr lang="en-US" sz="2000" dirty="0"/>
              <a:t> Ahmed</a:t>
            </a:r>
            <a:endParaRPr lang="en-IN" sz="2000" dirty="0">
              <a:effectLst/>
              <a:latin typeface="Times" panose="02020603050405020304" pitchFamily="18" charset="0"/>
              <a:ea typeface="Times" panose="02020603050405020304" pitchFamily="18" charset="0"/>
            </a:endParaRPr>
          </a:p>
          <a:p>
            <a:endParaRPr lang="en-IN" sz="2000" dirty="0"/>
          </a:p>
        </p:txBody>
      </p:sp>
    </p:spTree>
    <p:extLst>
      <p:ext uri="{BB962C8B-B14F-4D97-AF65-F5344CB8AC3E}">
        <p14:creationId xmlns:p14="http://schemas.microsoft.com/office/powerpoint/2010/main" val="4096696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7944-31E3-CD09-57CC-9E7305F3DF0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6078880-474F-AF04-F5CC-59DE2D450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sp>
        <p:nvSpPr>
          <p:cNvPr id="83" name="Rectangle 82">
            <a:extLst>
              <a:ext uri="{FF2B5EF4-FFF2-40B4-BE49-F238E27FC236}">
                <a16:creationId xmlns:a16="http://schemas.microsoft.com/office/drawing/2014/main" id="{D8B10CF4-F23B-3A4A-84B1-AA0BE6F14901}"/>
              </a:ext>
            </a:extLst>
          </p:cNvPr>
          <p:cNvSpPr/>
          <p:nvPr/>
        </p:nvSpPr>
        <p:spPr>
          <a:xfrm>
            <a:off x="11366792" y="6055329"/>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08</a:t>
            </a:r>
          </a:p>
        </p:txBody>
      </p:sp>
      <p:sp>
        <p:nvSpPr>
          <p:cNvPr id="35" name="Text Placeholder 3">
            <a:extLst>
              <a:ext uri="{FF2B5EF4-FFF2-40B4-BE49-F238E27FC236}">
                <a16:creationId xmlns:a16="http://schemas.microsoft.com/office/drawing/2014/main" id="{576BB71E-00F4-0B03-90B0-1F64211211C2}"/>
              </a:ext>
            </a:extLst>
          </p:cNvPr>
          <p:cNvSpPr txBox="1">
            <a:spLocks/>
          </p:cNvSpPr>
          <p:nvPr/>
        </p:nvSpPr>
        <p:spPr>
          <a:xfrm>
            <a:off x="1158475" y="1067338"/>
            <a:ext cx="8642230" cy="48513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500"/>
              </a:spcBef>
              <a:buNone/>
            </a:pPr>
            <a:endParaRPr lang="en-US" sz="2000" dirty="0">
              <a:solidFill>
                <a:schemeClr val="tx1">
                  <a:lumMod val="95000"/>
                  <a:lumOff val="5000"/>
                </a:schemeClr>
              </a:solidFill>
              <a:latin typeface="Roboto Slab" pitchFamily="2" charset="0"/>
              <a:ea typeface="Roboto Slab" pitchFamily="2" charset="0"/>
            </a:endParaRPr>
          </a:p>
        </p:txBody>
      </p:sp>
      <p:pic>
        <p:nvPicPr>
          <p:cNvPr id="3" name="Picture 2">
            <a:extLst>
              <a:ext uri="{FF2B5EF4-FFF2-40B4-BE49-F238E27FC236}">
                <a16:creationId xmlns:a16="http://schemas.microsoft.com/office/drawing/2014/main" id="{5E96FF14-7ED1-95CB-74CF-DFF194A193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4" name="Title 3">
            <a:extLst>
              <a:ext uri="{FF2B5EF4-FFF2-40B4-BE49-F238E27FC236}">
                <a16:creationId xmlns:a16="http://schemas.microsoft.com/office/drawing/2014/main" id="{DC75720D-C649-5425-1CE1-88266945CD55}"/>
              </a:ext>
            </a:extLst>
          </p:cNvPr>
          <p:cNvSpPr>
            <a:spLocks noGrp="1"/>
          </p:cNvSpPr>
          <p:nvPr>
            <p:ph type="title"/>
          </p:nvPr>
        </p:nvSpPr>
        <p:spPr>
          <a:xfrm>
            <a:off x="3106058" y="466238"/>
            <a:ext cx="5979884" cy="1202199"/>
          </a:xfrm>
        </p:spPr>
        <p:txBody>
          <a:bodyPr>
            <a:normAutofit fontScale="90000"/>
          </a:bodyPr>
          <a:lstStyle/>
          <a:p>
            <a:r>
              <a:rPr lang="en-IN" altLang="en-US" b="1" dirty="0">
                <a:latin typeface="Calibri" panose="020F0502020204030204" pitchFamily="34" charset="0"/>
                <a:cs typeface="Calibri" panose="020F0502020204030204" pitchFamily="34" charset="0"/>
              </a:rPr>
              <a:t>Software Implementation</a:t>
            </a:r>
            <a:br>
              <a:rPr lang="en-IN" altLang="en-US" sz="4400" b="1" dirty="0">
                <a:latin typeface="Calibri" panose="020F0502020204030204" pitchFamily="34" charset="0"/>
                <a:cs typeface="Calibri" panose="020F0502020204030204" pitchFamily="34" charset="0"/>
              </a:rPr>
            </a:br>
            <a:endParaRPr lang="en-US" b="1" dirty="0"/>
          </a:p>
        </p:txBody>
      </p:sp>
      <p:sp>
        <p:nvSpPr>
          <p:cNvPr id="6" name="Rectangle 1">
            <a:extLst>
              <a:ext uri="{FF2B5EF4-FFF2-40B4-BE49-F238E27FC236}">
                <a16:creationId xmlns:a16="http://schemas.microsoft.com/office/drawing/2014/main" id="{D3AB6560-1ADC-DF89-C05D-6AC12F1427C8}"/>
              </a:ext>
            </a:extLst>
          </p:cNvPr>
          <p:cNvSpPr>
            <a:spLocks noGrp="1" noChangeArrowheads="1"/>
          </p:cNvSpPr>
          <p:nvPr>
            <p:ph idx="1"/>
          </p:nvPr>
        </p:nvSpPr>
        <p:spPr bwMode="auto">
          <a:xfrm>
            <a:off x="1128958" y="1117348"/>
            <a:ext cx="990456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t>The Arduino Nano is programmed to read analog signals from the AD8232 module, process them, and send the values to the Bluetooth module.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Hardware Development</a:t>
            </a:r>
            <a:r>
              <a:rPr lang="en-US" sz="1800" dirty="0"/>
              <a:t>: We’ve selected and are assembling components, including the ECG electrodes, AFE, microcontroller, and display, ensuring the device is compact and energy-efficient.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dirty="0"/>
              <a:t> </a:t>
            </a:r>
            <a:r>
              <a:rPr lang="en-US" sz="1800" b="1" dirty="0"/>
              <a:t>Signal Processing</a:t>
            </a:r>
            <a:r>
              <a:rPr lang="en-US" sz="1800" dirty="0"/>
              <a:t>: The AFE filters and amplifies the ECG signals, and we’re working to ensure high signal quality for reliable analysis.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Machine Learning Integration</a:t>
            </a:r>
            <a:r>
              <a:rPr lang="en-US" sz="1800" dirty="0"/>
              <a:t>: A lightweight machine learning model, trained to detect heart rhythm anomalies, is being embedded onto the microcontroller for real-time analysis.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Mobile App Development</a:t>
            </a:r>
            <a:r>
              <a:rPr lang="en-US" sz="1800" dirty="0"/>
              <a:t>: A mobile app is being developed to visualize heart data and allow users to store it securely.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Testing</a:t>
            </a:r>
            <a:r>
              <a:rPr lang="en-US" sz="1800" dirty="0"/>
              <a:t>: The device is undergoing functional and accuracy tests to make sure it works reliably and efficiently in real-world conditions. </a:t>
            </a:r>
          </a:p>
        </p:txBody>
      </p:sp>
    </p:spTree>
    <p:extLst>
      <p:ext uri="{BB962C8B-B14F-4D97-AF65-F5344CB8AC3E}">
        <p14:creationId xmlns:p14="http://schemas.microsoft.com/office/powerpoint/2010/main" val="21152063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583B4-8446-44E1-AD4E-1DF60ADF80F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E0E858B-AE95-3B99-5512-83549374D4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sp>
        <p:nvSpPr>
          <p:cNvPr id="83" name="Rectangle 82">
            <a:extLst>
              <a:ext uri="{FF2B5EF4-FFF2-40B4-BE49-F238E27FC236}">
                <a16:creationId xmlns:a16="http://schemas.microsoft.com/office/drawing/2014/main" id="{2A661B97-5CC2-1E00-0178-2D8FAEEFDEE8}"/>
              </a:ext>
            </a:extLst>
          </p:cNvPr>
          <p:cNvSpPr/>
          <p:nvPr/>
        </p:nvSpPr>
        <p:spPr>
          <a:xfrm>
            <a:off x="11365189" y="6055329"/>
            <a:ext cx="474810"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09</a:t>
            </a:r>
          </a:p>
        </p:txBody>
      </p:sp>
      <p:sp>
        <p:nvSpPr>
          <p:cNvPr id="35" name="Text Placeholder 3">
            <a:extLst>
              <a:ext uri="{FF2B5EF4-FFF2-40B4-BE49-F238E27FC236}">
                <a16:creationId xmlns:a16="http://schemas.microsoft.com/office/drawing/2014/main" id="{62CF26D1-B524-3649-B85C-B86752B45B19}"/>
              </a:ext>
            </a:extLst>
          </p:cNvPr>
          <p:cNvSpPr txBox="1">
            <a:spLocks/>
          </p:cNvSpPr>
          <p:nvPr/>
        </p:nvSpPr>
        <p:spPr>
          <a:xfrm>
            <a:off x="1158475" y="1067338"/>
            <a:ext cx="8642230" cy="48513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500"/>
              </a:spcBef>
              <a:buNone/>
            </a:pPr>
            <a:endParaRPr lang="en-US" sz="2000" dirty="0">
              <a:solidFill>
                <a:schemeClr val="tx1">
                  <a:lumMod val="95000"/>
                  <a:lumOff val="5000"/>
                </a:schemeClr>
              </a:solidFill>
              <a:latin typeface="Roboto Slab" pitchFamily="2" charset="0"/>
              <a:ea typeface="Roboto Slab" pitchFamily="2" charset="0"/>
            </a:endParaRPr>
          </a:p>
        </p:txBody>
      </p:sp>
      <p:pic>
        <p:nvPicPr>
          <p:cNvPr id="3" name="Picture 2">
            <a:extLst>
              <a:ext uri="{FF2B5EF4-FFF2-40B4-BE49-F238E27FC236}">
                <a16:creationId xmlns:a16="http://schemas.microsoft.com/office/drawing/2014/main" id="{5953A551-3DDD-F1AD-DBA6-A1EFF85EA7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4" name="Title 3">
            <a:extLst>
              <a:ext uri="{FF2B5EF4-FFF2-40B4-BE49-F238E27FC236}">
                <a16:creationId xmlns:a16="http://schemas.microsoft.com/office/drawing/2014/main" id="{3D1F18F4-9AA5-675A-FE97-8933068BB4D5}"/>
              </a:ext>
            </a:extLst>
          </p:cNvPr>
          <p:cNvSpPr>
            <a:spLocks noGrp="1"/>
          </p:cNvSpPr>
          <p:nvPr>
            <p:ph type="title"/>
          </p:nvPr>
        </p:nvSpPr>
        <p:spPr>
          <a:xfrm>
            <a:off x="2523060" y="461090"/>
            <a:ext cx="7145880" cy="831992"/>
          </a:xfrm>
        </p:spPr>
        <p:txBody>
          <a:bodyPr>
            <a:normAutofit/>
          </a:bodyPr>
          <a:lstStyle/>
          <a:p>
            <a:r>
              <a:rPr lang="en-US" b="1" dirty="0">
                <a:latin typeface="+mn-lt"/>
              </a:rPr>
              <a:t>Machine Learning Algorithms</a:t>
            </a:r>
          </a:p>
        </p:txBody>
      </p:sp>
      <p:sp>
        <p:nvSpPr>
          <p:cNvPr id="6" name="Rectangle 1">
            <a:extLst>
              <a:ext uri="{FF2B5EF4-FFF2-40B4-BE49-F238E27FC236}">
                <a16:creationId xmlns:a16="http://schemas.microsoft.com/office/drawing/2014/main" id="{41E88817-0F08-8BF1-E007-010D2749416B}"/>
              </a:ext>
            </a:extLst>
          </p:cNvPr>
          <p:cNvSpPr>
            <a:spLocks noGrp="1" noChangeArrowheads="1"/>
          </p:cNvSpPr>
          <p:nvPr>
            <p:ph idx="1"/>
          </p:nvPr>
        </p:nvSpPr>
        <p:spPr bwMode="auto">
          <a:xfrm>
            <a:off x="631065" y="1331303"/>
            <a:ext cx="1073572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Support Vector Machine (SVM)</a:t>
            </a:r>
            <a:r>
              <a:rPr lang="en-US" sz="1800" dirty="0"/>
              <a:t> Description: SVM is a popular machine learning algorithm for classifying ECG signals. It works well with binary classification (normal vs. abnormal) by finding the optimal boundary between classes.</a:t>
            </a:r>
          </a:p>
          <a:p>
            <a:pPr marL="0" marR="0" lvl="0" indent="0" algn="l" defTabSz="914400" rtl="0" eaLnBrk="0" fontAlgn="base" latinLnBrk="0" hangingPunct="0">
              <a:lnSpc>
                <a:spcPct val="100000"/>
              </a:lnSpc>
              <a:spcBef>
                <a:spcPct val="0"/>
              </a:spcBef>
              <a:spcAft>
                <a:spcPct val="0"/>
              </a:spcAft>
              <a:buClrTx/>
              <a:buSzTx/>
              <a:buNone/>
              <a:tabLst/>
            </a:pPr>
            <a:r>
              <a:rPr lang="en-US" sz="1800" dirty="0"/>
              <a:t>     Pros: Effective in cases with a clear margin of separation; simple to deploy and interpret. </a:t>
            </a:r>
          </a:p>
          <a:p>
            <a:pPr marL="0" marR="0" lvl="0" indent="0" algn="l" defTabSz="914400" rtl="0" eaLnBrk="0" fontAlgn="base" latinLnBrk="0" hangingPunct="0">
              <a:lnSpc>
                <a:spcPct val="100000"/>
              </a:lnSpc>
              <a:spcBef>
                <a:spcPct val="0"/>
              </a:spcBef>
              <a:spcAft>
                <a:spcPct val="0"/>
              </a:spcAft>
              <a:buClrTx/>
              <a:buSzTx/>
              <a:buNone/>
              <a:tabLst/>
            </a:pPr>
            <a:r>
              <a:rPr lang="en-US" sz="1800" dirty="0"/>
              <a:t>      Cons: SVMs can be less efficient on ECG data with many classes or where real-time processing is needed.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b="1"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Convolutional Neural Network (CNN)</a:t>
            </a:r>
            <a:r>
              <a:rPr lang="en-US" sz="1800" dirty="0"/>
              <a:t> Description: CNNs are widely used for image and signal processing, making them suitable for ECG data. They automatically learn spatial hierarchies and features, which helps detect complex patterns like arrhythmias. </a:t>
            </a:r>
          </a:p>
          <a:p>
            <a:pPr marL="0" marR="0" lvl="0" indent="0" algn="l" defTabSz="914400" rtl="0" eaLnBrk="0" fontAlgn="base" latinLnBrk="0" hangingPunct="0">
              <a:lnSpc>
                <a:spcPct val="100000"/>
              </a:lnSpc>
              <a:spcBef>
                <a:spcPct val="0"/>
              </a:spcBef>
              <a:spcAft>
                <a:spcPct val="0"/>
              </a:spcAft>
              <a:buClrTx/>
              <a:buSzTx/>
              <a:buNone/>
              <a:tabLst/>
            </a:pPr>
            <a:r>
              <a:rPr lang="en-US" sz="1800" dirty="0"/>
              <a:t>     Pros: Excellent at capturing patterns in ECG waveforms, high accuracy in identifying multiple arrhythmias.</a:t>
            </a:r>
          </a:p>
          <a:p>
            <a:pPr marL="0" marR="0" lvl="0" indent="0" algn="l" defTabSz="914400" rtl="0" eaLnBrk="0" fontAlgn="base" latinLnBrk="0" hangingPunct="0">
              <a:lnSpc>
                <a:spcPct val="100000"/>
              </a:lnSpc>
              <a:spcBef>
                <a:spcPct val="0"/>
              </a:spcBef>
              <a:spcAft>
                <a:spcPct val="0"/>
              </a:spcAft>
              <a:buClrTx/>
              <a:buSzTx/>
              <a:buNone/>
              <a:tabLst/>
            </a:pPr>
            <a:r>
              <a:rPr lang="en-US" sz="1800" dirty="0"/>
              <a:t>     Cons: Computationally intensive, which can strain low-power microcontrollers unless optimized.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8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800" b="1" dirty="0"/>
              <a:t>Long Short-Term Memory (LSTM)</a:t>
            </a:r>
            <a:r>
              <a:rPr lang="en-US" sz="1800" dirty="0"/>
              <a:t> Description: LSTMs are a type of recurrent neural network (RNN) that are ideal for time-series data like ECGs because they can learn from sequential dependencies. Pros: Effective for detecting temporal patterns and trends in ECGs, allowing for accurate classification.</a:t>
            </a:r>
          </a:p>
          <a:p>
            <a:pPr marL="0" marR="0" lvl="0" indent="0" algn="l" defTabSz="914400" rtl="0" eaLnBrk="0" fontAlgn="base" latinLnBrk="0" hangingPunct="0">
              <a:lnSpc>
                <a:spcPct val="100000"/>
              </a:lnSpc>
              <a:spcBef>
                <a:spcPct val="0"/>
              </a:spcBef>
              <a:spcAft>
                <a:spcPct val="0"/>
              </a:spcAft>
              <a:buClrTx/>
              <a:buSzTx/>
              <a:buNone/>
              <a:tabLst/>
            </a:pPr>
            <a:r>
              <a:rPr lang="en-US" sz="1800" dirty="0"/>
              <a:t>     Cons: Requires more computation and memory, challenging for real-time embedded applications.. </a:t>
            </a:r>
          </a:p>
        </p:txBody>
      </p:sp>
    </p:spTree>
    <p:extLst>
      <p:ext uri="{BB962C8B-B14F-4D97-AF65-F5344CB8AC3E}">
        <p14:creationId xmlns:p14="http://schemas.microsoft.com/office/powerpoint/2010/main" val="427696811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2CBED-A129-79DE-32C7-B855641E291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F3F14ED-6E6E-2434-F110-9CB7E80DE9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sp>
        <p:nvSpPr>
          <p:cNvPr id="83" name="Rectangle 82">
            <a:extLst>
              <a:ext uri="{FF2B5EF4-FFF2-40B4-BE49-F238E27FC236}">
                <a16:creationId xmlns:a16="http://schemas.microsoft.com/office/drawing/2014/main" id="{D980F7B2-9EEF-14BA-DDC4-6E09282D965A}"/>
              </a:ext>
            </a:extLst>
          </p:cNvPr>
          <p:cNvSpPr/>
          <p:nvPr/>
        </p:nvSpPr>
        <p:spPr>
          <a:xfrm>
            <a:off x="11384425" y="6055329"/>
            <a:ext cx="43633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10</a:t>
            </a:r>
          </a:p>
        </p:txBody>
      </p:sp>
      <p:sp>
        <p:nvSpPr>
          <p:cNvPr id="35" name="Text Placeholder 3">
            <a:extLst>
              <a:ext uri="{FF2B5EF4-FFF2-40B4-BE49-F238E27FC236}">
                <a16:creationId xmlns:a16="http://schemas.microsoft.com/office/drawing/2014/main" id="{C8D6E8AE-02E1-71A7-CCB4-F28CCB9BE583}"/>
              </a:ext>
            </a:extLst>
          </p:cNvPr>
          <p:cNvSpPr txBox="1">
            <a:spLocks/>
          </p:cNvSpPr>
          <p:nvPr/>
        </p:nvSpPr>
        <p:spPr>
          <a:xfrm>
            <a:off x="1158475" y="1067338"/>
            <a:ext cx="8642230" cy="48513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500"/>
              </a:spcBef>
              <a:buNone/>
            </a:pPr>
            <a:endParaRPr lang="en-US" sz="2000" dirty="0">
              <a:solidFill>
                <a:schemeClr val="tx1">
                  <a:lumMod val="95000"/>
                  <a:lumOff val="5000"/>
                </a:schemeClr>
              </a:solidFill>
              <a:latin typeface="Roboto Slab" pitchFamily="2" charset="0"/>
              <a:ea typeface="Roboto Slab" pitchFamily="2" charset="0"/>
            </a:endParaRPr>
          </a:p>
        </p:txBody>
      </p:sp>
      <p:pic>
        <p:nvPicPr>
          <p:cNvPr id="3" name="Picture 2">
            <a:extLst>
              <a:ext uri="{FF2B5EF4-FFF2-40B4-BE49-F238E27FC236}">
                <a16:creationId xmlns:a16="http://schemas.microsoft.com/office/drawing/2014/main" id="{5D251F62-35E2-9FE5-70BD-0105C25177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4" name="Title 3">
            <a:extLst>
              <a:ext uri="{FF2B5EF4-FFF2-40B4-BE49-F238E27FC236}">
                <a16:creationId xmlns:a16="http://schemas.microsoft.com/office/drawing/2014/main" id="{C2CF93F0-9CDE-A9AE-47D5-7D052CBAB669}"/>
              </a:ext>
            </a:extLst>
          </p:cNvPr>
          <p:cNvSpPr>
            <a:spLocks noGrp="1"/>
          </p:cNvSpPr>
          <p:nvPr>
            <p:ph type="title"/>
          </p:nvPr>
        </p:nvSpPr>
        <p:spPr>
          <a:xfrm>
            <a:off x="2523060" y="461090"/>
            <a:ext cx="7145880" cy="831992"/>
          </a:xfrm>
        </p:spPr>
        <p:txBody>
          <a:bodyPr>
            <a:normAutofit/>
          </a:bodyPr>
          <a:lstStyle/>
          <a:p>
            <a:r>
              <a:rPr lang="en-US" b="1" dirty="0">
                <a:latin typeface="+mn-lt"/>
              </a:rPr>
              <a:t>Machine Learning Algorithms</a:t>
            </a:r>
          </a:p>
        </p:txBody>
      </p:sp>
      <p:sp>
        <p:nvSpPr>
          <p:cNvPr id="6" name="Rectangle 1">
            <a:extLst>
              <a:ext uri="{FF2B5EF4-FFF2-40B4-BE49-F238E27FC236}">
                <a16:creationId xmlns:a16="http://schemas.microsoft.com/office/drawing/2014/main" id="{1B194155-CE43-68C4-3895-881B192E9658}"/>
              </a:ext>
            </a:extLst>
          </p:cNvPr>
          <p:cNvSpPr>
            <a:spLocks noGrp="1" noChangeArrowheads="1"/>
          </p:cNvSpPr>
          <p:nvPr>
            <p:ph idx="1"/>
          </p:nvPr>
        </p:nvSpPr>
        <p:spPr bwMode="auto">
          <a:xfrm>
            <a:off x="574423" y="1162584"/>
            <a:ext cx="1104315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lang="en-US" sz="1800" b="1" dirty="0"/>
              <a:t>Random Forest (RF) Description</a:t>
            </a:r>
            <a:r>
              <a:rPr lang="en-US" sz="1800" dirty="0"/>
              <a:t>: A Random Forest classifier uses multiple decision trees to make classifications, which can work well on ECG data with straightforward classifications.</a:t>
            </a:r>
          </a:p>
          <a:p>
            <a:pPr marL="0" marR="0" lvl="0" indent="0" algn="l" defTabSz="914400" rtl="0" eaLnBrk="0" fontAlgn="base" latinLnBrk="0" hangingPunct="0">
              <a:lnSpc>
                <a:spcPct val="100000"/>
              </a:lnSpc>
              <a:spcBef>
                <a:spcPct val="0"/>
              </a:spcBef>
              <a:spcAft>
                <a:spcPct val="0"/>
              </a:spcAft>
              <a:buClrTx/>
              <a:buSzTx/>
              <a:buNone/>
              <a:tabLst/>
            </a:pPr>
            <a:r>
              <a:rPr lang="en-US" sz="1800" dirty="0"/>
              <a:t>    Pros: Easier to interpret; less computationally demanding than deep learning models.</a:t>
            </a:r>
          </a:p>
          <a:p>
            <a:pPr marL="0" marR="0" lvl="0" indent="0" algn="l" defTabSz="914400" rtl="0" eaLnBrk="0" fontAlgn="base" latinLnBrk="0" hangingPunct="0">
              <a:lnSpc>
                <a:spcPct val="100000"/>
              </a:lnSpc>
              <a:spcBef>
                <a:spcPct val="0"/>
              </a:spcBef>
              <a:spcAft>
                <a:spcPct val="0"/>
              </a:spcAft>
              <a:buClrTx/>
              <a:buSzTx/>
              <a:buNone/>
              <a:tabLst/>
            </a:pPr>
            <a:r>
              <a:rPr lang="en-US" sz="1800" dirty="0"/>
              <a:t>    Cons: Less effective for complex ECG patterns, may miss subtle irregularities.</a:t>
            </a:r>
          </a:p>
          <a:p>
            <a:pPr marL="0" marR="0" lvl="0" indent="0" algn="l" defTabSz="914400" rtl="0" eaLnBrk="0" fontAlgn="base" latinLnBrk="0" hangingPunct="0">
              <a:lnSpc>
                <a:spcPct val="100000"/>
              </a:lnSpc>
              <a:spcBef>
                <a:spcPct val="0"/>
              </a:spcBef>
              <a:spcAft>
                <a:spcPct val="0"/>
              </a:spcAft>
              <a:buClrTx/>
              <a:buSzTx/>
              <a:buNone/>
              <a:tabLst/>
            </a:pPr>
            <a:r>
              <a:rPr lang="en-US" sz="1800" dirty="0"/>
              <a:t>    Efficiency: Moderate, suitable for simpler cases of anomaly detection. </a:t>
            </a:r>
          </a:p>
          <a:p>
            <a:pPr eaLnBrk="0" fontAlgn="base" hangingPunct="0">
              <a:lnSpc>
                <a:spcPct val="100000"/>
              </a:lnSpc>
              <a:spcBef>
                <a:spcPct val="0"/>
              </a:spcBef>
              <a:spcAft>
                <a:spcPct val="0"/>
              </a:spcAft>
              <a:buFont typeface="Wingdings" panose="05000000000000000000" pitchFamily="2" charset="2"/>
              <a:buChar char="Ø"/>
            </a:pPr>
            <a:endParaRPr lang="en-US" sz="1800" b="1" dirty="0"/>
          </a:p>
          <a:p>
            <a:pPr eaLnBrk="0" fontAlgn="base" hangingPunct="0">
              <a:lnSpc>
                <a:spcPct val="100000"/>
              </a:lnSpc>
              <a:spcBef>
                <a:spcPct val="0"/>
              </a:spcBef>
              <a:spcAft>
                <a:spcPct val="0"/>
              </a:spcAft>
              <a:buFont typeface="Wingdings" panose="05000000000000000000" pitchFamily="2" charset="2"/>
              <a:buChar char="Ø"/>
            </a:pPr>
            <a:r>
              <a:rPr lang="en-US" sz="1800" b="1" dirty="0"/>
              <a:t>K-Nearest Neighbors (KNN) Description</a:t>
            </a:r>
            <a:r>
              <a:rPr lang="en-US" sz="1800" dirty="0"/>
              <a:t>: KNN is a simple algorithm that classifies an instance based on the majority class of its nearest neighbors.</a:t>
            </a:r>
          </a:p>
          <a:p>
            <a:pPr marL="0" indent="0" eaLnBrk="0" fontAlgn="base" hangingPunct="0">
              <a:lnSpc>
                <a:spcPct val="100000"/>
              </a:lnSpc>
              <a:spcBef>
                <a:spcPct val="0"/>
              </a:spcBef>
              <a:spcAft>
                <a:spcPct val="0"/>
              </a:spcAft>
              <a:buNone/>
            </a:pPr>
            <a:r>
              <a:rPr lang="en-US" sz="1800" dirty="0"/>
              <a:t>     Pros: Straightforward to implement, especially for binary classifications. </a:t>
            </a:r>
          </a:p>
          <a:p>
            <a:pPr marL="0" indent="0" eaLnBrk="0" fontAlgn="base" hangingPunct="0">
              <a:lnSpc>
                <a:spcPct val="100000"/>
              </a:lnSpc>
              <a:spcBef>
                <a:spcPct val="0"/>
              </a:spcBef>
              <a:spcAft>
                <a:spcPct val="0"/>
              </a:spcAft>
              <a:buNone/>
            </a:pPr>
            <a:r>
              <a:rPr lang="en-US" sz="1800" dirty="0"/>
              <a:t>     Cons: Memory-intensive   and may struggle with real-time performance on continuous data.</a:t>
            </a:r>
          </a:p>
          <a:p>
            <a:pPr marL="0" indent="0" eaLnBrk="0" fontAlgn="base" hangingPunct="0">
              <a:lnSpc>
                <a:spcPct val="100000"/>
              </a:lnSpc>
              <a:spcBef>
                <a:spcPct val="0"/>
              </a:spcBef>
              <a:spcAft>
                <a:spcPct val="0"/>
              </a:spcAft>
              <a:buNone/>
            </a:pPr>
            <a:r>
              <a:rPr lang="en-US" sz="1800" dirty="0"/>
              <a:t>    Efficiency: Low for this purpose, as it lacks scalability. Recommended Algorithm: Optimized CNN Model </a:t>
            </a:r>
          </a:p>
          <a:p>
            <a:pPr marL="0" indent="0" eaLnBrk="0" fontAlgn="base" hangingPunct="0">
              <a:lnSpc>
                <a:spcPct val="100000"/>
              </a:lnSpc>
              <a:spcBef>
                <a:spcPct val="0"/>
              </a:spcBef>
              <a:spcAft>
                <a:spcPct val="0"/>
              </a:spcAft>
              <a:buNone/>
            </a:pPr>
            <a:endParaRPr lang="en-US" sz="1800" b="1" dirty="0"/>
          </a:p>
          <a:p>
            <a:pPr eaLnBrk="0" fontAlgn="base" hangingPunct="0">
              <a:lnSpc>
                <a:spcPct val="100000"/>
              </a:lnSpc>
              <a:spcBef>
                <a:spcPct val="0"/>
              </a:spcBef>
              <a:spcAft>
                <a:spcPct val="0"/>
              </a:spcAft>
              <a:buFont typeface="Wingdings" panose="05000000000000000000" pitchFamily="2" charset="2"/>
              <a:buChar char="Ø"/>
            </a:pPr>
            <a:r>
              <a:rPr lang="en-US" sz="1800" b="1" dirty="0"/>
              <a:t>Why CNN? </a:t>
            </a:r>
            <a:r>
              <a:rPr lang="en-US" sz="1800" dirty="0"/>
              <a:t>CNNs are highly efficient in identifying intricate ECG patterns and can accurately classify various arrhythmias. By using model compression techniques (like quantization and pruning), CNNs can be optimized to run on low-power microcontrollers without significantly sacrificing accuracy.</a:t>
            </a:r>
          </a:p>
          <a:p>
            <a:pPr marL="0" indent="0" eaLnBrk="0" fontAlgn="base" hangingPunct="0">
              <a:lnSpc>
                <a:spcPct val="100000"/>
              </a:lnSpc>
              <a:spcBef>
                <a:spcPct val="0"/>
              </a:spcBef>
              <a:spcAft>
                <a:spcPct val="0"/>
              </a:spcAft>
              <a:buNone/>
            </a:pPr>
            <a:r>
              <a:rPr lang="en-US" sz="1800" b="1" dirty="0"/>
              <a:t>Expected Efficiency: </a:t>
            </a:r>
            <a:r>
              <a:rPr lang="en-US" sz="1800" dirty="0"/>
              <a:t>High accuracy and responsiveness with real-time processing capability, making CNNs one of             the best choices for a portable ECG device. An optimized CNN model strikes the right balance of accuracy, efficiency, and suitability for real-time ECG anomaly detection in this application. </a:t>
            </a:r>
          </a:p>
        </p:txBody>
      </p:sp>
    </p:spTree>
    <p:extLst>
      <p:ext uri="{BB962C8B-B14F-4D97-AF65-F5344CB8AC3E}">
        <p14:creationId xmlns:p14="http://schemas.microsoft.com/office/powerpoint/2010/main" val="17010259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11404462" y="6055328"/>
            <a:ext cx="396262"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11</a:t>
            </a: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36" name="Text Placeholder 3"/>
          <p:cNvSpPr txBox="1">
            <a:spLocks/>
          </p:cNvSpPr>
          <p:nvPr/>
        </p:nvSpPr>
        <p:spPr>
          <a:xfrm>
            <a:off x="1762415" y="1137831"/>
            <a:ext cx="8667168" cy="47394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endParaRPr lang="en-US" sz="2000" b="1" dirty="0">
              <a:solidFill>
                <a:schemeClr val="tx1">
                  <a:lumMod val="95000"/>
                  <a:lumOff val="5000"/>
                </a:schemeClr>
              </a:solidFill>
              <a:latin typeface="Roboto Slab" pitchFamily="2" charset="0"/>
              <a:ea typeface="Roboto Slab" pitchFamily="2" charset="0"/>
            </a:endParaRPr>
          </a:p>
        </p:txBody>
      </p:sp>
      <p:sp>
        <p:nvSpPr>
          <p:cNvPr id="7" name="TextBox 6">
            <a:extLst>
              <a:ext uri="{FF2B5EF4-FFF2-40B4-BE49-F238E27FC236}">
                <a16:creationId xmlns:a16="http://schemas.microsoft.com/office/drawing/2014/main" id="{4E1B79A4-288B-E49A-9D33-3D4D37EAB46D}"/>
              </a:ext>
            </a:extLst>
          </p:cNvPr>
          <p:cNvSpPr txBox="1"/>
          <p:nvPr/>
        </p:nvSpPr>
        <p:spPr>
          <a:xfrm>
            <a:off x="3784599" y="441709"/>
            <a:ext cx="4622800" cy="707886"/>
          </a:xfrm>
          <a:prstGeom prst="rect">
            <a:avLst/>
          </a:prstGeom>
          <a:noFill/>
        </p:spPr>
        <p:txBody>
          <a:bodyPr wrap="square" rtlCol="0">
            <a:spAutoFit/>
          </a:bodyPr>
          <a:lstStyle/>
          <a:p>
            <a:pPr algn="ctr"/>
            <a:r>
              <a:rPr lang="en-US" sz="4000" b="1" dirty="0">
                <a:latin typeface="Calibri" panose="020F0502020204030204" pitchFamily="34" charset="0"/>
                <a:cs typeface="Calibri" panose="020F0502020204030204" pitchFamily="34" charset="0"/>
              </a:rPr>
              <a:t>C</a:t>
            </a:r>
            <a:r>
              <a:rPr lang="en-IN" sz="4000" b="1" dirty="0" err="1">
                <a:latin typeface="Calibri" panose="020F0502020204030204" pitchFamily="34" charset="0"/>
                <a:cs typeface="Calibri" panose="020F0502020204030204" pitchFamily="34" charset="0"/>
              </a:rPr>
              <a:t>hallenges</a:t>
            </a:r>
            <a:r>
              <a:rPr lang="en-IN" sz="4000" b="1" dirty="0">
                <a:latin typeface="Calibri" panose="020F0502020204030204" pitchFamily="34" charset="0"/>
                <a:cs typeface="Calibri" panose="020F0502020204030204" pitchFamily="34" charset="0"/>
              </a:rPr>
              <a:t> Faced</a:t>
            </a:r>
            <a:endParaRPr lang="en-IN" sz="4000" b="1" dirty="0"/>
          </a:p>
        </p:txBody>
      </p:sp>
      <p:sp>
        <p:nvSpPr>
          <p:cNvPr id="8" name="TextBox 7">
            <a:extLst>
              <a:ext uri="{FF2B5EF4-FFF2-40B4-BE49-F238E27FC236}">
                <a16:creationId xmlns:a16="http://schemas.microsoft.com/office/drawing/2014/main" id="{11290BD1-A04F-C7B1-1C75-6D3A83843EB0}"/>
              </a:ext>
            </a:extLst>
          </p:cNvPr>
          <p:cNvSpPr txBox="1"/>
          <p:nvPr/>
        </p:nvSpPr>
        <p:spPr>
          <a:xfrm>
            <a:off x="1139134" y="1845717"/>
            <a:ext cx="9913730" cy="255454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Signal Noise</a:t>
            </a:r>
            <a:r>
              <a:rPr lang="en-US" sz="2000" dirty="0"/>
              <a:t>: The ECG signal is very weak, making it susceptible to noise from power lines and movement artifacts.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Bluetooth Interference</a:t>
            </a:r>
            <a:r>
              <a:rPr lang="en-US" sz="2000" dirty="0"/>
              <a:t>: Ensuring a stable wireless connection in environments with multiple devices was challenging.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b="1" dirty="0"/>
              <a:t>Electrode Placement</a:t>
            </a:r>
            <a:r>
              <a:rPr lang="en-US" sz="2000" dirty="0"/>
              <a:t>: The correct placement of electrodes is crucial for accurate signal acquisition.</a:t>
            </a:r>
            <a:endParaRPr lang="en-IN" sz="2000" dirty="0"/>
          </a:p>
        </p:txBody>
      </p:sp>
    </p:spTree>
    <p:extLst>
      <p:ext uri="{BB962C8B-B14F-4D97-AF65-F5344CB8AC3E}">
        <p14:creationId xmlns:p14="http://schemas.microsoft.com/office/powerpoint/2010/main" val="3804153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EEA3A7-E6F8-2491-9E77-8B86D0EFBFB7}"/>
              </a:ext>
            </a:extLst>
          </p:cNvPr>
          <p:cNvSpPr txBox="1"/>
          <p:nvPr/>
        </p:nvSpPr>
        <p:spPr>
          <a:xfrm>
            <a:off x="4479745" y="615991"/>
            <a:ext cx="3232510" cy="1323439"/>
          </a:xfrm>
          <a:prstGeom prst="rect">
            <a:avLst/>
          </a:prstGeom>
          <a:noFill/>
        </p:spPr>
        <p:txBody>
          <a:bodyPr wrap="square" rtlCol="0">
            <a:spAutoFit/>
          </a:bodyPr>
          <a:lstStyle/>
          <a:p>
            <a:pPr algn="ctr"/>
            <a:r>
              <a:rPr lang="en-IN" altLang="en-US" sz="4000" b="1" dirty="0">
                <a:latin typeface="Calibri" panose="020F0502020204030204" pitchFamily="34" charset="0"/>
                <a:cs typeface="Calibri" panose="020F0502020204030204" pitchFamily="34" charset="0"/>
              </a:rPr>
              <a:t>Conclusion</a:t>
            </a:r>
          </a:p>
          <a:p>
            <a:pPr algn="ctr"/>
            <a:endParaRPr lang="en-IN" sz="4000" b="1" dirty="0"/>
          </a:p>
        </p:txBody>
      </p:sp>
      <p:sp>
        <p:nvSpPr>
          <p:cNvPr id="6" name="TextBox 5">
            <a:extLst>
              <a:ext uri="{FF2B5EF4-FFF2-40B4-BE49-F238E27FC236}">
                <a16:creationId xmlns:a16="http://schemas.microsoft.com/office/drawing/2014/main" id="{17B6FAA9-4ECF-DF76-81B4-7B8BF09ED838}"/>
              </a:ext>
            </a:extLst>
          </p:cNvPr>
          <p:cNvSpPr txBox="1"/>
          <p:nvPr/>
        </p:nvSpPr>
        <p:spPr>
          <a:xfrm>
            <a:off x="885086" y="1939430"/>
            <a:ext cx="10421828" cy="42165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portable ECG machine is a low-cost, compact device that offers an efficient solution for remote cardiac monitoring.</a:t>
            </a:r>
          </a:p>
          <a:p>
            <a:pPr marL="285750" indent="-285750">
              <a:buFont typeface="Wingdings" panose="05000000000000000000" pitchFamily="2" charset="2"/>
              <a:buChar char="Ø"/>
            </a:pPr>
            <a:endParaRPr lang="de-DE" sz="2000" dirty="0"/>
          </a:p>
          <a:p>
            <a:pPr marL="285750" indent="-285750">
              <a:buFont typeface="Wingdings" panose="05000000000000000000" pitchFamily="2" charset="2"/>
              <a:buChar char="Ø"/>
            </a:pPr>
            <a:r>
              <a:rPr lang="en-US" sz="2000" dirty="0"/>
              <a:t>It can be used for continuous health monitoring in patients with heart conditions or as an educational tool for students.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project demonstrates the application of biomedical electronics and opens up possibilities for future research.</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2" name="Rectangle 1">
            <a:extLst>
              <a:ext uri="{FF2B5EF4-FFF2-40B4-BE49-F238E27FC236}">
                <a16:creationId xmlns:a16="http://schemas.microsoft.com/office/drawing/2014/main" id="{13AD665F-F4B5-7180-49F8-0D521A5D2D00}"/>
              </a:ext>
            </a:extLst>
          </p:cNvPr>
          <p:cNvSpPr/>
          <p:nvPr/>
        </p:nvSpPr>
        <p:spPr>
          <a:xfrm>
            <a:off x="11386829" y="6055329"/>
            <a:ext cx="431529" cy="400110"/>
          </a:xfrm>
          <a:prstGeom prst="rect">
            <a:avLst/>
          </a:prstGeom>
        </p:spPr>
        <p:txBody>
          <a:bodyPr wrap="none">
            <a:spAutoFit/>
          </a:bodyPr>
          <a:lstStyle/>
          <a:p>
            <a:pPr algn="ctr"/>
            <a:r>
              <a:rPr lang="en-US"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a:t>
            </a: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2</a:t>
            </a:r>
          </a:p>
        </p:txBody>
      </p:sp>
    </p:spTree>
    <p:extLst>
      <p:ext uri="{BB962C8B-B14F-4D97-AF65-F5344CB8AC3E}">
        <p14:creationId xmlns:p14="http://schemas.microsoft.com/office/powerpoint/2010/main" val="1763486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111CBB-FD54-4F31-B47E-B211674C3374}"/>
              </a:ext>
            </a:extLst>
          </p:cNvPr>
          <p:cNvSpPr txBox="1"/>
          <p:nvPr/>
        </p:nvSpPr>
        <p:spPr>
          <a:xfrm>
            <a:off x="2190050" y="2531296"/>
            <a:ext cx="7811900" cy="1685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nchor="b">
            <a:spAutoFit/>
          </a:bodyPr>
          <a:lstStyle>
            <a:lvl1pPr algn="ctr">
              <a:lnSpc>
                <a:spcPct val="90000"/>
              </a:lnSpc>
              <a:defRPr sz="8800" b="1">
                <a:solidFill>
                  <a:srgbClr val="F27E22"/>
                </a:solidFill>
                <a:latin typeface="Bookman Old Style"/>
                <a:ea typeface="Bookman Old Style"/>
                <a:cs typeface="Bookman Old Style"/>
                <a:sym typeface="Bookman Old Style"/>
              </a:defRPr>
            </a:lvl1pPr>
          </a:lstStyle>
          <a:p>
            <a:r>
              <a:rPr lang="en-US" sz="11500" dirty="0">
                <a:latin typeface="Roboto" panose="02000000000000000000" pitchFamily="2" charset="0"/>
                <a:ea typeface="Roboto" panose="02000000000000000000" pitchFamily="2" charset="0"/>
                <a:cs typeface="Roboto" panose="02000000000000000000" pitchFamily="2" charset="0"/>
              </a:rPr>
              <a:t>Thank You</a:t>
            </a:r>
            <a:endParaRPr sz="11500" dirty="0">
              <a:latin typeface="Roboto" panose="02000000000000000000" pitchFamily="2" charset="0"/>
              <a:ea typeface="Roboto" panose="02000000000000000000" pitchFamily="2" charset="0"/>
              <a:cs typeface="Roboto" panose="02000000000000000000" pitchFamily="2" charset="0"/>
            </a:endParaRPr>
          </a:p>
        </p:txBody>
      </p:sp>
      <p:cxnSp>
        <p:nvCxnSpPr>
          <p:cNvPr id="4" name="Straight Connector 3"/>
          <p:cNvCxnSpPr/>
          <p:nvPr/>
        </p:nvCxnSpPr>
        <p:spPr>
          <a:xfrm>
            <a:off x="4305993" y="6255384"/>
            <a:ext cx="7886007"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5427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1515923" y="1357885"/>
            <a:ext cx="4402739" cy="2308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2000" b="1" dirty="0">
              <a:solidFill>
                <a:schemeClr val="tx1">
                  <a:lumMod val="95000"/>
                  <a:lumOff val="5000"/>
                </a:schemeClr>
              </a:solidFill>
              <a:latin typeface="Roboto Slab" pitchFamily="2" charset="0"/>
              <a:ea typeface="Roboto Slab" pitchFamily="2" charset="0"/>
            </a:endParaRPr>
          </a:p>
        </p:txBody>
      </p:sp>
      <p:sp>
        <p:nvSpPr>
          <p:cNvPr id="4" name="Title 3">
            <a:extLst>
              <a:ext uri="{FF2B5EF4-FFF2-40B4-BE49-F238E27FC236}">
                <a16:creationId xmlns:a16="http://schemas.microsoft.com/office/drawing/2014/main" id="{CE7CD094-0251-5ADC-5BA4-3A4F8DEBAFE4}"/>
              </a:ext>
            </a:extLst>
          </p:cNvPr>
          <p:cNvSpPr>
            <a:spLocks noGrp="1"/>
          </p:cNvSpPr>
          <p:nvPr>
            <p:ph type="ctrTitle"/>
          </p:nvPr>
        </p:nvSpPr>
        <p:spPr>
          <a:xfrm>
            <a:off x="1524000" y="674411"/>
            <a:ext cx="9144000" cy="925789"/>
          </a:xfrm>
        </p:spPr>
        <p:txBody>
          <a:bodyPr/>
          <a:lstStyle/>
          <a:p>
            <a:r>
              <a:rPr lang="en-IN" altLang="en-US" b="1" dirty="0">
                <a:latin typeface="Calibri" panose="020F0502020204030204" pitchFamily="34" charset="0"/>
                <a:cs typeface="Calibri" panose="020F0502020204030204" pitchFamily="34" charset="0"/>
              </a:rPr>
              <a:t>Overview</a:t>
            </a:r>
            <a:endParaRPr lang="en-US" b="1" dirty="0"/>
          </a:p>
        </p:txBody>
      </p:sp>
      <p:sp>
        <p:nvSpPr>
          <p:cNvPr id="5" name="Subtitle 4">
            <a:extLst>
              <a:ext uri="{FF2B5EF4-FFF2-40B4-BE49-F238E27FC236}">
                <a16:creationId xmlns:a16="http://schemas.microsoft.com/office/drawing/2014/main" id="{47130C3E-D6E2-EBBD-68AA-52C5CA5183CB}"/>
              </a:ext>
            </a:extLst>
          </p:cNvPr>
          <p:cNvSpPr>
            <a:spLocks noGrp="1"/>
          </p:cNvSpPr>
          <p:nvPr>
            <p:ph type="subTitle" idx="1"/>
          </p:nvPr>
        </p:nvSpPr>
        <p:spPr>
          <a:xfrm>
            <a:off x="1287951" y="1645034"/>
            <a:ext cx="10394764" cy="4041758"/>
          </a:xfrm>
        </p:spPr>
        <p:txBody>
          <a:bodyPr>
            <a:normAutofit/>
          </a:bodyPr>
          <a:lstStyle/>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Abstract</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Introduction</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Components Overview</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Block Diagram and Working Principle</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Circuit Design and Setup</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Cost Breakdown (in INR)</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Software Implementation</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Machine Learning Algorithms</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Challenges Faced</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Conclusion</a:t>
            </a:r>
          </a:p>
          <a:p>
            <a:pPr marL="342900" indent="-342900" algn="l" eaLnBrk="1" hangingPunct="1">
              <a:buFont typeface="Wingdings" panose="05000000000000000000" pitchFamily="2" charset="2"/>
              <a:buChar char="Ø"/>
            </a:pPr>
            <a:endParaRPr lang="en-IN" altLang="en-US" sz="20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Ø"/>
            </a:pPr>
            <a:endParaRPr lang="en-I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74049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1392891" y="6029928"/>
            <a:ext cx="43633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01</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6" name="Title 5">
            <a:extLst>
              <a:ext uri="{FF2B5EF4-FFF2-40B4-BE49-F238E27FC236}">
                <a16:creationId xmlns:a16="http://schemas.microsoft.com/office/drawing/2014/main" id="{B4337D5B-1826-0986-3948-569137CE3624}"/>
              </a:ext>
            </a:extLst>
          </p:cNvPr>
          <p:cNvSpPr>
            <a:spLocks noGrp="1"/>
          </p:cNvSpPr>
          <p:nvPr>
            <p:ph type="title"/>
          </p:nvPr>
        </p:nvSpPr>
        <p:spPr>
          <a:xfrm>
            <a:off x="4522398" y="468643"/>
            <a:ext cx="3147204" cy="1196256"/>
          </a:xfrm>
        </p:spPr>
        <p:txBody>
          <a:bodyPr/>
          <a:lstStyle/>
          <a:p>
            <a:pPr algn="ctr"/>
            <a:r>
              <a:rPr lang="en-IN" altLang="en-US" sz="4400" b="1" dirty="0">
                <a:latin typeface="Calibri" panose="020F0502020204030204" pitchFamily="34" charset="0"/>
                <a:cs typeface="Calibri" panose="020F0502020204030204" pitchFamily="34" charset="0"/>
              </a:rPr>
              <a:t>Abstract</a:t>
            </a:r>
            <a:endParaRPr lang="en-US" b="1" dirty="0"/>
          </a:p>
        </p:txBody>
      </p:sp>
      <p:sp>
        <p:nvSpPr>
          <p:cNvPr id="2" name="Content Placeholder 2">
            <a:extLst>
              <a:ext uri="{FF2B5EF4-FFF2-40B4-BE49-F238E27FC236}">
                <a16:creationId xmlns:a16="http://schemas.microsoft.com/office/drawing/2014/main" id="{35EC35AF-1029-A190-597D-CE775111FE5F}"/>
              </a:ext>
            </a:extLst>
          </p:cNvPr>
          <p:cNvSpPr txBox="1">
            <a:spLocks noChangeArrowheads="1"/>
          </p:cNvSpPr>
          <p:nvPr/>
        </p:nvSpPr>
        <p:spPr>
          <a:xfrm>
            <a:off x="362771" y="1469523"/>
            <a:ext cx="11448405" cy="464777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defRPr/>
            </a:pPr>
            <a:r>
              <a:rPr lang="en-US" sz="1800" dirty="0"/>
              <a:t>This project investigates the design and development of a portable Electrocardiogram (ECG) monitoring device that leverages Machine Learning (ML) to enhance real-time heart health diagnostics. </a:t>
            </a:r>
          </a:p>
          <a:p>
            <a:pPr>
              <a:buFont typeface="Wingdings" panose="05000000000000000000" pitchFamily="2" charset="2"/>
              <a:buChar char="Ø"/>
              <a:defRPr/>
            </a:pPr>
            <a:r>
              <a:rPr lang="en-US" sz="1800" dirty="0"/>
              <a:t>As cardiovascular diseases remain one of the leading causes of mortality worldwide, continuous monitoring and early detection are crucial. The proposed hardware design integrates lightweight, power-efficient components with a compact form factor, making it highly portable for everyday use. </a:t>
            </a:r>
          </a:p>
          <a:p>
            <a:pPr>
              <a:buFont typeface="Wingdings" panose="05000000000000000000" pitchFamily="2" charset="2"/>
              <a:buChar char="Ø"/>
              <a:defRPr/>
            </a:pPr>
            <a:r>
              <a:rPr lang="en-US" sz="1800" dirty="0"/>
              <a:t>The ECG signals are collected through bio-electrodes, which are processed and analyzed using embedded ML algorithms trained to detect arrhythmias and other cardiac abnormalities.</a:t>
            </a:r>
          </a:p>
          <a:p>
            <a:pPr>
              <a:buFont typeface="Wingdings" panose="05000000000000000000" pitchFamily="2" charset="2"/>
              <a:buChar char="Ø"/>
              <a:defRPr/>
            </a:pPr>
            <a:r>
              <a:rPr lang="en-US" sz="1800" dirty="0"/>
              <a:t> The ML models are optimized to operate on low-power microcontrollers, enabling real-time analysis directly on the device without reliance on external servers or high computational resources. </a:t>
            </a:r>
          </a:p>
          <a:p>
            <a:pPr>
              <a:buFont typeface="Wingdings" panose="05000000000000000000" pitchFamily="2" charset="2"/>
              <a:buChar char="Ø"/>
              <a:defRPr/>
            </a:pPr>
            <a:r>
              <a:rPr lang="en-US" sz="1800" dirty="0"/>
              <a:t>This approach ensures both user privacy and reduced latency in anomaly detection. In addition, the device is designed to be user-friendly, with a simple interface to display results and wireless connectivity for easy data transfer to mobile devices or cloud storage for extended monitoring and medical consultation. </a:t>
            </a:r>
          </a:p>
          <a:p>
            <a:pPr>
              <a:buFont typeface="Wingdings" panose="05000000000000000000" pitchFamily="2" charset="2"/>
              <a:buChar char="Ø"/>
              <a:defRPr/>
            </a:pPr>
            <a:r>
              <a:rPr lang="en-US" sz="1800" dirty="0"/>
              <a:t>Preliminary results demonstrate that this ML-based portable ECG system provides high accuracy in detecting various cardiac irregularities, offering a reliable, accessible solution for early heart health monitoring and intervention. </a:t>
            </a:r>
            <a:endParaRPr lang="en-IN"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3045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2403C-AB44-F9B7-D2DC-A0788212BE76}"/>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B3EE2397-DD28-9200-D35B-760C61E69DF4}"/>
              </a:ext>
            </a:extLst>
          </p:cNvPr>
          <p:cNvSpPr/>
          <p:nvPr/>
        </p:nvSpPr>
        <p:spPr>
          <a:xfrm>
            <a:off x="11375258" y="6029928"/>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02</a:t>
            </a:r>
          </a:p>
        </p:txBody>
      </p:sp>
      <p:pic>
        <p:nvPicPr>
          <p:cNvPr id="13" name="Picture 12">
            <a:extLst>
              <a:ext uri="{FF2B5EF4-FFF2-40B4-BE49-F238E27FC236}">
                <a16:creationId xmlns:a16="http://schemas.microsoft.com/office/drawing/2014/main" id="{D74419CB-8E11-033B-EEDB-0D1E66A412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6" name="Title 5">
            <a:extLst>
              <a:ext uri="{FF2B5EF4-FFF2-40B4-BE49-F238E27FC236}">
                <a16:creationId xmlns:a16="http://schemas.microsoft.com/office/drawing/2014/main" id="{DDD55742-62FD-F3A9-E48C-D03C23BADFAD}"/>
              </a:ext>
            </a:extLst>
          </p:cNvPr>
          <p:cNvSpPr>
            <a:spLocks noGrp="1"/>
          </p:cNvSpPr>
          <p:nvPr>
            <p:ph type="title"/>
          </p:nvPr>
        </p:nvSpPr>
        <p:spPr>
          <a:xfrm>
            <a:off x="4420199" y="451709"/>
            <a:ext cx="3351602" cy="1196256"/>
          </a:xfrm>
        </p:spPr>
        <p:txBody>
          <a:bodyPr>
            <a:normAutofit/>
          </a:bodyPr>
          <a:lstStyle/>
          <a:p>
            <a:pPr algn="ctr"/>
            <a:r>
              <a:rPr lang="en-IN" altLang="en-US" sz="4400" b="1" dirty="0">
                <a:latin typeface="Calibri" panose="020F0502020204030204" pitchFamily="34" charset="0"/>
                <a:cs typeface="Calibri" panose="020F0502020204030204" pitchFamily="34" charset="0"/>
              </a:rPr>
              <a:t>Introduction</a:t>
            </a:r>
            <a:endParaRPr lang="en-US" b="1" dirty="0"/>
          </a:p>
        </p:txBody>
      </p:sp>
      <p:sp>
        <p:nvSpPr>
          <p:cNvPr id="2" name="Content Placeholder 2">
            <a:extLst>
              <a:ext uri="{FF2B5EF4-FFF2-40B4-BE49-F238E27FC236}">
                <a16:creationId xmlns:a16="http://schemas.microsoft.com/office/drawing/2014/main" id="{9996FFF9-BF51-6E4F-36A5-3F9C1EA81535}"/>
              </a:ext>
            </a:extLst>
          </p:cNvPr>
          <p:cNvSpPr txBox="1">
            <a:spLocks noChangeArrowheads="1"/>
          </p:cNvSpPr>
          <p:nvPr/>
        </p:nvSpPr>
        <p:spPr>
          <a:xfrm>
            <a:off x="716945" y="1401760"/>
            <a:ext cx="10350260" cy="5028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defRPr/>
            </a:pPr>
            <a:r>
              <a:rPr lang="en-US" sz="1800" dirty="0"/>
              <a:t>Cardiovascular diseases (CVDs) are a leading cause of death globally, accounting for millions of lives lost each year. Early detection and continuous monitoring of heart health are essential for effective intervention and treatment. Traditionally, ECG monitoring is conducted in clinical settings using bulky, stationary equipment. However, with the rise of wearable technology and advancements in low-power electronics, there is a growing opportunity to bring ECG monitoring into everyday environments through portable devices.</a:t>
            </a:r>
          </a:p>
          <a:p>
            <a:pPr>
              <a:buFont typeface="Wingdings" panose="05000000000000000000" pitchFamily="2" charset="2"/>
              <a:buChar char="Ø"/>
              <a:defRPr/>
            </a:pPr>
            <a:r>
              <a:rPr lang="en-US" sz="1800" dirty="0"/>
              <a:t> This project aims to design and develop a portable ECG monitoring device that integrates hardware and machine learning (ML) to enable accurate, real-time cardiac health monitoring outside of clinical environments. Unlike conventional ECG devices, this device will use bioelectrodes to capture ECG signals and will process these signals through embedded ML algorithms capable of detecting common cardiac irregularities, such as arrhythmias, in real time. </a:t>
            </a:r>
          </a:p>
          <a:p>
            <a:pPr>
              <a:buFont typeface="Wingdings" panose="05000000000000000000" pitchFamily="2" charset="2"/>
              <a:buChar char="Ø"/>
              <a:defRPr/>
            </a:pPr>
            <a:r>
              <a:rPr lang="en-US" sz="1800" dirty="0"/>
              <a:t>The ML algorithms are optimized to run on a low-power microcontroller, minimizing power consumption while maximizing device portability and battery life.  In addition to hardware design, the system incorporates an intuitive user interface and wireless connectivity, allowing users to easily view their heart data and transfer it to mobile devices or cloud storage for long-term monitoring and analysis. The device's real-time monitoring and user-friendly design make it suitable for individuals who need continuous heart monitoring, such as elderly patients, athletes, or those at risk of cardiovascular conditions.</a:t>
            </a:r>
          </a:p>
        </p:txBody>
      </p:sp>
    </p:spTree>
    <p:extLst>
      <p:ext uri="{BB962C8B-B14F-4D97-AF65-F5344CB8AC3E}">
        <p14:creationId xmlns:p14="http://schemas.microsoft.com/office/powerpoint/2010/main" val="2288071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37A7-3478-7699-3859-4C1C8D81439F}"/>
              </a:ext>
            </a:extLst>
          </p:cNvPr>
          <p:cNvSpPr>
            <a:spLocks noGrp="1"/>
          </p:cNvSpPr>
          <p:nvPr>
            <p:ph type="title"/>
          </p:nvPr>
        </p:nvSpPr>
        <p:spPr>
          <a:xfrm>
            <a:off x="2944279" y="400325"/>
            <a:ext cx="6303434" cy="1380227"/>
          </a:xfrm>
        </p:spPr>
        <p:txBody>
          <a:bodyPr>
            <a:normAutofit/>
          </a:bodyPr>
          <a:lstStyle/>
          <a:p>
            <a:pPr algn="ctr"/>
            <a:r>
              <a:rPr lang="en-IN" altLang="en-US" b="1" dirty="0">
                <a:latin typeface="Calibri" panose="020F0502020204030204" pitchFamily="34" charset="0"/>
                <a:cs typeface="Calibri" panose="020F0502020204030204" pitchFamily="34" charset="0"/>
              </a:rPr>
              <a:t>Components Overview</a:t>
            </a:r>
            <a:br>
              <a:rPr lang="en-IN" altLang="en-US" sz="4400" b="1" dirty="0">
                <a:latin typeface="Calibri" panose="020F0502020204030204" pitchFamily="34" charset="0"/>
                <a:cs typeface="Calibri" panose="020F0502020204030204" pitchFamily="34" charset="0"/>
              </a:rPr>
            </a:br>
            <a:endParaRPr lang="en-IN" b="1" dirty="0"/>
          </a:p>
        </p:txBody>
      </p:sp>
      <p:sp>
        <p:nvSpPr>
          <p:cNvPr id="3" name="TextBox 2">
            <a:extLst>
              <a:ext uri="{FF2B5EF4-FFF2-40B4-BE49-F238E27FC236}">
                <a16:creationId xmlns:a16="http://schemas.microsoft.com/office/drawing/2014/main" id="{C172FC86-8C5F-69A7-C5CA-58AFE6216806}"/>
              </a:ext>
            </a:extLst>
          </p:cNvPr>
          <p:cNvSpPr txBox="1"/>
          <p:nvPr/>
        </p:nvSpPr>
        <p:spPr>
          <a:xfrm>
            <a:off x="783487" y="1559751"/>
            <a:ext cx="10625017" cy="3970318"/>
          </a:xfrm>
          <a:prstGeom prst="rect">
            <a:avLst/>
          </a:prstGeom>
          <a:noFill/>
        </p:spPr>
        <p:txBody>
          <a:bodyPr wrap="square" rtlCol="0">
            <a:spAutoFit/>
          </a:bodyPr>
          <a:lstStyle/>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AD8232 ECG Sensor Module</a:t>
            </a:r>
            <a:r>
              <a:rPr lang="en-IN" dirty="0">
                <a:ea typeface="Open sans" panose="020B0606030504020204" pitchFamily="34" charset="0"/>
                <a:cs typeface="Open sans" panose="020B0606030504020204" pitchFamily="34" charset="0"/>
              </a:rPr>
              <a:t>: Amplifies and filters the heart signals, providing a clean </a:t>
            </a:r>
            <a:r>
              <a:rPr lang="en-IN" dirty="0" err="1">
                <a:ea typeface="Open sans" panose="020B0606030504020204" pitchFamily="34" charset="0"/>
                <a:cs typeface="Open sans" panose="020B0606030504020204" pitchFamily="34" charset="0"/>
              </a:rPr>
              <a:t>analog</a:t>
            </a:r>
            <a:r>
              <a:rPr lang="en-IN" dirty="0">
                <a:ea typeface="Open sans" panose="020B0606030504020204" pitchFamily="34" charset="0"/>
                <a:cs typeface="Open sans" panose="020B0606030504020204" pitchFamily="34" charset="0"/>
              </a:rPr>
              <a:t> ECG waveform.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Input Voltage</a:t>
            </a:r>
            <a:r>
              <a:rPr lang="en-IN" dirty="0">
                <a:ea typeface="Open sans" panose="020B0606030504020204" pitchFamily="34" charset="0"/>
                <a:cs typeface="Open sans" panose="020B0606030504020204" pitchFamily="34" charset="0"/>
              </a:rPr>
              <a:t>: 3.3V to 5V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Output</a:t>
            </a:r>
            <a:r>
              <a:rPr lang="en-IN" dirty="0">
                <a:ea typeface="Open sans" panose="020B0606030504020204" pitchFamily="34" charset="0"/>
                <a:cs typeface="Open sans" panose="020B0606030504020204" pitchFamily="34" charset="0"/>
              </a:rPr>
              <a:t>: Analog ECG signal </a:t>
            </a:r>
          </a:p>
          <a:p>
            <a:pPr marL="285750" indent="-285750">
              <a:buFont typeface="Wingdings" panose="05000000000000000000" pitchFamily="2" charset="2"/>
              <a:buChar char="Ø"/>
            </a:pPr>
            <a:endParaRPr lang="en-IN" dirty="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Arduino Nano</a:t>
            </a:r>
            <a:r>
              <a:rPr lang="en-IN" dirty="0">
                <a:ea typeface="Open sans" panose="020B0606030504020204" pitchFamily="34" charset="0"/>
                <a:cs typeface="Open sans" panose="020B0606030504020204" pitchFamily="34" charset="0"/>
              </a:rPr>
              <a:t>: The primary microcontroller used for signal processing and data handling.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Processor</a:t>
            </a:r>
            <a:r>
              <a:rPr lang="en-IN" dirty="0">
                <a:ea typeface="Open sans" panose="020B0606030504020204" pitchFamily="34" charset="0"/>
                <a:cs typeface="Open sans" panose="020B0606030504020204" pitchFamily="34" charset="0"/>
              </a:rPr>
              <a:t>: ATmega328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Digital I/O Pins</a:t>
            </a:r>
            <a:r>
              <a:rPr lang="en-IN" dirty="0">
                <a:ea typeface="Open sans" panose="020B0606030504020204" pitchFamily="34" charset="0"/>
                <a:cs typeface="Open sans" panose="020B0606030504020204" pitchFamily="34" charset="0"/>
              </a:rPr>
              <a:t>: 14 (6 PWM outputs)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Analog Input Pins</a:t>
            </a:r>
            <a:r>
              <a:rPr lang="en-IN" dirty="0">
                <a:ea typeface="Open sans" panose="020B0606030504020204" pitchFamily="34" charset="0"/>
                <a:cs typeface="Open sans" panose="020B0606030504020204" pitchFamily="34" charset="0"/>
              </a:rPr>
              <a:t>: 8 </a:t>
            </a:r>
          </a:p>
          <a:p>
            <a:pPr marL="285750" indent="-285750">
              <a:buFont typeface="Wingdings" panose="05000000000000000000" pitchFamily="2" charset="2"/>
              <a:buChar char="Ø"/>
            </a:pPr>
            <a:endParaRPr lang="en-IN" dirty="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HC-06 Bluetooth Module</a:t>
            </a:r>
            <a:r>
              <a:rPr lang="en-IN" dirty="0">
                <a:ea typeface="Open sans" panose="020B0606030504020204" pitchFamily="34" charset="0"/>
                <a:cs typeface="Open sans" panose="020B0606030504020204" pitchFamily="34" charset="0"/>
              </a:rPr>
              <a:t>: Used for wireless transmission of the data to a smartphone or computer.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Bluetooth Protocol</a:t>
            </a:r>
            <a:r>
              <a:rPr lang="en-IN" dirty="0">
                <a:ea typeface="Open sans" panose="020B0606030504020204" pitchFamily="34" charset="0"/>
                <a:cs typeface="Open sans" panose="020B0606030504020204" pitchFamily="34" charset="0"/>
              </a:rPr>
              <a:t>: Bluetooth v2.0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Operating Voltage</a:t>
            </a:r>
            <a:r>
              <a:rPr lang="en-IN" dirty="0">
                <a:ea typeface="Open sans" panose="020B0606030504020204" pitchFamily="34" charset="0"/>
                <a:cs typeface="Open sans" panose="020B0606030504020204" pitchFamily="34" charset="0"/>
              </a:rPr>
              <a:t>: 3.3V to 5V </a:t>
            </a:r>
          </a:p>
          <a:p>
            <a:pPr marL="285750" indent="-285750">
              <a:buFont typeface="Wingdings" panose="05000000000000000000" pitchFamily="2" charset="2"/>
              <a:buChar char="Ø"/>
            </a:pPr>
            <a:r>
              <a:rPr lang="en-IN" b="1" dirty="0">
                <a:ea typeface="Open sans" panose="020B0606030504020204" pitchFamily="34" charset="0"/>
                <a:cs typeface="Open sans" panose="020B0606030504020204" pitchFamily="34" charset="0"/>
              </a:rPr>
              <a:t>Range</a:t>
            </a:r>
            <a:r>
              <a:rPr lang="en-IN" dirty="0">
                <a:ea typeface="Open sans" panose="020B0606030504020204" pitchFamily="34" charset="0"/>
                <a:cs typeface="Open sans" panose="020B0606030504020204" pitchFamily="34" charset="0"/>
              </a:rPr>
              <a:t>: Up to 10 meters </a:t>
            </a:r>
          </a:p>
          <a:p>
            <a:pPr marL="285750" indent="-285750">
              <a:buFont typeface="Wingdings" panose="05000000000000000000" pitchFamily="2" charset="2"/>
              <a:buChar char="Ø"/>
            </a:pPr>
            <a:endParaRPr lang="en-IN" dirty="0">
              <a:ea typeface="Open sans" panose="020B0606030504020204" pitchFamily="34" charset="0"/>
              <a:cs typeface="Open sans" panose="020B0606030504020204" pitchFamily="34" charset="0"/>
            </a:endParaRPr>
          </a:p>
        </p:txBody>
      </p:sp>
      <p:sp>
        <p:nvSpPr>
          <p:cNvPr id="4" name="Rectangle 3">
            <a:extLst>
              <a:ext uri="{FF2B5EF4-FFF2-40B4-BE49-F238E27FC236}">
                <a16:creationId xmlns:a16="http://schemas.microsoft.com/office/drawing/2014/main" id="{3B79DAD3-40B4-168D-CEA9-8C5062D1E675}"/>
              </a:ext>
            </a:extLst>
          </p:cNvPr>
          <p:cNvSpPr/>
          <p:nvPr/>
        </p:nvSpPr>
        <p:spPr>
          <a:xfrm>
            <a:off x="11376861" y="6029928"/>
            <a:ext cx="46839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03</a:t>
            </a:r>
          </a:p>
        </p:txBody>
      </p:sp>
    </p:spTree>
    <p:extLst>
      <p:ext uri="{BB962C8B-B14F-4D97-AF65-F5344CB8AC3E}">
        <p14:creationId xmlns:p14="http://schemas.microsoft.com/office/powerpoint/2010/main" val="41352364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EAE2221-41E9-2DB7-1CB9-6C99DCF65915}"/>
              </a:ext>
            </a:extLst>
          </p:cNvPr>
          <p:cNvSpPr>
            <a:spLocks noGrp="1"/>
          </p:cNvSpPr>
          <p:nvPr>
            <p:ph idx="1"/>
          </p:nvPr>
        </p:nvSpPr>
        <p:spPr>
          <a:xfrm>
            <a:off x="875762" y="990600"/>
            <a:ext cx="10478037" cy="5178380"/>
          </a:xfrm>
        </p:spPr>
        <p:txBody>
          <a:bodyPr>
            <a:noAutofit/>
          </a:bodyPr>
          <a:lstStyle/>
          <a:p>
            <a:pPr marL="285750" indent="-285750">
              <a:buFont typeface="Wingdings" panose="05000000000000000000" pitchFamily="2" charset="2"/>
              <a:buChar char="Ø"/>
            </a:pPr>
            <a:r>
              <a:rPr lang="en-US" sz="1800" dirty="0"/>
              <a:t> </a:t>
            </a:r>
            <a:r>
              <a:rPr lang="en-US" sz="1800" b="1" dirty="0"/>
              <a:t>Machine Learning Model Integration </a:t>
            </a:r>
            <a:r>
              <a:rPr lang="en-US" sz="1800" dirty="0"/>
              <a:t>-Model Selection and Training Train a machine learning model, such as a convolutional neural network (CNN) or support vector machine (SVM), on a dataset of ECG signals to classify normal and abnormal rhythms (e.g., arrhythmias). </a:t>
            </a:r>
          </a:p>
          <a:p>
            <a:pPr marL="285750" indent="-285750">
              <a:buFont typeface="Wingdings" panose="05000000000000000000" pitchFamily="2" charset="2"/>
              <a:buChar char="Ø"/>
            </a:pPr>
            <a:r>
              <a:rPr lang="en-US" sz="1800" dirty="0"/>
              <a:t> Model Optimization for Embedded Systems Optimize the trained model for deployment on the microcontroller by using techniques like model quantization, pruning, or converting it to a TensorFlow Lite or </a:t>
            </a:r>
            <a:r>
              <a:rPr lang="en-US" sz="1800" dirty="0" err="1"/>
              <a:t>TinyML</a:t>
            </a:r>
            <a:r>
              <a:rPr lang="en-US" sz="1800" dirty="0"/>
              <a:t> format. This ensures the model runs efficiently with limited computational resources. </a:t>
            </a:r>
          </a:p>
          <a:p>
            <a:pPr marL="285750" indent="-285750">
              <a:buFont typeface="Wingdings" panose="05000000000000000000" pitchFamily="2" charset="2"/>
              <a:buChar char="Ø"/>
            </a:pPr>
            <a:r>
              <a:rPr lang="en-US" sz="1800" dirty="0"/>
              <a:t>Embedded ML Integration Program the optimized model into </a:t>
            </a:r>
            <a:r>
              <a:rPr lang="en-US" sz="1800" dirty="0" err="1"/>
              <a:t>th</a:t>
            </a:r>
            <a:endParaRPr lang="en-IN" sz="18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Electrodes</a:t>
            </a:r>
            <a:r>
              <a:rPr lang="en-IN" sz="1800" dirty="0">
                <a:ea typeface="Open sans" panose="020B0606030504020204" pitchFamily="34" charset="0"/>
                <a:cs typeface="Open sans" panose="020B0606030504020204" pitchFamily="34" charset="0"/>
              </a:rPr>
              <a:t>: Capture heart activity signals when placed on specific body locations. </a:t>
            </a: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Material</a:t>
            </a:r>
            <a:r>
              <a:rPr lang="en-IN" sz="1800" dirty="0">
                <a:ea typeface="Open sans" panose="020B0606030504020204" pitchFamily="34" charset="0"/>
                <a:cs typeface="Open sans" panose="020B0606030504020204" pitchFamily="34" charset="0"/>
              </a:rPr>
              <a:t>: Silver/Silver Chloride (Ag/AgCl) </a:t>
            </a: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Type</a:t>
            </a:r>
            <a:r>
              <a:rPr lang="en-IN" sz="1800" dirty="0">
                <a:ea typeface="Open sans" panose="020B0606030504020204" pitchFamily="34" charset="0"/>
                <a:cs typeface="Open sans" panose="020B0606030504020204" pitchFamily="34" charset="0"/>
              </a:rPr>
              <a:t>: Disposable </a:t>
            </a:r>
          </a:p>
          <a:p>
            <a:pPr marL="285750" indent="-285750">
              <a:buFont typeface="Wingdings" panose="05000000000000000000" pitchFamily="2" charset="2"/>
              <a:buChar char="Ø"/>
            </a:pPr>
            <a:endParaRPr lang="en-IN" sz="1800" dirty="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Rechargeable Battery Pack</a:t>
            </a:r>
            <a:r>
              <a:rPr lang="en-IN" sz="1800" dirty="0">
                <a:ea typeface="Open sans" panose="020B0606030504020204" pitchFamily="34" charset="0"/>
                <a:cs typeface="Open sans" panose="020B0606030504020204" pitchFamily="34" charset="0"/>
              </a:rPr>
              <a:t>: Powers the complete circuit, ensuring portability. </a:t>
            </a: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Battery Type</a:t>
            </a:r>
            <a:r>
              <a:rPr lang="en-IN" sz="1800" dirty="0">
                <a:ea typeface="Open sans" panose="020B0606030504020204" pitchFamily="34" charset="0"/>
                <a:cs typeface="Open sans" panose="020B0606030504020204" pitchFamily="34" charset="0"/>
              </a:rPr>
              <a:t>: Lithium Polymer (Li-Po) </a:t>
            </a: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Voltage</a:t>
            </a:r>
            <a:r>
              <a:rPr lang="en-IN" sz="1800" dirty="0">
                <a:ea typeface="Open sans" panose="020B0606030504020204" pitchFamily="34" charset="0"/>
                <a:cs typeface="Open sans" panose="020B0606030504020204" pitchFamily="34" charset="0"/>
              </a:rPr>
              <a:t>: 3.7V </a:t>
            </a:r>
          </a:p>
          <a:p>
            <a:pPr marL="285750" indent="-285750">
              <a:buFont typeface="Wingdings" panose="05000000000000000000" pitchFamily="2" charset="2"/>
              <a:buChar char="Ø"/>
            </a:pPr>
            <a:r>
              <a:rPr lang="en-IN" sz="1800" b="1" dirty="0">
                <a:ea typeface="Open sans" panose="020B0606030504020204" pitchFamily="34" charset="0"/>
                <a:cs typeface="Open sans" panose="020B0606030504020204" pitchFamily="34" charset="0"/>
              </a:rPr>
              <a:t>Capacity</a:t>
            </a:r>
            <a:r>
              <a:rPr lang="en-IN" sz="1800" dirty="0">
                <a:ea typeface="Open sans" panose="020B0606030504020204" pitchFamily="34" charset="0"/>
                <a:cs typeface="Open sans" panose="020B0606030504020204" pitchFamily="34" charset="0"/>
              </a:rPr>
              <a:t>: 1000mAh</a:t>
            </a:r>
          </a:p>
          <a:p>
            <a:pPr marL="0" indent="0">
              <a:buNone/>
            </a:pPr>
            <a:endParaRPr lang="en-IN" sz="1800" dirty="0"/>
          </a:p>
        </p:txBody>
      </p:sp>
      <p:sp>
        <p:nvSpPr>
          <p:cNvPr id="5" name="Rectangle 4">
            <a:extLst>
              <a:ext uri="{FF2B5EF4-FFF2-40B4-BE49-F238E27FC236}">
                <a16:creationId xmlns:a16="http://schemas.microsoft.com/office/drawing/2014/main" id="{DB128A3D-BEB3-9F7C-7C4E-085F0DB36F07}"/>
              </a:ext>
            </a:extLst>
          </p:cNvPr>
          <p:cNvSpPr/>
          <p:nvPr/>
        </p:nvSpPr>
        <p:spPr>
          <a:xfrm>
            <a:off x="11371250" y="6029928"/>
            <a:ext cx="479619"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04</a:t>
            </a:r>
          </a:p>
        </p:txBody>
      </p:sp>
    </p:spTree>
    <p:extLst>
      <p:ext uri="{BB962C8B-B14F-4D97-AF65-F5344CB8AC3E}">
        <p14:creationId xmlns:p14="http://schemas.microsoft.com/office/powerpoint/2010/main" val="17973230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15" name="Rectangle 14"/>
          <p:cNvSpPr/>
          <p:nvPr/>
        </p:nvSpPr>
        <p:spPr>
          <a:xfrm>
            <a:off x="11369997" y="6055329"/>
            <a:ext cx="465192"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05</a:t>
            </a:r>
          </a:p>
        </p:txBody>
      </p:sp>
      <p:sp>
        <p:nvSpPr>
          <p:cNvPr id="2" name="Title 1">
            <a:extLst>
              <a:ext uri="{FF2B5EF4-FFF2-40B4-BE49-F238E27FC236}">
                <a16:creationId xmlns:a16="http://schemas.microsoft.com/office/drawing/2014/main" id="{ED06B6BC-5DC9-7226-0104-6089F5CF2A63}"/>
              </a:ext>
            </a:extLst>
          </p:cNvPr>
          <p:cNvSpPr>
            <a:spLocks noGrp="1"/>
          </p:cNvSpPr>
          <p:nvPr>
            <p:ph type="title"/>
          </p:nvPr>
        </p:nvSpPr>
        <p:spPr>
          <a:xfrm>
            <a:off x="1627002" y="468718"/>
            <a:ext cx="8321799" cy="1201913"/>
          </a:xfrm>
        </p:spPr>
        <p:txBody>
          <a:bodyPr>
            <a:normAutofit fontScale="90000"/>
          </a:bodyPr>
          <a:lstStyle/>
          <a:p>
            <a:pPr algn="ctr"/>
            <a:r>
              <a:rPr lang="en-IN" b="1" dirty="0">
                <a:latin typeface="Calibri" panose="020F0502020204030204" pitchFamily="34" charset="0"/>
                <a:cs typeface="Calibri" panose="020F0502020204030204" pitchFamily="34" charset="0"/>
              </a:rPr>
              <a:t>Block Diagram and Working Principle</a:t>
            </a:r>
            <a:endParaRPr lang="en-US" dirty="0"/>
          </a:p>
        </p:txBody>
      </p:sp>
      <p:sp>
        <p:nvSpPr>
          <p:cNvPr id="3" name="Content Placeholder 2">
            <a:extLst>
              <a:ext uri="{FF2B5EF4-FFF2-40B4-BE49-F238E27FC236}">
                <a16:creationId xmlns:a16="http://schemas.microsoft.com/office/drawing/2014/main" id="{268D9EFE-FA3C-8E6D-F8CE-4E1E3946B835}"/>
              </a:ext>
            </a:extLst>
          </p:cNvPr>
          <p:cNvSpPr>
            <a:spLocks noGrp="1"/>
          </p:cNvSpPr>
          <p:nvPr>
            <p:ph sz="half" idx="1"/>
          </p:nvPr>
        </p:nvSpPr>
        <p:spPr>
          <a:xfrm>
            <a:off x="822003" y="1812601"/>
            <a:ext cx="5151431" cy="4455350"/>
          </a:xfrm>
        </p:spPr>
        <p:txBody>
          <a:bodyPr>
            <a:normAutofit/>
          </a:bodyPr>
          <a:lstStyle/>
          <a:p>
            <a:pPr>
              <a:buFont typeface="Wingdings" panose="05000000000000000000" pitchFamily="2" charset="2"/>
              <a:buChar char="Ø"/>
            </a:pPr>
            <a:r>
              <a:rPr lang="en-US" sz="1800" b="1" dirty="0"/>
              <a:t>Refinements and Enhancements </a:t>
            </a:r>
            <a:r>
              <a:rPr lang="en-US" sz="1800" dirty="0"/>
              <a:t>Make necessary adjustments based on testing results to improve accuracy, power efficiency, and user experience</a:t>
            </a:r>
            <a:r>
              <a:rPr lang="en-US" sz="1200" dirty="0"/>
              <a:t>.</a:t>
            </a:r>
            <a:endParaRPr lang="en-US" sz="1800" dirty="0"/>
          </a:p>
          <a:p>
            <a:pPr>
              <a:buFont typeface="Wingdings" panose="05000000000000000000" pitchFamily="2" charset="2"/>
              <a:buChar char="Ø"/>
            </a:pPr>
            <a:r>
              <a:rPr lang="en-US" sz="1800" b="1" dirty="0"/>
              <a:t>Documentation</a:t>
            </a:r>
            <a:r>
              <a:rPr lang="en-US" sz="1800" dirty="0"/>
              <a:t> Compile detailed documentation, including system architecture, circuit diagrams, model training, and deployment processes, as well as guidelines for device operation and maintenance.</a:t>
            </a:r>
          </a:p>
          <a:p>
            <a:pPr>
              <a:buFont typeface="Wingdings" panose="05000000000000000000" pitchFamily="2" charset="2"/>
              <a:buChar char="Ø"/>
            </a:pPr>
            <a:r>
              <a:rPr lang="en-US" sz="1800" b="1" dirty="0"/>
              <a:t>Deployment</a:t>
            </a:r>
            <a:r>
              <a:rPr lang="en-US" sz="1800" dirty="0"/>
              <a:t> Finalize the device for deployment, preparing prototypes for further testing or potential commercialization.</a:t>
            </a:r>
          </a:p>
        </p:txBody>
      </p:sp>
      <p:pic>
        <p:nvPicPr>
          <p:cNvPr id="6" name="Picture 5">
            <a:extLst>
              <a:ext uri="{FF2B5EF4-FFF2-40B4-BE49-F238E27FC236}">
                <a16:creationId xmlns:a16="http://schemas.microsoft.com/office/drawing/2014/main" id="{6225FD4D-BDBC-CE47-54B2-F20D3BD9AE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139" y="1661946"/>
            <a:ext cx="4831858" cy="4455350"/>
          </a:xfrm>
          <a:prstGeom prst="rect">
            <a:avLst/>
          </a:prstGeom>
        </p:spPr>
      </p:pic>
    </p:spTree>
    <p:extLst>
      <p:ext uri="{BB962C8B-B14F-4D97-AF65-F5344CB8AC3E}">
        <p14:creationId xmlns:p14="http://schemas.microsoft.com/office/powerpoint/2010/main" val="3241693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2910-D468-C83D-5FDA-3693BAF7DB54}"/>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0EC6C6AE-53B1-2B59-85FC-94A873FF07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15" name="Rectangle 14">
            <a:extLst>
              <a:ext uri="{FF2B5EF4-FFF2-40B4-BE49-F238E27FC236}">
                <a16:creationId xmlns:a16="http://schemas.microsoft.com/office/drawing/2014/main" id="{BB4DD2AB-3C56-A326-A3BE-615446CA494F}"/>
              </a:ext>
            </a:extLst>
          </p:cNvPr>
          <p:cNvSpPr/>
          <p:nvPr/>
        </p:nvSpPr>
        <p:spPr>
          <a:xfrm>
            <a:off x="11365990" y="6055329"/>
            <a:ext cx="473207"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06</a:t>
            </a:r>
          </a:p>
        </p:txBody>
      </p:sp>
      <p:sp>
        <p:nvSpPr>
          <p:cNvPr id="2" name="Title 1">
            <a:extLst>
              <a:ext uri="{FF2B5EF4-FFF2-40B4-BE49-F238E27FC236}">
                <a16:creationId xmlns:a16="http://schemas.microsoft.com/office/drawing/2014/main" id="{14B9EFB1-E698-160C-0BBF-2467955113AA}"/>
              </a:ext>
            </a:extLst>
          </p:cNvPr>
          <p:cNvSpPr>
            <a:spLocks noGrp="1"/>
          </p:cNvSpPr>
          <p:nvPr>
            <p:ph type="title"/>
          </p:nvPr>
        </p:nvSpPr>
        <p:spPr>
          <a:xfrm>
            <a:off x="2735891" y="468718"/>
            <a:ext cx="6720218" cy="1201913"/>
          </a:xfrm>
        </p:spPr>
        <p:txBody>
          <a:bodyPr>
            <a:normAutofit/>
          </a:bodyPr>
          <a:lstStyle/>
          <a:p>
            <a:pPr algn="ctr"/>
            <a:r>
              <a:rPr lang="en-US" b="1" dirty="0">
                <a:latin typeface="Calibri" panose="020F0502020204030204" pitchFamily="34" charset="0"/>
                <a:cs typeface="Calibri" panose="020F0502020204030204" pitchFamily="34" charset="0"/>
              </a:rPr>
              <a:t>C</a:t>
            </a:r>
            <a:r>
              <a:rPr lang="en-IN" b="1" dirty="0" err="1">
                <a:latin typeface="Calibri" panose="020F0502020204030204" pitchFamily="34" charset="0"/>
                <a:cs typeface="Calibri" panose="020F0502020204030204" pitchFamily="34" charset="0"/>
              </a:rPr>
              <a:t>ircuit</a:t>
            </a:r>
            <a:r>
              <a:rPr lang="en-IN" b="1" dirty="0">
                <a:latin typeface="Calibri" panose="020F0502020204030204" pitchFamily="34" charset="0"/>
                <a:cs typeface="Calibri" panose="020F0502020204030204" pitchFamily="34" charset="0"/>
              </a:rPr>
              <a:t> Design and Setup</a:t>
            </a:r>
            <a:endParaRPr lang="en-US" dirty="0"/>
          </a:p>
        </p:txBody>
      </p:sp>
      <p:sp>
        <p:nvSpPr>
          <p:cNvPr id="3" name="Content Placeholder 2">
            <a:extLst>
              <a:ext uri="{FF2B5EF4-FFF2-40B4-BE49-F238E27FC236}">
                <a16:creationId xmlns:a16="http://schemas.microsoft.com/office/drawing/2014/main" id="{089074F2-F266-98D3-8FF4-7AB36F0D314A}"/>
              </a:ext>
            </a:extLst>
          </p:cNvPr>
          <p:cNvSpPr>
            <a:spLocks noGrp="1"/>
          </p:cNvSpPr>
          <p:nvPr>
            <p:ph sz="half" idx="1"/>
          </p:nvPr>
        </p:nvSpPr>
        <p:spPr>
          <a:xfrm>
            <a:off x="1040713" y="1581712"/>
            <a:ext cx="10110574" cy="4037279"/>
          </a:xfrm>
        </p:spPr>
        <p:txBody>
          <a:bodyPr>
            <a:normAutofit/>
          </a:bodyPr>
          <a:lstStyle/>
          <a:p>
            <a:pPr>
              <a:buFont typeface="Wingdings" panose="05000000000000000000" pitchFamily="2" charset="2"/>
              <a:buChar char="Ø"/>
            </a:pPr>
            <a:r>
              <a:rPr lang="en-US" sz="2000" dirty="0"/>
              <a:t>The circuit consists of the AD8232 ECG module connected to the analog input pin of the Arduino Nano.</a:t>
            </a:r>
          </a:p>
          <a:p>
            <a:pPr>
              <a:buFont typeface="Wingdings" panose="05000000000000000000" pitchFamily="2" charset="2"/>
              <a:buChar char="Ø"/>
            </a:pPr>
            <a:r>
              <a:rPr lang="en-US" sz="2000" dirty="0"/>
              <a:t>The Bluetooth module is connected to the UART pins (TX/RX) of the Arduino for wireless communication.</a:t>
            </a:r>
          </a:p>
          <a:p>
            <a:pPr>
              <a:buFont typeface="Wingdings" panose="05000000000000000000" pitchFamily="2" charset="2"/>
              <a:buChar char="Ø"/>
            </a:pPr>
            <a:r>
              <a:rPr lang="en-US" sz="2000" dirty="0"/>
              <a:t>A battery pack powers the Arduino and sensor module.</a:t>
            </a:r>
          </a:p>
          <a:p>
            <a:pPr>
              <a:buFont typeface="Wingdings" panose="05000000000000000000" pitchFamily="2" charset="2"/>
              <a:buChar char="Ø"/>
            </a:pPr>
            <a:r>
              <a:rPr lang="en-US" sz="2000" dirty="0"/>
              <a:t>To view the ECG signals, the user must connect the Bluetooth module to a mobile device or a laptop and use an ECG visualizer application. </a:t>
            </a:r>
          </a:p>
          <a:p>
            <a:pPr marL="0" indent="0">
              <a:buNone/>
            </a:pPr>
            <a:endParaRPr lang="en-US" sz="2000" dirty="0"/>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p:txBody>
      </p:sp>
      <p:pic>
        <p:nvPicPr>
          <p:cNvPr id="5" name="Picture 4">
            <a:extLst>
              <a:ext uri="{FF2B5EF4-FFF2-40B4-BE49-F238E27FC236}">
                <a16:creationId xmlns:a16="http://schemas.microsoft.com/office/drawing/2014/main" id="{2A8F8CA7-EF28-1F89-620D-E19C0ED0C4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767312"/>
            <a:ext cx="2861733" cy="2861733"/>
          </a:xfrm>
          <a:prstGeom prst="rect">
            <a:avLst/>
          </a:prstGeom>
        </p:spPr>
      </p:pic>
    </p:spTree>
    <p:extLst>
      <p:ext uri="{BB962C8B-B14F-4D97-AF65-F5344CB8AC3E}">
        <p14:creationId xmlns:p14="http://schemas.microsoft.com/office/powerpoint/2010/main" val="12011952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40A81B-3B4D-B1CB-85EC-66E0FF4A9B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sp>
        <p:nvSpPr>
          <p:cNvPr id="83" name="Rectangle 82"/>
          <p:cNvSpPr/>
          <p:nvPr/>
        </p:nvSpPr>
        <p:spPr>
          <a:xfrm>
            <a:off x="11366792" y="6055329"/>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07</a:t>
            </a:r>
          </a:p>
        </p:txBody>
      </p:sp>
      <p:sp>
        <p:nvSpPr>
          <p:cNvPr id="35" name="Text Placeholder 3"/>
          <p:cNvSpPr txBox="1">
            <a:spLocks/>
          </p:cNvSpPr>
          <p:nvPr/>
        </p:nvSpPr>
        <p:spPr>
          <a:xfrm>
            <a:off x="1158475" y="1067338"/>
            <a:ext cx="8642230" cy="48513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500"/>
              </a:spcBef>
              <a:buNone/>
            </a:pPr>
            <a:endParaRPr lang="en-US" sz="2000" dirty="0">
              <a:solidFill>
                <a:schemeClr val="tx1">
                  <a:lumMod val="95000"/>
                  <a:lumOff val="5000"/>
                </a:schemeClr>
              </a:solidFill>
              <a:latin typeface="Roboto Slab" pitchFamily="2" charset="0"/>
              <a:ea typeface="Roboto Slab" pitchFamily="2" charset="0"/>
            </a:endParaRPr>
          </a:p>
        </p:txBody>
      </p:sp>
      <p:pic>
        <p:nvPicPr>
          <p:cNvPr id="3" name="Picture 2">
            <a:extLst>
              <a:ext uri="{FF2B5EF4-FFF2-40B4-BE49-F238E27FC236}">
                <a16:creationId xmlns:a16="http://schemas.microsoft.com/office/drawing/2014/main" id="{AE5E955F-18E1-DB1B-0DC0-2A6FCCD107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4" name="Title 3">
            <a:extLst>
              <a:ext uri="{FF2B5EF4-FFF2-40B4-BE49-F238E27FC236}">
                <a16:creationId xmlns:a16="http://schemas.microsoft.com/office/drawing/2014/main" id="{6AF1A31C-305B-8B99-2614-E443CD2AFB3B}"/>
              </a:ext>
            </a:extLst>
          </p:cNvPr>
          <p:cNvSpPr>
            <a:spLocks noGrp="1"/>
          </p:cNvSpPr>
          <p:nvPr>
            <p:ph type="title"/>
          </p:nvPr>
        </p:nvSpPr>
        <p:spPr>
          <a:xfrm>
            <a:off x="2548914" y="466238"/>
            <a:ext cx="5861351" cy="1202199"/>
          </a:xfrm>
        </p:spPr>
        <p:txBody>
          <a:bodyPr>
            <a:normAutofit/>
          </a:bodyPr>
          <a:lstStyle/>
          <a:p>
            <a:pPr algn="ctr"/>
            <a:r>
              <a:rPr lang="en-IN" altLang="en-US" b="1" dirty="0">
                <a:latin typeface="Calibri" panose="020F0502020204030204" pitchFamily="34" charset="0"/>
                <a:cs typeface="Calibri" panose="020F0502020204030204" pitchFamily="34" charset="0"/>
              </a:rPr>
              <a:t>Cost Breakdown (in INR)</a:t>
            </a:r>
            <a:endParaRPr lang="en-US" b="1" dirty="0"/>
          </a:p>
        </p:txBody>
      </p:sp>
      <p:sp>
        <p:nvSpPr>
          <p:cNvPr id="6" name="Rectangle 1">
            <a:extLst>
              <a:ext uri="{FF2B5EF4-FFF2-40B4-BE49-F238E27FC236}">
                <a16:creationId xmlns:a16="http://schemas.microsoft.com/office/drawing/2014/main" id="{F6CEAB2F-9FAB-8F3E-A0A3-DC1B4F12FE93}"/>
              </a:ext>
            </a:extLst>
          </p:cNvPr>
          <p:cNvSpPr>
            <a:spLocks noGrp="1" noChangeArrowheads="1"/>
          </p:cNvSpPr>
          <p:nvPr>
            <p:ph idx="1"/>
          </p:nvPr>
        </p:nvSpPr>
        <p:spPr bwMode="auto">
          <a:xfrm>
            <a:off x="813503" y="1341710"/>
            <a:ext cx="1056499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IN" sz="2000" dirty="0"/>
          </a:p>
          <a:p>
            <a:pPr eaLnBrk="0" fontAlgn="base" hangingPunct="0">
              <a:lnSpc>
                <a:spcPct val="100000"/>
              </a:lnSpc>
              <a:spcBef>
                <a:spcPct val="0"/>
              </a:spcBef>
              <a:spcAft>
                <a:spcPct val="0"/>
              </a:spcAft>
              <a:buFont typeface="Wingdings" panose="05000000000000000000" pitchFamily="2" charset="2"/>
              <a:buChar char="Ø"/>
            </a:pPr>
            <a:r>
              <a:rPr lang="en-IN" sz="2000" dirty="0"/>
              <a:t>AD8232 ECG Module: INR 440 to INR 504 </a:t>
            </a:r>
          </a:p>
          <a:p>
            <a:pPr eaLnBrk="0" fontAlgn="base" hangingPunct="0">
              <a:lnSpc>
                <a:spcPct val="100000"/>
              </a:lnSpc>
              <a:spcBef>
                <a:spcPct val="0"/>
              </a:spcBef>
              <a:spcAft>
                <a:spcPct val="0"/>
              </a:spcAft>
              <a:buFont typeface="Wingdings" panose="05000000000000000000" pitchFamily="2" charset="2"/>
              <a:buChar char="Ø"/>
            </a:pPr>
            <a:r>
              <a:rPr lang="en-IN" sz="2000" dirty="0"/>
              <a:t>Arduino Nano: INR 300 to INR 450 </a:t>
            </a:r>
          </a:p>
          <a:p>
            <a:pPr eaLnBrk="0" fontAlgn="base" hangingPunct="0">
              <a:lnSpc>
                <a:spcPct val="100000"/>
              </a:lnSpc>
              <a:spcBef>
                <a:spcPct val="0"/>
              </a:spcBef>
              <a:spcAft>
                <a:spcPct val="0"/>
              </a:spcAft>
              <a:buFont typeface="Wingdings" panose="05000000000000000000" pitchFamily="2" charset="2"/>
              <a:buChar char="Ø"/>
            </a:pPr>
            <a:r>
              <a:rPr lang="en-IN" sz="2000" dirty="0"/>
              <a:t>Electrodes: INR 50 to INR 100 per set </a:t>
            </a:r>
          </a:p>
          <a:p>
            <a:pPr eaLnBrk="0" fontAlgn="base" hangingPunct="0">
              <a:lnSpc>
                <a:spcPct val="100000"/>
              </a:lnSpc>
              <a:spcBef>
                <a:spcPct val="0"/>
              </a:spcBef>
              <a:spcAft>
                <a:spcPct val="0"/>
              </a:spcAft>
              <a:buFont typeface="Wingdings" panose="05000000000000000000" pitchFamily="2" charset="2"/>
              <a:buChar char="Ø"/>
            </a:pPr>
            <a:r>
              <a:rPr lang="en-IN" sz="2000" dirty="0"/>
              <a:t>Bluetooth Module (HC-06): INR 200 to INR 300</a:t>
            </a:r>
          </a:p>
          <a:p>
            <a:pPr eaLnBrk="0" fontAlgn="base" hangingPunct="0">
              <a:lnSpc>
                <a:spcPct val="100000"/>
              </a:lnSpc>
              <a:spcBef>
                <a:spcPct val="0"/>
              </a:spcBef>
              <a:spcAft>
                <a:spcPct val="0"/>
              </a:spcAft>
              <a:buFont typeface="Wingdings" panose="05000000000000000000" pitchFamily="2" charset="2"/>
              <a:buChar char="Ø"/>
            </a:pPr>
            <a:r>
              <a:rPr lang="en-IN" sz="2000" dirty="0"/>
              <a:t>Battery Pack: INR 200 to INR 300 </a:t>
            </a:r>
          </a:p>
          <a:p>
            <a:pPr eaLnBrk="0" fontAlgn="base" hangingPunct="0">
              <a:lnSpc>
                <a:spcPct val="100000"/>
              </a:lnSpc>
              <a:spcBef>
                <a:spcPct val="0"/>
              </a:spcBef>
              <a:spcAft>
                <a:spcPct val="0"/>
              </a:spcAft>
              <a:buFont typeface="Wingdings" panose="05000000000000000000" pitchFamily="2" charset="2"/>
              <a:buChar char="Ø"/>
            </a:pPr>
            <a:r>
              <a:rPr lang="en-IN" sz="2000" dirty="0"/>
              <a:t>Enclosure: INR 150 to INR 300 </a:t>
            </a:r>
          </a:p>
          <a:p>
            <a:pPr eaLnBrk="0" fontAlgn="base" hangingPunct="0">
              <a:lnSpc>
                <a:spcPct val="100000"/>
              </a:lnSpc>
              <a:spcBef>
                <a:spcPct val="0"/>
              </a:spcBef>
              <a:spcAft>
                <a:spcPct val="0"/>
              </a:spcAft>
              <a:buFont typeface="Wingdings" panose="05000000000000000000" pitchFamily="2" charset="2"/>
              <a:buChar char="Ø"/>
            </a:pPr>
            <a:r>
              <a:rPr lang="en-IN" sz="2000" dirty="0"/>
              <a:t>Display Module: INR 150 </a:t>
            </a:r>
          </a:p>
          <a:p>
            <a:pPr eaLnBrk="0" fontAlgn="base" hangingPunct="0">
              <a:lnSpc>
                <a:spcPct val="100000"/>
              </a:lnSpc>
              <a:spcBef>
                <a:spcPct val="0"/>
              </a:spcBef>
              <a:spcAft>
                <a:spcPct val="0"/>
              </a:spcAft>
              <a:buFont typeface="Wingdings" panose="05000000000000000000" pitchFamily="2" charset="2"/>
              <a:buChar char="Ø"/>
            </a:pPr>
            <a:r>
              <a:rPr lang="en-IN" sz="2000" dirty="0"/>
              <a:t>Miscellaneous Components: INR 100 </a:t>
            </a:r>
          </a:p>
          <a:p>
            <a:pPr marL="0" marR="0" lvl="0" indent="0" algn="l" defTabSz="914400" rtl="0" eaLnBrk="0" fontAlgn="base" latinLnBrk="0" hangingPunct="0">
              <a:lnSpc>
                <a:spcPct val="100000"/>
              </a:lnSpc>
              <a:spcBef>
                <a:spcPct val="0"/>
              </a:spcBef>
              <a:spcAft>
                <a:spcPct val="0"/>
              </a:spcAft>
              <a:buClrTx/>
              <a:buSzTx/>
              <a:buNone/>
              <a:tabLst/>
            </a:pPr>
            <a:endParaRPr lang="en-IN" sz="2000" dirty="0"/>
          </a:p>
          <a:p>
            <a:pPr marL="0" marR="0" lvl="0" indent="0" algn="l" defTabSz="914400" rtl="0" eaLnBrk="0" fontAlgn="base" latinLnBrk="0" hangingPunct="0">
              <a:lnSpc>
                <a:spcPct val="100000"/>
              </a:lnSpc>
              <a:spcBef>
                <a:spcPct val="0"/>
              </a:spcBef>
              <a:spcAft>
                <a:spcPct val="0"/>
              </a:spcAft>
              <a:buClrTx/>
              <a:buSzTx/>
              <a:buNone/>
              <a:tabLst/>
            </a:pPr>
            <a:r>
              <a:rPr lang="en-IN" sz="2000" dirty="0"/>
              <a:t>Total Estimated Cost: INR 1,500 to INR 2,500</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77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913</TotalTime>
  <Words>1768</Words>
  <Application>Microsoft Office PowerPoint</Application>
  <PresentationFormat>Widescreen</PresentationFormat>
  <Paragraphs>141</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Open sans</vt:lpstr>
      <vt:lpstr>Roboto</vt:lpstr>
      <vt:lpstr>Roboto Slab</vt:lpstr>
      <vt:lpstr>Times</vt:lpstr>
      <vt:lpstr>Wingdings</vt:lpstr>
      <vt:lpstr>Office Theme</vt:lpstr>
      <vt:lpstr>PowerPoint Presentation</vt:lpstr>
      <vt:lpstr>Overview</vt:lpstr>
      <vt:lpstr>Abstract</vt:lpstr>
      <vt:lpstr>Introduction</vt:lpstr>
      <vt:lpstr>Components Overview </vt:lpstr>
      <vt:lpstr>PowerPoint Presentation</vt:lpstr>
      <vt:lpstr>Block Diagram and Working Principle</vt:lpstr>
      <vt:lpstr>Circuit Design and Setup</vt:lpstr>
      <vt:lpstr>Cost Breakdown (in INR)</vt:lpstr>
      <vt:lpstr>Software Implementation </vt:lpstr>
      <vt:lpstr>Machine Learning Algorithms</vt:lpstr>
      <vt:lpstr>Machine Learning Algorithms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Dileep Suresha Naik</dc:creator>
  <cp:lastModifiedBy>MD KAIF MUSTAFA</cp:lastModifiedBy>
  <cp:revision>103</cp:revision>
  <dcterms:created xsi:type="dcterms:W3CDTF">2023-08-10T08:59:21Z</dcterms:created>
  <dcterms:modified xsi:type="dcterms:W3CDTF">2024-11-14T19:38:21Z</dcterms:modified>
</cp:coreProperties>
</file>