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5"/>
  </p:handoutMasterIdLst>
  <p:sldIdLst>
    <p:sldId id="285" r:id="rId2"/>
    <p:sldId id="286" r:id="rId3"/>
    <p:sldId id="291" r:id="rId4"/>
    <p:sldId id="258" r:id="rId5"/>
    <p:sldId id="259" r:id="rId6"/>
    <p:sldId id="262" r:id="rId7"/>
    <p:sldId id="261" r:id="rId8"/>
    <p:sldId id="263" r:id="rId9"/>
    <p:sldId id="264" r:id="rId10"/>
    <p:sldId id="292" r:id="rId11"/>
    <p:sldId id="293" r:id="rId12"/>
    <p:sldId id="294" r:id="rId13"/>
    <p:sldId id="295" r:id="rId14"/>
    <p:sldId id="296" r:id="rId15"/>
    <p:sldId id="297" r:id="rId16"/>
    <p:sldId id="298" r:id="rId17"/>
    <p:sldId id="299" r:id="rId18"/>
    <p:sldId id="300" r:id="rId19"/>
    <p:sldId id="301" r:id="rId20"/>
    <p:sldId id="302" r:id="rId21"/>
    <p:sldId id="303" r:id="rId22"/>
    <p:sldId id="304" r:id="rId23"/>
    <p:sldId id="28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682F"/>
    <a:srgbClr val="5F5F5F"/>
    <a:srgbClr val="0099CC"/>
    <a:srgbClr val="0000FF"/>
    <a:srgbClr val="006699"/>
    <a:srgbClr val="009999"/>
    <a:srgbClr val="0066CC"/>
    <a:srgbClr val="666699"/>
    <a:srgbClr val="FF6600"/>
    <a:srgbClr val="99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3" d="100"/>
          <a:sy n="63" d="100"/>
        </p:scale>
        <p:origin x="320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7F2447-4073-FE62-C0C3-75D4390947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DC40709-3B98-DC67-4913-E586452CBC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C1F9DF-F3CA-418C-8E48-F7B356B78758}" type="datetimeFigureOut">
              <a:rPr lang="en-US" smtClean="0"/>
              <a:t>3/11/2025</a:t>
            </a:fld>
            <a:endParaRPr lang="en-US"/>
          </a:p>
        </p:txBody>
      </p:sp>
      <p:sp>
        <p:nvSpPr>
          <p:cNvPr id="4" name="Footer Placeholder 3">
            <a:extLst>
              <a:ext uri="{FF2B5EF4-FFF2-40B4-BE49-F238E27FC236}">
                <a16:creationId xmlns:a16="http://schemas.microsoft.com/office/drawing/2014/main" id="{55CC38A7-E20B-80B0-8BDE-9E37E2123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0B7C110-7488-6D5F-B40E-46432C8E31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750F109-BA63-4FD6-8A99-1DB5A29DE6ED}" type="slidenum">
              <a:rPr lang="en-US" smtClean="0"/>
              <a:t>‹#›</a:t>
            </a:fld>
            <a:endParaRPr lang="en-US"/>
          </a:p>
        </p:txBody>
      </p:sp>
    </p:spTree>
    <p:extLst>
      <p:ext uri="{BB962C8B-B14F-4D97-AF65-F5344CB8AC3E}">
        <p14:creationId xmlns:p14="http://schemas.microsoft.com/office/powerpoint/2010/main" val="167575921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BABD7640-3F72-24D1-7443-2282E8CF1706}"/>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9A56E71-EFCF-9F91-A1BB-8FF373E9F1E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1472860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1F56EE-BA8C-49DD-9007-330E7C7B6D5D}" type="slidenum">
              <a:rPr lang="en-IN" smtClean="0"/>
              <a:t>‹#›</a:t>
            </a:fld>
            <a:endParaRPr lang="en-IN"/>
          </a:p>
        </p:txBody>
      </p:sp>
      <p:sp>
        <p:nvSpPr>
          <p:cNvPr id="8" name="Rectangle 7">
            <a:extLst>
              <a:ext uri="{FF2B5EF4-FFF2-40B4-BE49-F238E27FC236}">
                <a16:creationId xmlns:a16="http://schemas.microsoft.com/office/drawing/2014/main" id="{D831F74B-A620-BED1-8083-ACD3C2222B33}"/>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16FE7B0-A325-9F6B-5DEA-6CFFB2DBBC1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10" name="Picture 9">
            <a:extLst>
              <a:ext uri="{FF2B5EF4-FFF2-40B4-BE49-F238E27FC236}">
                <a16:creationId xmlns:a16="http://schemas.microsoft.com/office/drawing/2014/main" id="{1C5AD06A-BD56-1758-E059-92C1C7C458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1061150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FEF13F31-6E9D-2B76-A67F-6671E18E0B01}"/>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BF20BC5-158B-FBD7-0661-46090C9DD14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9" name="Picture 8">
            <a:extLst>
              <a:ext uri="{FF2B5EF4-FFF2-40B4-BE49-F238E27FC236}">
                <a16:creationId xmlns:a16="http://schemas.microsoft.com/office/drawing/2014/main" id="{529CD942-F6EE-95F6-92C9-66D686A7E0F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9709961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C45613ED-840F-189B-6184-7C2E83F74658}"/>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2EC0B6F-B947-A6A9-12AC-258AD1C53B1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9" name="Picture 8">
            <a:extLst>
              <a:ext uri="{FF2B5EF4-FFF2-40B4-BE49-F238E27FC236}">
                <a16:creationId xmlns:a16="http://schemas.microsoft.com/office/drawing/2014/main" id="{65962AF7-6154-320D-76CC-8BC30D776C8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314237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1A0D2130-1B1B-ECF5-E934-C051E93F35C9}"/>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9D0ACDD3-80A2-5245-41A0-3EEB52FA075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9" name="Picture 8">
            <a:extLst>
              <a:ext uri="{FF2B5EF4-FFF2-40B4-BE49-F238E27FC236}">
                <a16:creationId xmlns:a16="http://schemas.microsoft.com/office/drawing/2014/main" id="{177AB47A-A374-AE7C-0E11-8E938CD7B43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3084996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01F56EE-BA8C-49DD-9007-330E7C7B6D5D}" type="slidenum">
              <a:rPr lang="en-IN" smtClean="0"/>
              <a:t>‹#›</a:t>
            </a:fld>
            <a:endParaRPr lang="en-IN"/>
          </a:p>
        </p:txBody>
      </p:sp>
      <p:sp>
        <p:nvSpPr>
          <p:cNvPr id="7" name="Rectangle 6">
            <a:extLst>
              <a:ext uri="{FF2B5EF4-FFF2-40B4-BE49-F238E27FC236}">
                <a16:creationId xmlns:a16="http://schemas.microsoft.com/office/drawing/2014/main" id="{E930D09D-960A-1FCA-82AD-1AA292596FBC}"/>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44041FD-DC37-3C20-CEE8-0103588488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9" name="Picture 8">
            <a:extLst>
              <a:ext uri="{FF2B5EF4-FFF2-40B4-BE49-F238E27FC236}">
                <a16:creationId xmlns:a16="http://schemas.microsoft.com/office/drawing/2014/main" id="{16051374-8A08-B2B5-3D4C-458F584ABF6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2452751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1F56EE-BA8C-49DD-9007-330E7C7B6D5D}" type="slidenum">
              <a:rPr lang="en-IN" smtClean="0"/>
              <a:t>‹#›</a:t>
            </a:fld>
            <a:endParaRPr lang="en-IN"/>
          </a:p>
        </p:txBody>
      </p:sp>
      <p:sp>
        <p:nvSpPr>
          <p:cNvPr id="8" name="Rectangle 7">
            <a:extLst>
              <a:ext uri="{FF2B5EF4-FFF2-40B4-BE49-F238E27FC236}">
                <a16:creationId xmlns:a16="http://schemas.microsoft.com/office/drawing/2014/main" id="{2FD38F5E-6DEF-DD58-5C51-CC0FD276BE3E}"/>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C2F77F8-A456-895C-D404-686DA178C42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10" name="Picture 9">
            <a:extLst>
              <a:ext uri="{FF2B5EF4-FFF2-40B4-BE49-F238E27FC236}">
                <a16:creationId xmlns:a16="http://schemas.microsoft.com/office/drawing/2014/main" id="{DE25F6B9-8F21-2505-0C36-2BE496B8F64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452525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01F56EE-BA8C-49DD-9007-330E7C7B6D5D}" type="slidenum">
              <a:rPr lang="en-IN" smtClean="0"/>
              <a:t>‹#›</a:t>
            </a:fld>
            <a:endParaRPr lang="en-IN"/>
          </a:p>
        </p:txBody>
      </p:sp>
      <p:sp>
        <p:nvSpPr>
          <p:cNvPr id="10" name="Rectangle 9">
            <a:extLst>
              <a:ext uri="{FF2B5EF4-FFF2-40B4-BE49-F238E27FC236}">
                <a16:creationId xmlns:a16="http://schemas.microsoft.com/office/drawing/2014/main" id="{45C97826-FBF2-F6D8-DDCB-D7EF39D820EE}"/>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7510A869-58B9-3E31-676F-453FA039DF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12" name="Picture 11">
            <a:extLst>
              <a:ext uri="{FF2B5EF4-FFF2-40B4-BE49-F238E27FC236}">
                <a16:creationId xmlns:a16="http://schemas.microsoft.com/office/drawing/2014/main" id="{77436E55-F0A2-BF53-8A61-8C70589982B7}"/>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2115386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01F56EE-BA8C-49DD-9007-330E7C7B6D5D}" type="slidenum">
              <a:rPr lang="en-IN" smtClean="0"/>
              <a:t>‹#›</a:t>
            </a:fld>
            <a:endParaRPr lang="en-IN"/>
          </a:p>
        </p:txBody>
      </p:sp>
      <p:sp>
        <p:nvSpPr>
          <p:cNvPr id="6" name="Rectangle 5">
            <a:extLst>
              <a:ext uri="{FF2B5EF4-FFF2-40B4-BE49-F238E27FC236}">
                <a16:creationId xmlns:a16="http://schemas.microsoft.com/office/drawing/2014/main" id="{25B07A2F-75A8-D7CF-8C39-3499BD055D20}"/>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BFB4DAFF-CFFD-765D-F0B1-849B4901C03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8" name="Picture 7">
            <a:extLst>
              <a:ext uri="{FF2B5EF4-FFF2-40B4-BE49-F238E27FC236}">
                <a16:creationId xmlns:a16="http://schemas.microsoft.com/office/drawing/2014/main" id="{EF503B0F-9755-A213-7AF2-71B2FC5C90CA}"/>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2406611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1F56EE-BA8C-49DD-9007-330E7C7B6D5D}" type="slidenum">
              <a:rPr lang="en-IN" smtClean="0"/>
              <a:t>‹#›</a:t>
            </a:fld>
            <a:endParaRPr lang="en-IN"/>
          </a:p>
        </p:txBody>
      </p:sp>
      <p:pic>
        <p:nvPicPr>
          <p:cNvPr id="8" name="Picture 7">
            <a:extLst>
              <a:ext uri="{FF2B5EF4-FFF2-40B4-BE49-F238E27FC236}">
                <a16:creationId xmlns:a16="http://schemas.microsoft.com/office/drawing/2014/main" id="{05366D0D-F54B-0ABB-B75C-613FEBEA1EA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91"/>
            <a:ext cx="12192000" cy="6854218"/>
          </a:xfrm>
          <a:prstGeom prst="rect">
            <a:avLst/>
          </a:prstGeom>
        </p:spPr>
      </p:pic>
      <p:sp>
        <p:nvSpPr>
          <p:cNvPr id="9" name="Rectangle 8">
            <a:extLst>
              <a:ext uri="{FF2B5EF4-FFF2-40B4-BE49-F238E27FC236}">
                <a16:creationId xmlns:a16="http://schemas.microsoft.com/office/drawing/2014/main" id="{3F7C8214-5533-BE70-7D3B-39BA071A7619}"/>
              </a:ext>
            </a:extLst>
          </p:cNvPr>
          <p:cNvSpPr/>
          <p:nvPr userDrawn="1"/>
        </p:nvSpPr>
        <p:spPr>
          <a:xfrm>
            <a:off x="10305288" y="5907024"/>
            <a:ext cx="1316736" cy="44932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1533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01F56EE-BA8C-49DD-9007-330E7C7B6D5D}" type="slidenum">
              <a:rPr lang="en-IN" smtClean="0"/>
              <a:t>‹#›</a:t>
            </a:fld>
            <a:endParaRPr lang="en-IN"/>
          </a:p>
        </p:txBody>
      </p:sp>
      <p:pic>
        <p:nvPicPr>
          <p:cNvPr id="6" name="Picture 5">
            <a:extLst>
              <a:ext uri="{FF2B5EF4-FFF2-40B4-BE49-F238E27FC236}">
                <a16:creationId xmlns:a16="http://schemas.microsoft.com/office/drawing/2014/main" id="{DA24B4EC-6E74-E11C-04B5-48BC193690A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891"/>
            <a:ext cx="12192000" cy="6854218"/>
          </a:xfrm>
          <a:prstGeom prst="rect">
            <a:avLst/>
          </a:prstGeom>
        </p:spPr>
      </p:pic>
    </p:spTree>
    <p:extLst>
      <p:ext uri="{BB962C8B-B14F-4D97-AF65-F5344CB8AC3E}">
        <p14:creationId xmlns:p14="http://schemas.microsoft.com/office/powerpoint/2010/main" val="123348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1027443-035D-4263-A7FA-C4F2145FEE00}" type="datetimeFigureOut">
              <a:rPr lang="en-IN" smtClean="0"/>
              <a:t>11-03-2025</a:t>
            </a:fld>
            <a:endParaRPr lang="en-IN"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01F56EE-BA8C-49DD-9007-330E7C7B6D5D}" type="slidenum">
              <a:rPr lang="en-IN" smtClean="0"/>
              <a:t>‹#›</a:t>
            </a:fld>
            <a:endParaRPr lang="en-IN"/>
          </a:p>
        </p:txBody>
      </p:sp>
      <p:sp>
        <p:nvSpPr>
          <p:cNvPr id="8" name="Rectangle 7">
            <a:extLst>
              <a:ext uri="{FF2B5EF4-FFF2-40B4-BE49-F238E27FC236}">
                <a16:creationId xmlns:a16="http://schemas.microsoft.com/office/drawing/2014/main" id="{CF8A7419-0EE5-8818-BC14-5E5937C761D0}"/>
              </a:ext>
            </a:extLst>
          </p:cNvPr>
          <p:cNvSpPr/>
          <p:nvPr userDrawn="1"/>
        </p:nvSpPr>
        <p:spPr>
          <a:xfrm flipV="1">
            <a:off x="0" y="270165"/>
            <a:ext cx="12192000" cy="45719"/>
          </a:xfrm>
          <a:prstGeom prst="rect">
            <a:avLst/>
          </a:prstGeom>
          <a:solidFill>
            <a:srgbClr val="ED68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3402B01-8388-1906-BE4B-25D724EFF7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pic>
        <p:nvPicPr>
          <p:cNvPr id="10" name="Picture 9">
            <a:extLst>
              <a:ext uri="{FF2B5EF4-FFF2-40B4-BE49-F238E27FC236}">
                <a16:creationId xmlns:a16="http://schemas.microsoft.com/office/drawing/2014/main" id="{1DBBF8F9-5BA7-01F4-CF6A-956300CB8E5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Tree>
    <p:extLst>
      <p:ext uri="{BB962C8B-B14F-4D97-AF65-F5344CB8AC3E}">
        <p14:creationId xmlns:p14="http://schemas.microsoft.com/office/powerpoint/2010/main" val="2608401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1F56EE-BA8C-49DD-9007-330E7C7B6D5D}" type="slidenum">
              <a:rPr lang="en-IN" smtClean="0"/>
              <a:t>‹#›</a:t>
            </a:fld>
            <a:endParaRPr lang="en-IN"/>
          </a:p>
        </p:txBody>
      </p:sp>
    </p:spTree>
    <p:extLst>
      <p:ext uri="{BB962C8B-B14F-4D97-AF65-F5344CB8AC3E}">
        <p14:creationId xmlns:p14="http://schemas.microsoft.com/office/powerpoint/2010/main" val="31403340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hyperlink" Target="https://www.researchgate.net/profile/Muhibul-Bhuyan?_tp=eyJjb250ZXh0Ijp7ImZpcnN0UGFnZSI6InB1YmxpY2F0aW9uIiwicGFnZSI6InB1YmxpY2F0aW9uIn19" TargetMode="Externa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8" Type="http://schemas.openxmlformats.org/officeDocument/2006/relationships/hyperlink" Target="https://ieeexplore.ieee.org/document/9198658/" TargetMode="External"/><Relationship Id="rId13" Type="http://schemas.openxmlformats.org/officeDocument/2006/relationships/hyperlink" Target="https://doi.org/10.1109/ICEEICT53079.2022.9768423" TargetMode="External"/><Relationship Id="rId18" Type="http://schemas.openxmlformats.org/officeDocument/2006/relationships/hyperlink" Target="https://ieeexplore.ieee.org/author/38126923000" TargetMode="External"/><Relationship Id="rId3" Type="http://schemas.openxmlformats.org/officeDocument/2006/relationships/hyperlink" Target="https://ieeexplore.ieee.org/author/37088504459" TargetMode="External"/><Relationship Id="rId21" Type="http://schemas.openxmlformats.org/officeDocument/2006/relationships/hyperlink" Target="https://doi.org/10.1109/EDSSC.2007.4450319" TargetMode="External"/><Relationship Id="rId7" Type="http://schemas.openxmlformats.org/officeDocument/2006/relationships/hyperlink" Target="https://ieeexplore.ieee.org/author/37088550052" TargetMode="External"/><Relationship Id="rId12" Type="http://schemas.openxmlformats.org/officeDocument/2006/relationships/hyperlink" Target="https://ieeexplore.ieee.org/document/9768423/" TargetMode="External"/><Relationship Id="rId17" Type="http://schemas.openxmlformats.org/officeDocument/2006/relationships/hyperlink" Target="https://ieeexplore.ieee.org/author/38127901600" TargetMode="External"/><Relationship Id="rId2" Type="http://schemas.openxmlformats.org/officeDocument/2006/relationships/hyperlink" Target="https://doi.org/10.56155/978-81-955020-7-3-27" TargetMode="External"/><Relationship Id="rId16" Type="http://schemas.openxmlformats.org/officeDocument/2006/relationships/hyperlink" Target="https://ieeexplore.ieee.org/author/37089092433" TargetMode="External"/><Relationship Id="rId20" Type="http://schemas.openxmlformats.org/officeDocument/2006/relationships/hyperlink" Target="https://ieeexplore.ieee.org/document/4450319/" TargetMode="External"/><Relationship Id="rId1" Type="http://schemas.openxmlformats.org/officeDocument/2006/relationships/slideLayout" Target="../slideLayouts/slideLayout10.xml"/><Relationship Id="rId6" Type="http://schemas.openxmlformats.org/officeDocument/2006/relationships/hyperlink" Target="https://ieeexplore.ieee.org/author/37088507382" TargetMode="External"/><Relationship Id="rId11" Type="http://schemas.openxmlformats.org/officeDocument/2006/relationships/hyperlink" Target="https://ieeexplore.ieee.org/author/37086521745" TargetMode="External"/><Relationship Id="rId5" Type="http://schemas.openxmlformats.org/officeDocument/2006/relationships/hyperlink" Target="https://ieeexplore.ieee.org/author/37088506683" TargetMode="External"/><Relationship Id="rId15" Type="http://schemas.openxmlformats.org/officeDocument/2006/relationships/hyperlink" Target="https://ieeexplore.ieee.org/author/38121948400" TargetMode="External"/><Relationship Id="rId10" Type="http://schemas.openxmlformats.org/officeDocument/2006/relationships/hyperlink" Target="https://ieeexplore.ieee.org/author/37089328045" TargetMode="External"/><Relationship Id="rId19" Type="http://schemas.openxmlformats.org/officeDocument/2006/relationships/hyperlink" Target="https://ieeexplore.ieee.org/author/38127780800" TargetMode="External"/><Relationship Id="rId4" Type="http://schemas.openxmlformats.org/officeDocument/2006/relationships/hyperlink" Target="https://ieeexplore.ieee.org/author/37089040241" TargetMode="External"/><Relationship Id="rId9" Type="http://schemas.openxmlformats.org/officeDocument/2006/relationships/hyperlink" Target="https://doi.org/10.1109/CONECCT50063.2020.9198658" TargetMode="External"/><Relationship Id="rId14" Type="http://schemas.openxmlformats.org/officeDocument/2006/relationships/hyperlink" Target="https://ieeexplore.ieee.org/author/38129685600"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664F7C6E-9292-020B-D98B-4DA88C69705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26246"/>
          <a:stretch/>
        </p:blipFill>
        <p:spPr>
          <a:xfrm>
            <a:off x="3496725" y="917254"/>
            <a:ext cx="4398540" cy="1253096"/>
          </a:xfrm>
          <a:prstGeom prst="rect">
            <a:avLst/>
          </a:prstGeom>
        </p:spPr>
      </p:pic>
      <p:sp>
        <p:nvSpPr>
          <p:cNvPr id="2" name="Rectangle 3">
            <a:extLst>
              <a:ext uri="{FF2B5EF4-FFF2-40B4-BE49-F238E27FC236}">
                <a16:creationId xmlns:a16="http://schemas.microsoft.com/office/drawing/2014/main" id="{A387DA2D-CC07-D03F-FDD1-6A97636D3055}"/>
              </a:ext>
            </a:extLst>
          </p:cNvPr>
          <p:cNvSpPr txBox="1">
            <a:spLocks noChangeArrowheads="1"/>
          </p:cNvSpPr>
          <p:nvPr/>
        </p:nvSpPr>
        <p:spPr bwMode="auto">
          <a:xfrm>
            <a:off x="1137325" y="2236445"/>
            <a:ext cx="8153400" cy="814473"/>
          </a:xfrm>
          <a:prstGeom prst="rect">
            <a:avLst/>
          </a:prstGeom>
          <a:solidFill>
            <a:schemeClr val="bg1"/>
          </a:solidFill>
          <a:ln>
            <a:noFill/>
          </a:ln>
          <a:effectLst/>
        </p:spPr>
        <p:txBody>
          <a:bodyPr/>
          <a:lstStyle>
            <a:lvl1pPr marL="0" indent="0" algn="l" rtl="0" eaLnBrk="0" fontAlgn="base" hangingPunct="0">
              <a:spcBef>
                <a:spcPct val="20000"/>
              </a:spcBef>
              <a:spcAft>
                <a:spcPct val="0"/>
              </a:spcAft>
              <a:buClr>
                <a:schemeClr val="accent1"/>
              </a:buClr>
              <a:buSzPct val="65000"/>
              <a:buFont typeface="Wingdings" panose="05000000000000000000" pitchFamily="2" charset="2"/>
              <a:buNone/>
              <a:defRPr sz="28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eaLnBrk="1" hangingPunct="1">
              <a:spcAft>
                <a:spcPts val="600"/>
              </a:spcAft>
              <a:defRPr/>
            </a:pPr>
            <a:r>
              <a:rPr lang="en-IN" sz="2000" b="1" dirty="0">
                <a:solidFill>
                  <a:schemeClr val="accent2">
                    <a:lumMod val="50000"/>
                  </a:schemeClr>
                </a:solidFill>
                <a:latin typeface="Cambria,Bold"/>
              </a:rPr>
              <a:t>SCHOOL OF COMPUTING AND INFORMATION TECHNOLOGY</a:t>
            </a:r>
            <a:endParaRPr lang="en-US" altLang="en-US" dirty="0">
              <a:solidFill>
                <a:schemeClr val="accent2">
                  <a:lumMod val="50000"/>
                </a:schemeClr>
              </a:solidFill>
            </a:endParaRPr>
          </a:p>
        </p:txBody>
      </p:sp>
      <p:sp>
        <p:nvSpPr>
          <p:cNvPr id="4" name="Rectangle 3">
            <a:extLst>
              <a:ext uri="{FF2B5EF4-FFF2-40B4-BE49-F238E27FC236}">
                <a16:creationId xmlns:a16="http://schemas.microsoft.com/office/drawing/2014/main" id="{575CAB48-855E-68C9-DD86-7E1181C96461}"/>
              </a:ext>
            </a:extLst>
          </p:cNvPr>
          <p:cNvSpPr txBox="1">
            <a:spLocks noChangeArrowheads="1"/>
          </p:cNvSpPr>
          <p:nvPr/>
        </p:nvSpPr>
        <p:spPr>
          <a:xfrm>
            <a:off x="1897299" y="3108154"/>
            <a:ext cx="8033426" cy="92351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t>An Investigation Hardware design for portable ECG monitoring using Machine Learning</a:t>
            </a:r>
            <a:endParaRPr lang="en-US" altLang="en-US" b="1" dirty="0">
              <a:solidFill>
                <a:srgbClr val="420408"/>
              </a:solidFill>
              <a:latin typeface="Calibri" panose="020F0502020204030204" pitchFamily="34" charset="0"/>
              <a:cs typeface="Calibri" panose="020F0502020204030204" pitchFamily="34" charset="0"/>
            </a:endParaRPr>
          </a:p>
        </p:txBody>
      </p:sp>
      <p:sp>
        <p:nvSpPr>
          <p:cNvPr id="5" name="TextBox 1">
            <a:extLst>
              <a:ext uri="{FF2B5EF4-FFF2-40B4-BE49-F238E27FC236}">
                <a16:creationId xmlns:a16="http://schemas.microsoft.com/office/drawing/2014/main" id="{532FC2AE-6BFD-5C39-2022-FC74EEF0884C}"/>
              </a:ext>
            </a:extLst>
          </p:cNvPr>
          <p:cNvSpPr txBox="1">
            <a:spLocks noChangeArrowheads="1"/>
          </p:cNvSpPr>
          <p:nvPr/>
        </p:nvSpPr>
        <p:spPr bwMode="auto">
          <a:xfrm>
            <a:off x="6543675" y="4711700"/>
            <a:ext cx="4953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b="1" dirty="0">
                <a:solidFill>
                  <a:schemeClr val="tx1"/>
                </a:solidFill>
                <a:latin typeface="Arial" panose="020B0604020202020204" pitchFamily="34" charset="0"/>
              </a:rPr>
              <a:t>Presented By:</a:t>
            </a:r>
          </a:p>
          <a:p>
            <a:pPr algn="ctr" eaLnBrk="1" hangingPunct="1">
              <a:spcBef>
                <a:spcPct val="0"/>
              </a:spcBef>
              <a:buClrTx/>
              <a:buFontTx/>
              <a:buNone/>
            </a:pPr>
            <a:r>
              <a:rPr lang="en-IN" altLang="en-US" b="1" dirty="0">
                <a:solidFill>
                  <a:schemeClr val="tx1"/>
                </a:solidFill>
                <a:latin typeface="Arial" panose="020B0604020202020204" pitchFamily="34" charset="0"/>
              </a:rPr>
              <a:t>Md Kaif Mustafa (R21EJ020)</a:t>
            </a:r>
          </a:p>
          <a:p>
            <a:pPr algn="ctr" eaLnBrk="1" hangingPunct="1">
              <a:spcBef>
                <a:spcPct val="0"/>
              </a:spcBef>
              <a:buClrTx/>
              <a:buFontTx/>
              <a:buNone/>
            </a:pPr>
            <a:r>
              <a:rPr lang="en-IN" altLang="en-US" b="1" dirty="0">
                <a:solidFill>
                  <a:schemeClr val="tx1"/>
                </a:solidFill>
                <a:latin typeface="Arial" panose="020B0604020202020204" pitchFamily="34" charset="0"/>
              </a:rPr>
              <a:t>Rahul Kumar Singh (R21EJ026)</a:t>
            </a:r>
          </a:p>
        </p:txBody>
      </p:sp>
      <p:sp>
        <p:nvSpPr>
          <p:cNvPr id="6" name="TextBox 5">
            <a:extLst>
              <a:ext uri="{FF2B5EF4-FFF2-40B4-BE49-F238E27FC236}">
                <a16:creationId xmlns:a16="http://schemas.microsoft.com/office/drawing/2014/main" id="{4D367F15-2D1E-4262-4A12-AD65E0C570CC}"/>
              </a:ext>
            </a:extLst>
          </p:cNvPr>
          <p:cNvSpPr txBox="1">
            <a:spLocks noChangeArrowheads="1"/>
          </p:cNvSpPr>
          <p:nvPr/>
        </p:nvSpPr>
        <p:spPr bwMode="auto">
          <a:xfrm>
            <a:off x="2639033" y="2580097"/>
            <a:ext cx="590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sz="2400" b="1" dirty="0">
                <a:solidFill>
                  <a:srgbClr val="0070C0"/>
                </a:solidFill>
                <a:latin typeface="Calibri" panose="020F0502020204030204" pitchFamily="34" charset="0"/>
                <a:cs typeface="Calibri" panose="020F0502020204030204" pitchFamily="34" charset="0"/>
              </a:rPr>
              <a:t>Major Project Phase-II </a:t>
            </a:r>
          </a:p>
        </p:txBody>
      </p:sp>
      <p:sp>
        <p:nvSpPr>
          <p:cNvPr id="8" name="TextBox 5">
            <a:extLst>
              <a:ext uri="{FF2B5EF4-FFF2-40B4-BE49-F238E27FC236}">
                <a16:creationId xmlns:a16="http://schemas.microsoft.com/office/drawing/2014/main" id="{0CDA4D68-660B-160A-1EC9-F6555F1E3AD0}"/>
              </a:ext>
            </a:extLst>
          </p:cNvPr>
          <p:cNvSpPr txBox="1">
            <a:spLocks noChangeArrowheads="1"/>
          </p:cNvSpPr>
          <p:nvPr/>
        </p:nvSpPr>
        <p:spPr bwMode="auto">
          <a:xfrm>
            <a:off x="2261275" y="4018338"/>
            <a:ext cx="5905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000"/>
              </a:spcBef>
              <a:buClr>
                <a:schemeClr val="accent1"/>
              </a:buClr>
              <a:buFont typeface="Wingdings 3" panose="05040102010807070707" pitchFamily="18" charset="2"/>
              <a:buChar char=""/>
              <a:defRPr>
                <a:solidFill>
                  <a:srgbClr val="404040"/>
                </a:solidFill>
                <a:latin typeface="Century Gothic" panose="020B0502020202020204" pitchFamily="34"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Century Gothic" panose="020B0502020202020204" pitchFamily="34"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Century Gothic" panose="020B0502020202020204" pitchFamily="34"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Century Gothic" panose="020B0502020202020204" pitchFamily="34" charset="0"/>
              </a:defRPr>
            </a:lvl5pPr>
            <a:lvl6pPr marL="25146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6pPr>
            <a:lvl7pPr marL="29718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7pPr>
            <a:lvl8pPr marL="34290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8pPr>
            <a:lvl9pPr marL="3886200" indent="-228600" defTabSz="457200" eaLnBrk="0" fontAlgn="base" hangingPunct="0">
              <a:spcBef>
                <a:spcPts val="1000"/>
              </a:spcBef>
              <a:spcAft>
                <a:spcPct val="0"/>
              </a:spcAft>
              <a:buClr>
                <a:schemeClr val="accent1"/>
              </a:buClr>
              <a:buFont typeface="Wingdings 3" panose="05040102010807070707" pitchFamily="18" charset="2"/>
              <a:buChar char=""/>
              <a:defRPr sz="1200">
                <a:solidFill>
                  <a:srgbClr val="404040"/>
                </a:solidFill>
                <a:latin typeface="Century Gothic" panose="020B0502020202020204" pitchFamily="34" charset="0"/>
              </a:defRPr>
            </a:lvl9pPr>
          </a:lstStyle>
          <a:p>
            <a:pPr algn="ctr" eaLnBrk="1" hangingPunct="1">
              <a:spcBef>
                <a:spcPct val="0"/>
              </a:spcBef>
              <a:buClrTx/>
              <a:buFontTx/>
              <a:buNone/>
            </a:pPr>
            <a:r>
              <a:rPr lang="en-IN" altLang="en-US" sz="2000" b="1" dirty="0">
                <a:solidFill>
                  <a:srgbClr val="003217"/>
                </a:solidFill>
                <a:latin typeface="Calibri" panose="020F0502020204030204" pitchFamily="34" charset="0"/>
                <a:cs typeface="Calibri" panose="020F0502020204030204" pitchFamily="34" charset="0"/>
              </a:rPr>
              <a:t>Under the Supervision</a:t>
            </a:r>
          </a:p>
          <a:p>
            <a:pPr algn="ctr" eaLnBrk="1" hangingPunct="1">
              <a:spcBef>
                <a:spcPct val="0"/>
              </a:spcBef>
              <a:buClrTx/>
              <a:buFontTx/>
              <a:buNone/>
            </a:pPr>
            <a:r>
              <a:rPr lang="en-IN" altLang="en-US" sz="2000" b="1" dirty="0">
                <a:solidFill>
                  <a:srgbClr val="003217"/>
                </a:solidFill>
                <a:latin typeface="+mn-lt"/>
                <a:cs typeface="Calibri" panose="020F0502020204030204" pitchFamily="34" charset="0"/>
              </a:rPr>
              <a:t> </a:t>
            </a:r>
            <a:r>
              <a:rPr lang="en-IN" sz="2000" b="1" dirty="0">
                <a:latin typeface="+mn-lt"/>
              </a:rPr>
              <a:t>Dr. Syed </a:t>
            </a:r>
            <a:r>
              <a:rPr lang="en-IN" sz="2000" b="1" dirty="0" err="1">
                <a:latin typeface="+mn-lt"/>
              </a:rPr>
              <a:t>Thouheed</a:t>
            </a:r>
            <a:r>
              <a:rPr lang="en-IN" sz="2000" b="1" dirty="0">
                <a:latin typeface="+mn-lt"/>
              </a:rPr>
              <a:t> Ahmed</a:t>
            </a:r>
            <a:endParaRPr lang="en-IN" altLang="en-US" sz="2000" b="1" dirty="0">
              <a:solidFill>
                <a:srgbClr val="003217"/>
              </a:solidFill>
              <a:latin typeface="+mn-lt"/>
              <a:cs typeface="Calibri" panose="020F0502020204030204" pitchFamily="34" charset="0"/>
            </a:endParaRPr>
          </a:p>
        </p:txBody>
      </p:sp>
      <p:sp>
        <p:nvSpPr>
          <p:cNvPr id="9" name="Slide Number Placeholder 3">
            <a:extLst>
              <a:ext uri="{FF2B5EF4-FFF2-40B4-BE49-F238E27FC236}">
                <a16:creationId xmlns:a16="http://schemas.microsoft.com/office/drawing/2014/main" id="{C58528CF-9F02-21FB-E5F2-81211EBEC5FC}"/>
              </a:ext>
            </a:extLst>
          </p:cNvPr>
          <p:cNvSpPr txBox="1">
            <a:spLocks/>
          </p:cNvSpPr>
          <p:nvPr/>
        </p:nvSpPr>
        <p:spPr bwMode="auto">
          <a:xfrm>
            <a:off x="423863" y="4529138"/>
            <a:ext cx="584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lstStyle>
            <a:defPPr>
              <a:defRPr lang="en-US"/>
            </a:defPPr>
            <a:lvl1pPr marL="0" algn="l" defTabSz="914400" rtl="0" eaLnBrk="1" latinLnBrk="0" hangingPunct="1">
              <a:spcBef>
                <a:spcPts val="1000"/>
              </a:spcBef>
              <a:buClr>
                <a:schemeClr val="accent1"/>
              </a:buClr>
              <a:buFont typeface="Wingdings 3" panose="05040102010807070707" pitchFamily="18" charset="2"/>
              <a:buChar char=""/>
              <a:defRPr sz="1200" kern="1200">
                <a:solidFill>
                  <a:srgbClr val="404040"/>
                </a:solidFill>
                <a:latin typeface="Century Gothic" panose="020B0502020202020204" pitchFamily="34" charset="0"/>
                <a:ea typeface="+mn-ea"/>
                <a:cs typeface="+mn-cs"/>
              </a:defRPr>
            </a:lvl1pPr>
            <a:lvl2pPr marL="742950" indent="-285750" algn="l" defTabSz="914400" rtl="0" eaLnBrk="1" latinLnBrk="0" hangingPunct="1">
              <a:spcBef>
                <a:spcPts val="1000"/>
              </a:spcBef>
              <a:buClr>
                <a:schemeClr val="accent1"/>
              </a:buClr>
              <a:buFont typeface="Wingdings 3" panose="05040102010807070707" pitchFamily="18" charset="2"/>
              <a:buChar char=""/>
              <a:defRPr sz="1600" kern="1200">
                <a:solidFill>
                  <a:srgbClr val="404040"/>
                </a:solidFill>
                <a:latin typeface="Century Gothic" panose="020B0502020202020204" pitchFamily="34" charset="0"/>
                <a:ea typeface="+mn-ea"/>
                <a:cs typeface="+mn-cs"/>
              </a:defRPr>
            </a:lvl2pPr>
            <a:lvl3pPr marL="1143000" indent="-228600" algn="l" defTabSz="914400" rtl="0" eaLnBrk="1" latinLnBrk="0" hangingPunct="1">
              <a:spcBef>
                <a:spcPts val="1000"/>
              </a:spcBef>
              <a:buClr>
                <a:schemeClr val="accent1"/>
              </a:buClr>
              <a:buFont typeface="Wingdings 3" panose="05040102010807070707" pitchFamily="18" charset="2"/>
              <a:buChar char=""/>
              <a:defRPr sz="1400" kern="1200">
                <a:solidFill>
                  <a:srgbClr val="404040"/>
                </a:solidFill>
                <a:latin typeface="Century Gothic" panose="020B0502020202020204" pitchFamily="34" charset="0"/>
                <a:ea typeface="+mn-ea"/>
                <a:cs typeface="+mn-cs"/>
              </a:defRPr>
            </a:lvl3pPr>
            <a:lvl4pPr marL="1600200" indent="-228600" algn="l" defTabSz="914400" rtl="0" eaLnBrk="1" latinLnBrk="0" hangingPunct="1">
              <a:spcBef>
                <a:spcPts val="1000"/>
              </a:spcBef>
              <a:buClr>
                <a:schemeClr val="accent1"/>
              </a:buClr>
              <a:buFont typeface="Wingdings 3" panose="05040102010807070707" pitchFamily="18" charset="2"/>
              <a:buChar char=""/>
              <a:defRPr sz="1200" kern="1200">
                <a:solidFill>
                  <a:srgbClr val="404040"/>
                </a:solidFill>
                <a:latin typeface="Century Gothic" panose="020B0502020202020204" pitchFamily="34" charset="0"/>
                <a:ea typeface="+mn-ea"/>
                <a:cs typeface="+mn-cs"/>
              </a:defRPr>
            </a:lvl4pPr>
            <a:lvl5pPr marL="2057400" indent="-228600" algn="l" defTabSz="914400" rtl="0" eaLnBrk="1" latinLnBrk="0" hangingPunct="1">
              <a:spcBef>
                <a:spcPts val="1000"/>
              </a:spcBef>
              <a:buClr>
                <a:schemeClr val="accent1"/>
              </a:buClr>
              <a:buFont typeface="Wingdings 3" panose="05040102010807070707" pitchFamily="18" charset="2"/>
              <a:buChar char=""/>
              <a:defRPr sz="1200" kern="1200">
                <a:solidFill>
                  <a:srgbClr val="404040"/>
                </a:solidFill>
                <a:latin typeface="Century Gothic" panose="020B0502020202020204" pitchFamily="34" charset="0"/>
                <a:ea typeface="+mn-ea"/>
                <a:cs typeface="+mn-cs"/>
              </a:defRPr>
            </a:lvl5pPr>
            <a:lvl6pPr marL="2514600" indent="-228600" algn="l" defTabSz="457200" rtl="0" eaLnBrk="0" fontAlgn="base" latinLnBrk="0"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Century Gothic" panose="020B0502020202020204" pitchFamily="34" charset="0"/>
                <a:ea typeface="+mn-ea"/>
                <a:cs typeface="+mn-cs"/>
              </a:defRPr>
            </a:lvl6pPr>
            <a:lvl7pPr marL="2971800" indent="-228600" algn="l" defTabSz="457200" rtl="0" eaLnBrk="0" fontAlgn="base" latinLnBrk="0"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Century Gothic" panose="020B0502020202020204" pitchFamily="34" charset="0"/>
                <a:ea typeface="+mn-ea"/>
                <a:cs typeface="+mn-cs"/>
              </a:defRPr>
            </a:lvl7pPr>
            <a:lvl8pPr marL="3429000" indent="-228600" algn="l" defTabSz="457200" rtl="0" eaLnBrk="0" fontAlgn="base" latinLnBrk="0"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Century Gothic" panose="020B0502020202020204" pitchFamily="34" charset="0"/>
                <a:ea typeface="+mn-ea"/>
                <a:cs typeface="+mn-cs"/>
              </a:defRPr>
            </a:lvl8pPr>
            <a:lvl9pPr marL="3886200" indent="-228600" algn="l" defTabSz="457200" rtl="0" eaLnBrk="0" fontAlgn="base" latinLnBrk="0" hangingPunct="0">
              <a:spcBef>
                <a:spcPts val="1000"/>
              </a:spcBef>
              <a:spcAft>
                <a:spcPct val="0"/>
              </a:spcAft>
              <a:buClr>
                <a:schemeClr val="accent1"/>
              </a:buClr>
              <a:buFont typeface="Wingdings 3" panose="05040102010807070707" pitchFamily="18" charset="2"/>
              <a:buChar char=""/>
              <a:defRPr sz="1200" kern="1200">
                <a:solidFill>
                  <a:srgbClr val="404040"/>
                </a:solidFill>
                <a:latin typeface="Century Gothic" panose="020B0502020202020204" pitchFamily="34" charset="0"/>
                <a:ea typeface="+mn-ea"/>
                <a:cs typeface="+mn-cs"/>
              </a:defRPr>
            </a:lvl9pPr>
          </a:lstStyle>
          <a:p>
            <a:pPr algn="ctr">
              <a:spcBef>
                <a:spcPct val="0"/>
              </a:spcBef>
              <a:buClrTx/>
              <a:buFontTx/>
              <a:buNone/>
            </a:pPr>
            <a:fld id="{BDA1FE1B-6CFE-4C53-BB06-15E8994F9ED8}" type="slidenum">
              <a:rPr lang="en-US" altLang="en-US" smtClean="0">
                <a:solidFill>
                  <a:srgbClr val="FEFFFF"/>
                </a:solidFill>
              </a:rPr>
              <a:pPr algn="ctr">
                <a:spcBef>
                  <a:spcPct val="0"/>
                </a:spcBef>
                <a:buClrTx/>
                <a:buFontTx/>
                <a:buNone/>
              </a:pPr>
              <a:t>1</a:t>
            </a:fld>
            <a:endParaRPr lang="en-US" altLang="en-US">
              <a:solidFill>
                <a:srgbClr val="FEFFFF"/>
              </a:solidFill>
            </a:endParaRPr>
          </a:p>
        </p:txBody>
      </p:sp>
    </p:spTree>
    <p:extLst>
      <p:ext uri="{BB962C8B-B14F-4D97-AF65-F5344CB8AC3E}">
        <p14:creationId xmlns:p14="http://schemas.microsoft.com/office/powerpoint/2010/main" val="4096696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A93E984-939F-2929-1F05-28D587DD05D5}"/>
              </a:ext>
            </a:extLst>
          </p:cNvPr>
          <p:cNvSpPr>
            <a:spLocks noGrp="1"/>
          </p:cNvSpPr>
          <p:nvPr>
            <p:ph type="body" sz="half" idx="2"/>
          </p:nvPr>
        </p:nvSpPr>
        <p:spPr>
          <a:xfrm>
            <a:off x="545432" y="577515"/>
            <a:ext cx="10844463" cy="5662863"/>
          </a:xfrm>
        </p:spPr>
        <p:txBody>
          <a:bodyPr>
            <a:normAutofit/>
          </a:bodyPr>
          <a:lstStyle/>
          <a:p>
            <a:pPr marL="285750" indent="-285750">
              <a:buFont typeface="Arial" panose="020B0604020202020204" pitchFamily="34" charset="0"/>
              <a:buChar char="•"/>
            </a:pPr>
            <a:r>
              <a:rPr lang="en-US" sz="2000" b="1" dirty="0">
                <a:latin typeface="Google Sans"/>
              </a:rPr>
              <a:t>Research Gap:</a:t>
            </a:r>
            <a:r>
              <a:rPr lang="en-US" sz="2000" dirty="0">
                <a:latin typeface="Google Sans"/>
              </a:rPr>
              <a:t> Your project fills the gap by integrating real-time ECG waveform capture with Bluetooth-enabled wireless data transmission, allowing immediate access to heart activity on smart devices.</a:t>
            </a:r>
          </a:p>
          <a:p>
            <a:endParaRPr lang="en-US" sz="2000" dirty="0">
              <a:latin typeface="Google Sans"/>
            </a:endParaRPr>
          </a:p>
          <a:p>
            <a:r>
              <a:rPr lang="en-US" sz="2000" b="1" dirty="0">
                <a:latin typeface="Google Sans"/>
              </a:rPr>
              <a:t>User-Friendly and Scalable Telemedicine Solutions</a:t>
            </a:r>
          </a:p>
          <a:p>
            <a:pPr marL="342900" indent="-342900">
              <a:buFont typeface="Arial" panose="020B0604020202020204" pitchFamily="34" charset="0"/>
              <a:buChar char="•"/>
            </a:pPr>
            <a:r>
              <a:rPr lang="en-US" sz="2000" b="1" dirty="0">
                <a:latin typeface="Google Sans"/>
              </a:rPr>
              <a:t>Current Issue:</a:t>
            </a:r>
            <a:r>
              <a:rPr lang="en-US" sz="2000" dirty="0">
                <a:latin typeface="Google Sans"/>
              </a:rPr>
              <a:t> Existing systems often have limited user interfaces and do not offer comprehensive data management or future scalability.</a:t>
            </a:r>
          </a:p>
          <a:p>
            <a:pPr marL="342900" indent="-342900">
              <a:buFont typeface="Arial" panose="020B0604020202020204" pitchFamily="34" charset="0"/>
              <a:buChar char="•"/>
            </a:pPr>
            <a:r>
              <a:rPr lang="en-US" sz="2000" b="1" dirty="0">
                <a:latin typeface="Google Sans"/>
              </a:rPr>
              <a:t>Research Gap:</a:t>
            </a:r>
            <a:r>
              <a:rPr lang="en-US" sz="2000" dirty="0">
                <a:latin typeface="Google Sans"/>
              </a:rPr>
              <a:t> By incorporating a web application (with features like patient data input, data export, and alert notifications) alongside the hardware, your project creates an end-to-end solution. This not only simplifies user interaction but also lays the foundation for future enhancements like mobile app integration and cloud storage.</a:t>
            </a:r>
          </a:p>
          <a:p>
            <a:endParaRPr lang="en-IN" sz="2000" dirty="0">
              <a:latin typeface="Google Sans"/>
            </a:endParaRPr>
          </a:p>
          <a:p>
            <a:r>
              <a:rPr lang="en-US" sz="2000" b="1" dirty="0">
                <a:latin typeface="Google Sans"/>
              </a:rPr>
              <a:t>Holistic Approach to System Design</a:t>
            </a:r>
          </a:p>
          <a:p>
            <a:pPr marL="342900" indent="-342900">
              <a:buFont typeface="Arial" panose="020B0604020202020204" pitchFamily="34" charset="0"/>
              <a:buChar char="•"/>
            </a:pPr>
            <a:r>
              <a:rPr lang="en-US" sz="2000" b="1" dirty="0">
                <a:latin typeface="Google Sans"/>
              </a:rPr>
              <a:t>Current Issue:</a:t>
            </a:r>
            <a:r>
              <a:rPr lang="en-US" sz="2000" dirty="0">
                <a:latin typeface="Google Sans"/>
              </a:rPr>
              <a:t> Many previous studies have focused on isolated aspects of portable ECG systems—such as improving signal acquisition or reducing power consumption—without offering a complete, integrated solution.</a:t>
            </a:r>
          </a:p>
          <a:p>
            <a:endParaRPr lang="en-IN" sz="2000" dirty="0">
              <a:latin typeface="Google Sans"/>
            </a:endParaRPr>
          </a:p>
        </p:txBody>
      </p:sp>
      <p:sp>
        <p:nvSpPr>
          <p:cNvPr id="2" name="Rectangle 1">
            <a:extLst>
              <a:ext uri="{FF2B5EF4-FFF2-40B4-BE49-F238E27FC236}">
                <a16:creationId xmlns:a16="http://schemas.microsoft.com/office/drawing/2014/main" id="{37A46440-9A33-7F8E-8EA4-DCDD6E530A4C}"/>
              </a:ext>
            </a:extLst>
          </p:cNvPr>
          <p:cNvSpPr/>
          <p:nvPr/>
        </p:nvSpPr>
        <p:spPr>
          <a:xfrm>
            <a:off x="11366791" y="6055329"/>
            <a:ext cx="471604"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08</a:t>
            </a:r>
          </a:p>
        </p:txBody>
      </p:sp>
    </p:spTree>
    <p:extLst>
      <p:ext uri="{BB962C8B-B14F-4D97-AF65-F5344CB8AC3E}">
        <p14:creationId xmlns:p14="http://schemas.microsoft.com/office/powerpoint/2010/main" val="6142638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EA742C1-7D8F-3E79-D34E-CA93B30BCF5B}"/>
              </a:ext>
            </a:extLst>
          </p:cNvPr>
          <p:cNvSpPr>
            <a:spLocks noGrp="1"/>
          </p:cNvSpPr>
          <p:nvPr>
            <p:ph type="body" sz="half" idx="2"/>
          </p:nvPr>
        </p:nvSpPr>
        <p:spPr>
          <a:xfrm>
            <a:off x="513348" y="1042737"/>
            <a:ext cx="10876548" cy="5053263"/>
          </a:xfrm>
        </p:spPr>
        <p:txBody>
          <a:bodyPr>
            <a:normAutofit/>
          </a:bodyPr>
          <a:lstStyle/>
          <a:p>
            <a:pPr marL="285750" indent="-285750">
              <a:buFont typeface="Arial" panose="020B0604020202020204" pitchFamily="34" charset="0"/>
              <a:buChar char="•"/>
            </a:pPr>
            <a:r>
              <a:rPr lang="en-US" sz="2000" b="1" dirty="0">
                <a:latin typeface="Google Sans"/>
              </a:rPr>
              <a:t>Research Gap:</a:t>
            </a:r>
            <a:r>
              <a:rPr lang="en-US" sz="2000" dirty="0">
                <a:latin typeface="Google Sans"/>
              </a:rPr>
              <a:t> Your project bridges this divide by addressing hardware design (using AD8232, Arduino Nano, and Bluetooth module), software implementation (signal processing and visualization), and potential for advanced analytics (e.g., AI-based signal processing). This comprehensive approach meets the need for an all-in-one, scalable monitoring system.</a:t>
            </a:r>
            <a:endParaRPr lang="en-IN" sz="2000" dirty="0">
              <a:latin typeface="Google Sans"/>
            </a:endParaRPr>
          </a:p>
        </p:txBody>
      </p:sp>
      <p:sp>
        <p:nvSpPr>
          <p:cNvPr id="2" name="Rectangle 1">
            <a:extLst>
              <a:ext uri="{FF2B5EF4-FFF2-40B4-BE49-F238E27FC236}">
                <a16:creationId xmlns:a16="http://schemas.microsoft.com/office/drawing/2014/main" id="{FE660546-4681-7C7C-5047-EC4CDC089E90}"/>
              </a:ext>
            </a:extLst>
          </p:cNvPr>
          <p:cNvSpPr/>
          <p:nvPr/>
        </p:nvSpPr>
        <p:spPr>
          <a:xfrm>
            <a:off x="11365188" y="6055329"/>
            <a:ext cx="474810"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09</a:t>
            </a:r>
          </a:p>
        </p:txBody>
      </p:sp>
    </p:spTree>
    <p:extLst>
      <p:ext uri="{BB962C8B-B14F-4D97-AF65-F5344CB8AC3E}">
        <p14:creationId xmlns:p14="http://schemas.microsoft.com/office/powerpoint/2010/main" val="10146439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B76BD-E5EA-F1F0-A213-C39E1FE0DF02}"/>
              </a:ext>
            </a:extLst>
          </p:cNvPr>
          <p:cNvSpPr>
            <a:spLocks noGrp="1"/>
          </p:cNvSpPr>
          <p:nvPr>
            <p:ph type="title"/>
          </p:nvPr>
        </p:nvSpPr>
        <p:spPr>
          <a:xfrm>
            <a:off x="839788" y="457200"/>
            <a:ext cx="10512424" cy="922421"/>
          </a:xfrm>
        </p:spPr>
        <p:txBody>
          <a:bodyPr>
            <a:normAutofit/>
          </a:bodyPr>
          <a:lstStyle/>
          <a:p>
            <a:pPr algn="ctr"/>
            <a:r>
              <a:rPr lang="en-IN" altLang="en-US" sz="4400" b="1" dirty="0">
                <a:latin typeface="Calibri" panose="020F0502020204030204" pitchFamily="34" charset="0"/>
                <a:cs typeface="Calibri" panose="020F0502020204030204" pitchFamily="34" charset="0"/>
              </a:rPr>
              <a:t>Problem Statement</a:t>
            </a:r>
            <a:endParaRPr lang="en-IN" sz="4400" dirty="0"/>
          </a:p>
        </p:txBody>
      </p:sp>
      <p:sp>
        <p:nvSpPr>
          <p:cNvPr id="4" name="Text Placeholder 3">
            <a:extLst>
              <a:ext uri="{FF2B5EF4-FFF2-40B4-BE49-F238E27FC236}">
                <a16:creationId xmlns:a16="http://schemas.microsoft.com/office/drawing/2014/main" id="{2B601C1B-AC30-199E-A1F8-6CA97E13532D}"/>
              </a:ext>
            </a:extLst>
          </p:cNvPr>
          <p:cNvSpPr>
            <a:spLocks noGrp="1"/>
          </p:cNvSpPr>
          <p:nvPr>
            <p:ph type="body" sz="half" idx="2"/>
          </p:nvPr>
        </p:nvSpPr>
        <p:spPr>
          <a:xfrm>
            <a:off x="577516" y="1588168"/>
            <a:ext cx="10774696" cy="4443663"/>
          </a:xfrm>
        </p:spPr>
        <p:txBody>
          <a:bodyPr/>
          <a:lstStyle/>
          <a:p>
            <a:pPr marL="342900" indent="-342900">
              <a:buFont typeface="Wingdings" panose="05000000000000000000" pitchFamily="2" charset="2"/>
              <a:buChar char="Ø"/>
            </a:pPr>
            <a:r>
              <a:rPr lang="en-US" sz="2000" dirty="0">
                <a:latin typeface="Google Sans"/>
              </a:rPr>
              <a:t>Conventional ECG machines are bulky, expensive, and limited to clinical settings, which restricts timely cardiac monitoring for patients—especially those in remote or under-resourced areas. This limited access delays early detection of heart abnormalities and ongoing management of cardiac health. Therefore, there is a critical need for a low-cost, portable ECG solution that reliably captures heart signals and wirelessly transmits real-time data for continuous monitoring and telemedicine applications.</a:t>
            </a:r>
          </a:p>
          <a:p>
            <a:endParaRPr lang="en-US" sz="2000" dirty="0">
              <a:latin typeface="Google Sans"/>
            </a:endParaRPr>
          </a:p>
          <a:p>
            <a:pPr marL="342900" indent="-342900">
              <a:buFont typeface="Wingdings" panose="05000000000000000000" pitchFamily="2" charset="2"/>
              <a:buChar char="Ø"/>
            </a:pPr>
            <a:r>
              <a:rPr lang="en-US" sz="2000" dirty="0">
                <a:latin typeface="Google Sans"/>
              </a:rPr>
              <a:t>This statement captures the key issues: the high cost and inaccessibility of traditional ECG systems, the impact on patient care, and the necessity for an innovative solution.</a:t>
            </a:r>
          </a:p>
          <a:p>
            <a:endParaRPr lang="en-IN" dirty="0"/>
          </a:p>
          <a:p>
            <a:endParaRPr lang="en-IN" dirty="0"/>
          </a:p>
        </p:txBody>
      </p:sp>
      <p:sp>
        <p:nvSpPr>
          <p:cNvPr id="3" name="Rectangle 2">
            <a:extLst>
              <a:ext uri="{FF2B5EF4-FFF2-40B4-BE49-F238E27FC236}">
                <a16:creationId xmlns:a16="http://schemas.microsoft.com/office/drawing/2014/main" id="{3C79ED5F-FA35-570C-B35B-21EB4D2A7445}"/>
              </a:ext>
            </a:extLst>
          </p:cNvPr>
          <p:cNvSpPr/>
          <p:nvPr/>
        </p:nvSpPr>
        <p:spPr>
          <a:xfrm>
            <a:off x="11384424" y="6055329"/>
            <a:ext cx="436338"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10</a:t>
            </a:r>
          </a:p>
        </p:txBody>
      </p:sp>
    </p:spTree>
    <p:extLst>
      <p:ext uri="{BB962C8B-B14F-4D97-AF65-F5344CB8AC3E}">
        <p14:creationId xmlns:p14="http://schemas.microsoft.com/office/powerpoint/2010/main" val="26846099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7456E-E14C-65AA-5308-299B963C414E}"/>
              </a:ext>
            </a:extLst>
          </p:cNvPr>
          <p:cNvSpPr>
            <a:spLocks noGrp="1"/>
          </p:cNvSpPr>
          <p:nvPr>
            <p:ph type="title"/>
          </p:nvPr>
        </p:nvSpPr>
        <p:spPr>
          <a:xfrm>
            <a:off x="839788" y="457200"/>
            <a:ext cx="10512424" cy="922421"/>
          </a:xfrm>
        </p:spPr>
        <p:txBody>
          <a:bodyPr>
            <a:normAutofit/>
          </a:bodyPr>
          <a:lstStyle/>
          <a:p>
            <a:pPr algn="ctr"/>
            <a:r>
              <a:rPr lang="en-IN" altLang="en-US" sz="4400" b="1" dirty="0">
                <a:latin typeface="Calibri" panose="020F0502020204030204" pitchFamily="34" charset="0"/>
                <a:cs typeface="Calibri" panose="020F0502020204030204" pitchFamily="34" charset="0"/>
              </a:rPr>
              <a:t>Methodology</a:t>
            </a:r>
            <a:endParaRPr lang="en-IN" sz="4400" dirty="0"/>
          </a:p>
        </p:txBody>
      </p:sp>
      <p:sp>
        <p:nvSpPr>
          <p:cNvPr id="4" name="Text Placeholder 3">
            <a:extLst>
              <a:ext uri="{FF2B5EF4-FFF2-40B4-BE49-F238E27FC236}">
                <a16:creationId xmlns:a16="http://schemas.microsoft.com/office/drawing/2014/main" id="{8C005797-52DF-709B-DF21-CDBF7F0F6C99}"/>
              </a:ext>
            </a:extLst>
          </p:cNvPr>
          <p:cNvSpPr>
            <a:spLocks noGrp="1"/>
          </p:cNvSpPr>
          <p:nvPr>
            <p:ph type="body" sz="half" idx="2"/>
          </p:nvPr>
        </p:nvSpPr>
        <p:spPr>
          <a:xfrm>
            <a:off x="545432" y="1684421"/>
            <a:ext cx="10806780" cy="4395537"/>
          </a:xfrm>
        </p:spPr>
        <p:txBody>
          <a:bodyPr>
            <a:normAutofit/>
          </a:bodyPr>
          <a:lstStyle/>
          <a:p>
            <a:r>
              <a:rPr lang="en-IN" sz="2000" dirty="0">
                <a:effectLst/>
                <a:latin typeface="Google Sans"/>
                <a:ea typeface="Calibri" panose="020F0502020204030204" pitchFamily="34" charset="0"/>
                <a:cs typeface="Times New Roman" panose="02020603050405020304" pitchFamily="18" charset="0"/>
              </a:rPr>
              <a:t>This chapter outlines the methodology adopted for the development of the Portable ECG Machine. The methodology encompasses the selection of components, circuit design, software implementation, data acquisition, processing, and transmission. The approach ensures that the device is reliable, cost-effective, and user-friendly, making it suitable for home and remote healthcare applications.</a:t>
            </a:r>
          </a:p>
          <a:p>
            <a:r>
              <a:rPr lang="en-IN" sz="2000" b="1" dirty="0">
                <a:effectLst/>
                <a:latin typeface="Google Sans"/>
                <a:ea typeface="Times New Roman" panose="02020603050405020304" pitchFamily="18" charset="0"/>
              </a:rPr>
              <a:t>Hardware Methodology</a:t>
            </a:r>
            <a:endParaRPr lang="en-IN" sz="2000" dirty="0">
              <a:latin typeface="Google Sans"/>
              <a:ea typeface="Times New Roman" panose="02020603050405020304" pitchFamily="18" charset="0"/>
            </a:endParaRPr>
          </a:p>
          <a:p>
            <a:r>
              <a:rPr lang="en-IN" sz="2000" b="1" dirty="0">
                <a:effectLst/>
                <a:latin typeface="Google Sans"/>
                <a:ea typeface="Times New Roman" panose="02020603050405020304" pitchFamily="18" charset="0"/>
              </a:rPr>
              <a:t>Component Selection</a:t>
            </a:r>
            <a:endParaRPr lang="en-IN" sz="2000" b="1" dirty="0">
              <a:latin typeface="Google Sans"/>
              <a:ea typeface="Times New Roman" panose="02020603050405020304" pitchFamily="18" charset="0"/>
            </a:endParaRPr>
          </a:p>
          <a:p>
            <a:r>
              <a:rPr lang="en-IN" sz="2000" dirty="0">
                <a:effectLst/>
                <a:latin typeface="Google Sans"/>
                <a:ea typeface="Times New Roman" panose="02020603050405020304" pitchFamily="18" charset="0"/>
              </a:rPr>
              <a:t>The selection of components is critical to the accuracy and efficiency of the ECG machine. The following components were chosen based on their performance and compatibility:</a:t>
            </a:r>
          </a:p>
          <a:p>
            <a:pPr marL="342900" marR="272415" lvl="0" indent="-342900" algn="just">
              <a:spcBef>
                <a:spcPts val="45"/>
              </a:spcBef>
              <a:buFont typeface="Arial" panose="020B0604020202020204" pitchFamily="34" charset="0"/>
              <a:buChar char="•"/>
              <a:tabLst>
                <a:tab pos="457200" algn="l"/>
              </a:tabLst>
            </a:pPr>
            <a:r>
              <a:rPr lang="en-IN" sz="2000" b="1" dirty="0">
                <a:effectLst/>
                <a:latin typeface="Google Sans"/>
                <a:ea typeface="Times New Roman" panose="02020603050405020304" pitchFamily="18" charset="0"/>
              </a:rPr>
              <a:t>AD8232 ECG Sensor Module</a:t>
            </a:r>
            <a:r>
              <a:rPr lang="en-IN" sz="2000" dirty="0">
                <a:effectLst/>
                <a:latin typeface="Google Sans"/>
                <a:ea typeface="Times New Roman" panose="02020603050405020304" pitchFamily="18" charset="0"/>
              </a:rPr>
              <a:t> – Captures heart signals with built-in amplification and filtering.</a:t>
            </a:r>
          </a:p>
          <a:p>
            <a:pPr marL="342900" marR="272415" lvl="0" indent="-342900" algn="just">
              <a:spcBef>
                <a:spcPts val="45"/>
              </a:spcBef>
              <a:buFont typeface="Arial" panose="020B0604020202020204" pitchFamily="34" charset="0"/>
              <a:buChar char="•"/>
              <a:tabLst>
                <a:tab pos="457200" algn="l"/>
              </a:tabLst>
            </a:pPr>
            <a:r>
              <a:rPr lang="en-IN" sz="2000" b="1" dirty="0">
                <a:effectLst/>
                <a:latin typeface="Google Sans"/>
                <a:ea typeface="Times New Roman" panose="02020603050405020304" pitchFamily="18" charset="0"/>
              </a:rPr>
              <a:t>Arduino Nano</a:t>
            </a:r>
            <a:r>
              <a:rPr lang="en-IN" sz="2000" dirty="0">
                <a:effectLst/>
                <a:latin typeface="Google Sans"/>
                <a:ea typeface="Times New Roman" panose="02020603050405020304" pitchFamily="18" charset="0"/>
              </a:rPr>
              <a:t> – A compact microcontroller for processing the ECG signals.</a:t>
            </a:r>
          </a:p>
          <a:p>
            <a:pPr marL="342900" marR="272415" lvl="0" indent="-342900" algn="just">
              <a:spcBef>
                <a:spcPts val="45"/>
              </a:spcBef>
              <a:buFont typeface="Arial" panose="020B0604020202020204" pitchFamily="34" charset="0"/>
              <a:buChar char="•"/>
              <a:tabLst>
                <a:tab pos="457200" algn="l"/>
              </a:tabLst>
            </a:pPr>
            <a:r>
              <a:rPr lang="en-IN" sz="2000" b="1" dirty="0">
                <a:effectLst/>
                <a:latin typeface="Google Sans"/>
                <a:ea typeface="Times New Roman" panose="02020603050405020304" pitchFamily="18" charset="0"/>
              </a:rPr>
              <a:t>HC-06 Bluetooth Module</a:t>
            </a:r>
            <a:r>
              <a:rPr lang="en-IN" sz="2000" dirty="0">
                <a:effectLst/>
                <a:latin typeface="Google Sans"/>
                <a:ea typeface="Times New Roman" panose="02020603050405020304" pitchFamily="18" charset="0"/>
              </a:rPr>
              <a:t> – Enables wireless data transmission to external devices.</a:t>
            </a:r>
          </a:p>
          <a:p>
            <a:pPr marL="342900" marR="272415" lvl="0" indent="-342900" algn="just">
              <a:spcBef>
                <a:spcPts val="45"/>
              </a:spcBef>
              <a:buFont typeface="Arial" panose="020B0604020202020204" pitchFamily="34" charset="0"/>
              <a:buChar char="•"/>
              <a:tabLst>
                <a:tab pos="457200" algn="l"/>
              </a:tabLst>
            </a:pPr>
            <a:r>
              <a:rPr lang="en-IN" sz="2000" b="1" dirty="0">
                <a:effectLst/>
                <a:latin typeface="Google Sans"/>
                <a:ea typeface="Times New Roman" panose="02020603050405020304" pitchFamily="18" charset="0"/>
              </a:rPr>
              <a:t>Electrodes</a:t>
            </a:r>
            <a:r>
              <a:rPr lang="en-IN" sz="2000" dirty="0">
                <a:effectLst/>
                <a:latin typeface="Google Sans"/>
                <a:ea typeface="Times New Roman" panose="02020603050405020304" pitchFamily="18" charset="0"/>
              </a:rPr>
              <a:t> – High-quality Ag/AgCl electrodes ensure reliable signal acquisition.</a:t>
            </a:r>
          </a:p>
          <a:p>
            <a:pPr marL="342900" marR="272415" lvl="0" indent="-342900" algn="just">
              <a:spcBef>
                <a:spcPts val="45"/>
              </a:spcBef>
              <a:buFont typeface="Arial" panose="020B0604020202020204" pitchFamily="34" charset="0"/>
              <a:buChar char="•"/>
              <a:tabLst>
                <a:tab pos="457200" algn="l"/>
              </a:tabLst>
            </a:pPr>
            <a:r>
              <a:rPr lang="en-IN" sz="2000" b="1" dirty="0">
                <a:effectLst/>
                <a:latin typeface="Google Sans"/>
                <a:ea typeface="Times New Roman" panose="02020603050405020304" pitchFamily="18" charset="0"/>
              </a:rPr>
              <a:t>Rechargeable Battery Pack</a:t>
            </a:r>
            <a:r>
              <a:rPr lang="en-IN" sz="2000" dirty="0">
                <a:effectLst/>
                <a:latin typeface="Google Sans"/>
                <a:ea typeface="Times New Roman" panose="02020603050405020304" pitchFamily="18" charset="0"/>
              </a:rPr>
              <a:t> – Provides portability and prolonged operation.</a:t>
            </a:r>
          </a:p>
          <a:p>
            <a:pPr marL="457200" marR="272415" algn="just">
              <a:spcBef>
                <a:spcPts val="45"/>
              </a:spcBef>
            </a:pPr>
            <a:r>
              <a:rPr lang="en-IN" sz="1800" dirty="0">
                <a:effectLst/>
                <a:latin typeface="Google Sans"/>
                <a:ea typeface="Times New Roman" panose="02020603050405020304" pitchFamily="18" charset="0"/>
              </a:rPr>
              <a:t> </a:t>
            </a:r>
          </a:p>
          <a:p>
            <a:endParaRPr lang="en-IN" sz="2000" dirty="0">
              <a:effectLst/>
              <a:latin typeface="Google Sans"/>
              <a:ea typeface="Times New Roman" panose="02020603050405020304" pitchFamily="18" charset="0"/>
            </a:endParaRPr>
          </a:p>
          <a:p>
            <a:endParaRPr lang="en-IN" sz="2000" dirty="0">
              <a:latin typeface="Google Sans"/>
            </a:endParaRPr>
          </a:p>
        </p:txBody>
      </p:sp>
      <p:sp>
        <p:nvSpPr>
          <p:cNvPr id="3" name="Rectangle 2">
            <a:extLst>
              <a:ext uri="{FF2B5EF4-FFF2-40B4-BE49-F238E27FC236}">
                <a16:creationId xmlns:a16="http://schemas.microsoft.com/office/drawing/2014/main" id="{44351899-A49F-C7AE-8785-F106CF102D96}"/>
              </a:ext>
            </a:extLst>
          </p:cNvPr>
          <p:cNvSpPr/>
          <p:nvPr/>
        </p:nvSpPr>
        <p:spPr>
          <a:xfrm>
            <a:off x="11404462" y="6055329"/>
            <a:ext cx="396262"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11</a:t>
            </a:r>
          </a:p>
        </p:txBody>
      </p:sp>
    </p:spTree>
    <p:extLst>
      <p:ext uri="{BB962C8B-B14F-4D97-AF65-F5344CB8AC3E}">
        <p14:creationId xmlns:p14="http://schemas.microsoft.com/office/powerpoint/2010/main" val="41236458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4D7269F-857A-AE74-4ADD-97BC4524B1D1}"/>
              </a:ext>
            </a:extLst>
          </p:cNvPr>
          <p:cNvSpPr>
            <a:spLocks noGrp="1"/>
          </p:cNvSpPr>
          <p:nvPr>
            <p:ph type="body" sz="half" idx="2"/>
          </p:nvPr>
        </p:nvSpPr>
        <p:spPr>
          <a:xfrm>
            <a:off x="545432" y="834189"/>
            <a:ext cx="10844463" cy="5325979"/>
          </a:xfrm>
        </p:spPr>
        <p:txBody>
          <a:bodyPr/>
          <a:lstStyle/>
          <a:p>
            <a:r>
              <a:rPr lang="en-IN" sz="2000" b="1" dirty="0">
                <a:effectLst/>
                <a:latin typeface="Google Sans"/>
                <a:ea typeface="Times New Roman" panose="02020603050405020304" pitchFamily="18" charset="0"/>
              </a:rPr>
              <a:t>Circuit Design and Setup</a:t>
            </a:r>
            <a:endParaRPr lang="en-IN" sz="2000" b="1" dirty="0">
              <a:latin typeface="Google Sans"/>
              <a:ea typeface="Times New Roman" panose="02020603050405020304" pitchFamily="18" charset="0"/>
            </a:endParaRPr>
          </a:p>
          <a:p>
            <a:r>
              <a:rPr lang="en-IN" sz="2000" dirty="0">
                <a:effectLst/>
                <a:latin typeface="Google Sans"/>
                <a:ea typeface="Times New Roman" panose="02020603050405020304" pitchFamily="18" charset="0"/>
              </a:rPr>
              <a:t>The circuit is designed to facilitate efficient data acquisition, processing, and transmission. The key connections include:</a:t>
            </a:r>
          </a:p>
          <a:p>
            <a:pPr marL="342900" marR="272415" lvl="0" indent="-342900" algn="just">
              <a:spcBef>
                <a:spcPts val="45"/>
              </a:spcBef>
              <a:buSzPts val="1000"/>
              <a:buFont typeface="Symbol" panose="05050102010706020507" pitchFamily="18" charset="2"/>
              <a:buChar char=""/>
              <a:tabLst>
                <a:tab pos="457200" algn="l"/>
              </a:tabLst>
            </a:pPr>
            <a:r>
              <a:rPr lang="en-IN" sz="2000" dirty="0">
                <a:effectLst/>
                <a:latin typeface="Google Sans"/>
                <a:ea typeface="Times New Roman" panose="02020603050405020304" pitchFamily="18" charset="0"/>
              </a:rPr>
              <a:t>The AD8232 module is connected to the Arduino Nano via </a:t>
            </a:r>
            <a:r>
              <a:rPr lang="en-IN" sz="2000" dirty="0" err="1">
                <a:effectLst/>
                <a:latin typeface="Google Sans"/>
                <a:ea typeface="Times New Roman" panose="02020603050405020304" pitchFamily="18" charset="0"/>
              </a:rPr>
              <a:t>analog</a:t>
            </a:r>
            <a:r>
              <a:rPr lang="en-IN" sz="2000" dirty="0">
                <a:effectLst/>
                <a:latin typeface="Google Sans"/>
                <a:ea typeface="Times New Roman" panose="02020603050405020304" pitchFamily="18" charset="0"/>
              </a:rPr>
              <a:t> input pins.</a:t>
            </a:r>
          </a:p>
          <a:p>
            <a:pPr marL="342900" marR="272415" lvl="0" indent="-342900" algn="just">
              <a:spcBef>
                <a:spcPts val="45"/>
              </a:spcBef>
              <a:buSzPts val="1000"/>
              <a:buFont typeface="Symbol" panose="05050102010706020507" pitchFamily="18" charset="2"/>
              <a:buChar char=""/>
              <a:tabLst>
                <a:tab pos="457200" algn="l"/>
              </a:tabLst>
            </a:pPr>
            <a:r>
              <a:rPr lang="en-IN" sz="2000" dirty="0">
                <a:effectLst/>
                <a:latin typeface="Google Sans"/>
                <a:ea typeface="Times New Roman" panose="02020603050405020304" pitchFamily="18" charset="0"/>
              </a:rPr>
              <a:t>The Bluetooth module (HC-06) is interfaced with the Arduino Nano via serial communication (TX/RX pins).</a:t>
            </a:r>
          </a:p>
          <a:p>
            <a:pPr marL="342900" marR="272415" lvl="0" indent="-342900" algn="just">
              <a:spcBef>
                <a:spcPts val="45"/>
              </a:spcBef>
              <a:buSzPts val="1000"/>
              <a:buFont typeface="Symbol" panose="05050102010706020507" pitchFamily="18" charset="2"/>
              <a:buChar char=""/>
              <a:tabLst>
                <a:tab pos="457200" algn="l"/>
              </a:tabLst>
            </a:pPr>
            <a:r>
              <a:rPr lang="en-IN" sz="2000" dirty="0">
                <a:effectLst/>
                <a:latin typeface="Google Sans"/>
                <a:ea typeface="Times New Roman" panose="02020603050405020304" pitchFamily="18" charset="0"/>
              </a:rPr>
              <a:t>A 5V power supply is used to power all components, ensuring stable operation.</a:t>
            </a:r>
          </a:p>
          <a:p>
            <a:pPr marL="342900" marR="272415" lvl="0" indent="-342900" algn="just">
              <a:spcBef>
                <a:spcPts val="45"/>
              </a:spcBef>
              <a:buSzPts val="1000"/>
              <a:buFont typeface="Symbol" panose="05050102010706020507" pitchFamily="18" charset="2"/>
              <a:buChar char=""/>
              <a:tabLst>
                <a:tab pos="457200" algn="l"/>
              </a:tabLst>
            </a:pPr>
            <a:r>
              <a:rPr lang="en-IN" sz="2000" dirty="0">
                <a:effectLst/>
                <a:latin typeface="Google Sans"/>
                <a:ea typeface="Times New Roman" panose="02020603050405020304" pitchFamily="18" charset="0"/>
              </a:rPr>
              <a:t>Electrodes are placed on the user’s body to detect heart signals, which are then fed into the AD8232 for initial processing.</a:t>
            </a:r>
          </a:p>
          <a:p>
            <a:pPr marR="272415" lvl="0" algn="just">
              <a:spcBef>
                <a:spcPts val="45"/>
              </a:spcBef>
              <a:buSzPts val="1000"/>
              <a:tabLst>
                <a:tab pos="457200" algn="l"/>
              </a:tabLst>
            </a:pPr>
            <a:endParaRPr lang="en-IN" sz="2000" b="1" dirty="0">
              <a:latin typeface="Google Sans"/>
              <a:ea typeface="Times New Roman" panose="02020603050405020304" pitchFamily="18" charset="0"/>
            </a:endParaRPr>
          </a:p>
          <a:p>
            <a:pPr marR="272415" lvl="0" algn="just">
              <a:spcBef>
                <a:spcPts val="45"/>
              </a:spcBef>
              <a:buSzPts val="1000"/>
              <a:tabLst>
                <a:tab pos="457200" algn="l"/>
              </a:tabLst>
            </a:pPr>
            <a:r>
              <a:rPr lang="en-IN" sz="2000" b="1" dirty="0">
                <a:effectLst/>
                <a:latin typeface="Google Sans"/>
                <a:ea typeface="Times New Roman" panose="02020603050405020304" pitchFamily="18" charset="0"/>
              </a:rPr>
              <a:t>Software Methodology</a:t>
            </a:r>
          </a:p>
          <a:p>
            <a:pPr marR="272415" lvl="0" algn="just">
              <a:spcBef>
                <a:spcPts val="45"/>
              </a:spcBef>
              <a:buSzPts val="1000"/>
              <a:tabLst>
                <a:tab pos="457200" algn="l"/>
              </a:tabLst>
            </a:pPr>
            <a:endParaRPr lang="en-IN" sz="1000" dirty="0">
              <a:latin typeface="Google Sans"/>
              <a:ea typeface="Times New Roman" panose="02020603050405020304" pitchFamily="18" charset="0"/>
            </a:endParaRPr>
          </a:p>
          <a:p>
            <a:pPr marR="272415" lvl="0" algn="just">
              <a:spcBef>
                <a:spcPts val="45"/>
              </a:spcBef>
              <a:buSzPts val="1000"/>
              <a:tabLst>
                <a:tab pos="457200" algn="l"/>
              </a:tabLst>
            </a:pPr>
            <a:r>
              <a:rPr lang="en-IN" sz="2000" b="1" dirty="0">
                <a:effectLst/>
                <a:latin typeface="Google Sans"/>
                <a:ea typeface="Times New Roman" panose="02020603050405020304" pitchFamily="18" charset="0"/>
              </a:rPr>
              <a:t>Data Acquisition and Processing</a:t>
            </a:r>
          </a:p>
          <a:p>
            <a:pPr marR="272415" lvl="0" algn="just">
              <a:spcBef>
                <a:spcPts val="45"/>
              </a:spcBef>
              <a:buSzPts val="1000"/>
              <a:tabLst>
                <a:tab pos="457200" algn="l"/>
              </a:tabLst>
            </a:pPr>
            <a:endParaRPr lang="en-IN" sz="1000" b="1" dirty="0">
              <a:latin typeface="Google Sans"/>
              <a:ea typeface="Times New Roman" panose="02020603050405020304" pitchFamily="18" charset="0"/>
            </a:endParaRPr>
          </a:p>
          <a:p>
            <a:pPr marR="272415" lvl="0" algn="just">
              <a:spcBef>
                <a:spcPts val="45"/>
              </a:spcBef>
              <a:buSzPts val="1000"/>
              <a:tabLst>
                <a:tab pos="457200" algn="l"/>
              </a:tabLst>
            </a:pPr>
            <a:r>
              <a:rPr lang="en-IN" sz="2000" dirty="0">
                <a:effectLst/>
                <a:latin typeface="Google Sans"/>
                <a:ea typeface="Times New Roman" panose="02020603050405020304" pitchFamily="18" charset="0"/>
              </a:rPr>
              <a:t>The ECG signal is acquired using the AD8232 sensor and sent as an </a:t>
            </a:r>
            <a:r>
              <a:rPr lang="en-IN" sz="2000" dirty="0" err="1">
                <a:effectLst/>
                <a:latin typeface="Google Sans"/>
                <a:ea typeface="Times New Roman" panose="02020603050405020304" pitchFamily="18" charset="0"/>
              </a:rPr>
              <a:t>analog</a:t>
            </a:r>
            <a:r>
              <a:rPr lang="en-IN" sz="2000" dirty="0">
                <a:effectLst/>
                <a:latin typeface="Google Sans"/>
                <a:ea typeface="Times New Roman" panose="02020603050405020304" pitchFamily="18" charset="0"/>
              </a:rPr>
              <a:t> input to the Arduino Nano. The Arduino utilizes the </a:t>
            </a:r>
            <a:r>
              <a:rPr lang="en-IN" sz="2000" dirty="0" err="1">
                <a:effectLst/>
                <a:latin typeface="Google Sans"/>
                <a:ea typeface="Times New Roman" panose="02020603050405020304" pitchFamily="18" charset="0"/>
              </a:rPr>
              <a:t>analogRead</a:t>
            </a:r>
            <a:r>
              <a:rPr lang="en-IN" sz="2000" dirty="0">
                <a:effectLst/>
                <a:latin typeface="Google Sans"/>
                <a:ea typeface="Times New Roman" panose="02020603050405020304" pitchFamily="18" charset="0"/>
              </a:rPr>
              <a:t>() function to capture real-time data. The signal undergoes further processing, including:</a:t>
            </a:r>
          </a:p>
          <a:p>
            <a:pPr marL="342900" marR="272415" lvl="0" indent="-342900" algn="just">
              <a:spcBef>
                <a:spcPts val="45"/>
              </a:spcBef>
              <a:buSzPts val="1000"/>
              <a:buFont typeface="Symbol" panose="05050102010706020507" pitchFamily="18" charset="2"/>
              <a:buChar char=""/>
              <a:tabLst>
                <a:tab pos="457200" algn="l"/>
              </a:tabLst>
            </a:pPr>
            <a:r>
              <a:rPr lang="en-IN" sz="2000" b="1" dirty="0">
                <a:effectLst/>
                <a:latin typeface="Google Sans"/>
                <a:ea typeface="Times New Roman" panose="02020603050405020304" pitchFamily="18" charset="0"/>
              </a:rPr>
              <a:t>Filtering:</a:t>
            </a:r>
            <a:r>
              <a:rPr lang="en-IN" sz="2000" dirty="0">
                <a:effectLst/>
                <a:latin typeface="Google Sans"/>
                <a:ea typeface="Times New Roman" panose="02020603050405020304" pitchFamily="18" charset="0"/>
              </a:rPr>
              <a:t> Basic low-pass and high-pass filters remove noise and artifacts.</a:t>
            </a:r>
          </a:p>
          <a:p>
            <a:pPr marL="342900" marR="272415" lvl="0" indent="-342900" algn="just">
              <a:spcBef>
                <a:spcPts val="45"/>
              </a:spcBef>
              <a:buSzPts val="1000"/>
              <a:buFont typeface="Symbol" panose="05050102010706020507" pitchFamily="18" charset="2"/>
              <a:buChar char=""/>
              <a:tabLst>
                <a:tab pos="457200" algn="l"/>
              </a:tabLst>
            </a:pPr>
            <a:r>
              <a:rPr lang="en-IN" sz="2000" b="1" dirty="0">
                <a:effectLst/>
                <a:latin typeface="Google Sans"/>
                <a:ea typeface="Times New Roman" panose="02020603050405020304" pitchFamily="18" charset="0"/>
              </a:rPr>
              <a:t>Amplification:</a:t>
            </a:r>
            <a:r>
              <a:rPr lang="en-IN" sz="2000" dirty="0">
                <a:effectLst/>
                <a:latin typeface="Google Sans"/>
                <a:ea typeface="Times New Roman" panose="02020603050405020304" pitchFamily="18" charset="0"/>
              </a:rPr>
              <a:t> The built-in amplifier in the AD8232 module enhances weak ECG signals.</a:t>
            </a:r>
          </a:p>
          <a:p>
            <a:pPr marR="272415" lvl="0" algn="just">
              <a:spcBef>
                <a:spcPts val="45"/>
              </a:spcBef>
              <a:buSzPts val="1000"/>
              <a:tabLst>
                <a:tab pos="457200" algn="l"/>
              </a:tabLst>
            </a:pPr>
            <a:endParaRPr lang="en-IN" sz="2000" dirty="0">
              <a:effectLst/>
              <a:latin typeface="Google Sans"/>
              <a:ea typeface="Times New Roman" panose="02020603050405020304" pitchFamily="18" charset="0"/>
            </a:endParaRPr>
          </a:p>
          <a:p>
            <a:endParaRPr lang="en-IN" dirty="0"/>
          </a:p>
        </p:txBody>
      </p:sp>
      <p:sp>
        <p:nvSpPr>
          <p:cNvPr id="2" name="Rectangle 1">
            <a:extLst>
              <a:ext uri="{FF2B5EF4-FFF2-40B4-BE49-F238E27FC236}">
                <a16:creationId xmlns:a16="http://schemas.microsoft.com/office/drawing/2014/main" id="{FB2D0EC5-36F0-94CA-BCC9-CF5CBACC437D}"/>
              </a:ext>
            </a:extLst>
          </p:cNvPr>
          <p:cNvSpPr/>
          <p:nvPr/>
        </p:nvSpPr>
        <p:spPr>
          <a:xfrm>
            <a:off x="11386829" y="6055329"/>
            <a:ext cx="431529"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12</a:t>
            </a:r>
          </a:p>
        </p:txBody>
      </p:sp>
    </p:spTree>
    <p:extLst>
      <p:ext uri="{BB962C8B-B14F-4D97-AF65-F5344CB8AC3E}">
        <p14:creationId xmlns:p14="http://schemas.microsoft.com/office/powerpoint/2010/main" val="170727715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55846A9-C399-437F-EBC2-71F071777124}"/>
              </a:ext>
            </a:extLst>
          </p:cNvPr>
          <p:cNvSpPr>
            <a:spLocks noGrp="1"/>
          </p:cNvSpPr>
          <p:nvPr>
            <p:ph type="body" sz="half" idx="2"/>
          </p:nvPr>
        </p:nvSpPr>
        <p:spPr>
          <a:xfrm>
            <a:off x="513348" y="930442"/>
            <a:ext cx="10908632" cy="5165558"/>
          </a:xfrm>
        </p:spPr>
        <p:txBody>
          <a:bodyPr/>
          <a:lstStyle/>
          <a:p>
            <a:pPr marL="285750" indent="-285750">
              <a:buFont typeface="Arial" panose="020B0604020202020204" pitchFamily="34" charset="0"/>
              <a:buChar char="•"/>
            </a:pPr>
            <a:r>
              <a:rPr lang="en-IN" sz="2000" b="1" dirty="0">
                <a:effectLst/>
                <a:latin typeface="Google Sans"/>
                <a:ea typeface="Times New Roman" panose="02020603050405020304" pitchFamily="18" charset="0"/>
              </a:rPr>
              <a:t>Digitization:</a:t>
            </a:r>
            <a:r>
              <a:rPr lang="en-IN" sz="2000" dirty="0">
                <a:effectLst/>
                <a:latin typeface="Google Sans"/>
                <a:ea typeface="Times New Roman" panose="02020603050405020304" pitchFamily="18" charset="0"/>
              </a:rPr>
              <a:t> The </a:t>
            </a:r>
            <a:r>
              <a:rPr lang="en-IN" sz="2000" dirty="0" err="1">
                <a:effectLst/>
                <a:latin typeface="Google Sans"/>
                <a:ea typeface="Times New Roman" panose="02020603050405020304" pitchFamily="18" charset="0"/>
              </a:rPr>
              <a:t>analog</a:t>
            </a:r>
            <a:r>
              <a:rPr lang="en-IN" sz="2000" dirty="0">
                <a:effectLst/>
                <a:latin typeface="Google Sans"/>
                <a:ea typeface="Times New Roman" panose="02020603050405020304" pitchFamily="18" charset="0"/>
              </a:rPr>
              <a:t> ECG waveform is converted into digital data for transmission.</a:t>
            </a:r>
          </a:p>
          <a:p>
            <a:r>
              <a:rPr lang="en-IN" sz="2000" b="1" dirty="0">
                <a:effectLst/>
                <a:latin typeface="Google Sans"/>
                <a:ea typeface="Times New Roman" panose="02020603050405020304" pitchFamily="18" charset="0"/>
              </a:rPr>
              <a:t>Wireless Data Transmission</a:t>
            </a:r>
            <a:endParaRPr lang="en-IN" sz="2000" b="1" dirty="0">
              <a:latin typeface="Google Sans"/>
              <a:ea typeface="Times New Roman" panose="02020603050405020304" pitchFamily="18" charset="0"/>
            </a:endParaRPr>
          </a:p>
          <a:p>
            <a:r>
              <a:rPr lang="en-IN" sz="2000" dirty="0">
                <a:effectLst/>
                <a:latin typeface="Google Sans"/>
                <a:ea typeface="Times New Roman" panose="02020603050405020304" pitchFamily="18" charset="0"/>
              </a:rPr>
              <a:t>To facilitate real-time monitoring, the processed ECG data is transmitted wirelessly via the HC-06 Bluetooth module. The Arduino communicates with the Bluetooth module using serial communication, and the data is transmitted using the </a:t>
            </a:r>
            <a:r>
              <a:rPr lang="en-IN" sz="2000" dirty="0" err="1">
                <a:effectLst/>
                <a:latin typeface="Google Sans"/>
                <a:ea typeface="Times New Roman" panose="02020603050405020304" pitchFamily="18" charset="0"/>
              </a:rPr>
              <a:t>Serial.print</a:t>
            </a:r>
            <a:r>
              <a:rPr lang="en-IN" sz="2000" dirty="0">
                <a:effectLst/>
                <a:latin typeface="Google Sans"/>
                <a:ea typeface="Times New Roman" panose="02020603050405020304" pitchFamily="18" charset="0"/>
              </a:rPr>
              <a:t>() function.</a:t>
            </a:r>
          </a:p>
          <a:p>
            <a:r>
              <a:rPr lang="en-IN" sz="2000" b="1" dirty="0">
                <a:effectLst/>
                <a:latin typeface="Google Sans"/>
                <a:ea typeface="Times New Roman" panose="02020603050405020304" pitchFamily="18" charset="0"/>
              </a:rPr>
              <a:t>User Interface and Visualization</a:t>
            </a:r>
            <a:endParaRPr lang="en-IN" sz="2000" b="1" dirty="0">
              <a:latin typeface="Google Sans"/>
              <a:ea typeface="Times New Roman" panose="02020603050405020304" pitchFamily="18" charset="0"/>
            </a:endParaRPr>
          </a:p>
          <a:p>
            <a:r>
              <a:rPr lang="en-IN" sz="2000" dirty="0">
                <a:effectLst/>
                <a:latin typeface="Google Sans"/>
                <a:ea typeface="Times New Roman" panose="02020603050405020304" pitchFamily="18" charset="0"/>
              </a:rPr>
              <a:t>The transmitted ECG data can be received on a smartphone, tablet, or PC using a compatible application. The data is displayed as a real-time ECG waveform, allowing users to monitor their heart activity. Future enhancements may include mobile app integration for improved data analysis and storage.</a:t>
            </a:r>
          </a:p>
          <a:p>
            <a:r>
              <a:rPr lang="en-IN" sz="2000" b="1" dirty="0">
                <a:effectLst/>
                <a:latin typeface="Google Sans"/>
                <a:ea typeface="Times New Roman" panose="02020603050405020304" pitchFamily="18" charset="0"/>
              </a:rPr>
              <a:t>System Testing and Validation</a:t>
            </a:r>
            <a:endParaRPr lang="en-IN" sz="2000" b="1" dirty="0">
              <a:latin typeface="Google Sans"/>
              <a:ea typeface="Times New Roman" panose="02020603050405020304" pitchFamily="18" charset="0"/>
            </a:endParaRPr>
          </a:p>
          <a:p>
            <a:r>
              <a:rPr lang="en-IN" sz="2000" dirty="0">
                <a:effectLst/>
                <a:latin typeface="Google Sans"/>
                <a:ea typeface="Times New Roman" panose="02020603050405020304" pitchFamily="18" charset="0"/>
              </a:rPr>
              <a:t>To ensure the reliability and accuracy of the device, the following testing procedures are performed:</a:t>
            </a:r>
          </a:p>
          <a:p>
            <a:pPr marL="342900" marR="272415" lvl="0" indent="-342900" algn="just">
              <a:spcBef>
                <a:spcPts val="45"/>
              </a:spcBef>
              <a:buSzPts val="1000"/>
              <a:buFont typeface="Symbol" panose="05050102010706020507" pitchFamily="18" charset="2"/>
              <a:buChar char=""/>
              <a:tabLst>
                <a:tab pos="457200" algn="l"/>
              </a:tabLst>
            </a:pPr>
            <a:r>
              <a:rPr lang="en-IN" sz="2000" b="1" dirty="0">
                <a:effectLst/>
                <a:latin typeface="Google Sans"/>
                <a:ea typeface="Times New Roman" panose="02020603050405020304" pitchFamily="18" charset="0"/>
              </a:rPr>
              <a:t>Signal Accuracy Testing:</a:t>
            </a:r>
            <a:r>
              <a:rPr lang="en-IN" sz="2000" dirty="0">
                <a:effectLst/>
                <a:latin typeface="Google Sans"/>
                <a:ea typeface="Times New Roman" panose="02020603050405020304" pitchFamily="18" charset="0"/>
              </a:rPr>
              <a:t> Comparing ECG waveforms generated by the device with standard ECG machines.</a:t>
            </a:r>
          </a:p>
          <a:p>
            <a:endParaRPr lang="en-IN" sz="2000" dirty="0">
              <a:effectLst/>
              <a:latin typeface="Google Sans"/>
              <a:ea typeface="Times New Roman" panose="02020603050405020304" pitchFamily="18" charset="0"/>
            </a:endParaRPr>
          </a:p>
          <a:p>
            <a:endParaRPr lang="en-IN" dirty="0"/>
          </a:p>
        </p:txBody>
      </p:sp>
      <p:sp>
        <p:nvSpPr>
          <p:cNvPr id="2" name="Rectangle 1">
            <a:extLst>
              <a:ext uri="{FF2B5EF4-FFF2-40B4-BE49-F238E27FC236}">
                <a16:creationId xmlns:a16="http://schemas.microsoft.com/office/drawing/2014/main" id="{406D8092-AD06-88F5-BBE9-FDDC084EBF0E}"/>
              </a:ext>
            </a:extLst>
          </p:cNvPr>
          <p:cNvSpPr/>
          <p:nvPr/>
        </p:nvSpPr>
        <p:spPr>
          <a:xfrm>
            <a:off x="11388432" y="6055329"/>
            <a:ext cx="428322"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13</a:t>
            </a:r>
          </a:p>
        </p:txBody>
      </p:sp>
    </p:spTree>
    <p:extLst>
      <p:ext uri="{BB962C8B-B14F-4D97-AF65-F5344CB8AC3E}">
        <p14:creationId xmlns:p14="http://schemas.microsoft.com/office/powerpoint/2010/main" val="123442121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E6F7480C-8EE0-3C7A-E492-60E6BBA25047}"/>
              </a:ext>
            </a:extLst>
          </p:cNvPr>
          <p:cNvSpPr>
            <a:spLocks noGrp="1"/>
          </p:cNvSpPr>
          <p:nvPr>
            <p:ph type="body" sz="half" idx="2"/>
          </p:nvPr>
        </p:nvSpPr>
        <p:spPr>
          <a:xfrm>
            <a:off x="439881" y="720436"/>
            <a:ext cx="11530446" cy="5167746"/>
          </a:xfrm>
        </p:spPr>
        <p:txBody>
          <a:bodyPr>
            <a:noAutofit/>
          </a:bodyPr>
          <a:lstStyle/>
          <a:p>
            <a:pPr marL="342900" marR="272415" lvl="0" indent="-342900" algn="just">
              <a:spcBef>
                <a:spcPts val="45"/>
              </a:spcBef>
              <a:buSzPts val="1000"/>
              <a:buFont typeface="Symbol" panose="05050102010706020507" pitchFamily="18" charset="2"/>
              <a:buChar char=""/>
              <a:tabLst>
                <a:tab pos="457200" algn="l"/>
              </a:tabLst>
            </a:pPr>
            <a:r>
              <a:rPr lang="en-IN" sz="1900" b="1" dirty="0">
                <a:effectLst/>
                <a:latin typeface="Google Sans"/>
                <a:ea typeface="Times New Roman" panose="02020603050405020304" pitchFamily="18" charset="0"/>
              </a:rPr>
              <a:t>Noise Reduction Analysis:</a:t>
            </a:r>
            <a:r>
              <a:rPr lang="en-IN" sz="1900" dirty="0">
                <a:effectLst/>
                <a:latin typeface="Google Sans"/>
                <a:ea typeface="Times New Roman" panose="02020603050405020304" pitchFamily="18" charset="0"/>
              </a:rPr>
              <a:t> Evaluating the effectiveness of filtering techniques in minimizing signal distortions.</a:t>
            </a:r>
          </a:p>
          <a:p>
            <a:pPr marL="342900" marR="272415" lvl="0" indent="-342900" algn="just">
              <a:spcBef>
                <a:spcPts val="45"/>
              </a:spcBef>
              <a:buSzPts val="1000"/>
              <a:buFont typeface="Symbol" panose="05050102010706020507" pitchFamily="18" charset="2"/>
              <a:buChar char=""/>
              <a:tabLst>
                <a:tab pos="457200" algn="l"/>
              </a:tabLst>
            </a:pPr>
            <a:r>
              <a:rPr lang="en-IN" sz="1900" b="1" dirty="0">
                <a:effectLst/>
                <a:latin typeface="Google Sans"/>
                <a:ea typeface="Times New Roman" panose="02020603050405020304" pitchFamily="18" charset="0"/>
              </a:rPr>
              <a:t>Wireless Connectivity Testing:</a:t>
            </a:r>
            <a:r>
              <a:rPr lang="en-IN" sz="1900" dirty="0">
                <a:effectLst/>
                <a:latin typeface="Google Sans"/>
                <a:ea typeface="Times New Roman" panose="02020603050405020304" pitchFamily="18" charset="0"/>
              </a:rPr>
              <a:t> Assessing the range and stability of Bluetooth data transmission.</a:t>
            </a:r>
          </a:p>
          <a:p>
            <a:pPr marL="342900" marR="272415" lvl="0" indent="-342900" algn="just">
              <a:spcBef>
                <a:spcPts val="45"/>
              </a:spcBef>
              <a:buSzPts val="1000"/>
              <a:buFont typeface="Symbol" panose="05050102010706020507" pitchFamily="18" charset="2"/>
              <a:buChar char=""/>
              <a:tabLst>
                <a:tab pos="457200" algn="l"/>
              </a:tabLst>
            </a:pPr>
            <a:r>
              <a:rPr lang="en-IN" sz="1900" b="1" dirty="0">
                <a:effectLst/>
                <a:latin typeface="Google Sans"/>
                <a:ea typeface="Times New Roman" panose="02020603050405020304" pitchFamily="18" charset="0"/>
              </a:rPr>
              <a:t>User Experience Evaluation:</a:t>
            </a:r>
            <a:r>
              <a:rPr lang="en-IN" sz="1900" dirty="0">
                <a:effectLst/>
                <a:latin typeface="Google Sans"/>
                <a:ea typeface="Times New Roman" panose="02020603050405020304" pitchFamily="18" charset="0"/>
              </a:rPr>
              <a:t> Gathering feedback from potential users to refine the device’s design and interface.</a:t>
            </a:r>
          </a:p>
          <a:p>
            <a:pPr marR="182880">
              <a:lnSpc>
                <a:spcPct val="150000"/>
              </a:lnSpc>
              <a:spcAft>
                <a:spcPts val="800"/>
              </a:spcAft>
              <a:buNone/>
            </a:pPr>
            <a:r>
              <a:rPr lang="en-US" sz="1900" b="1" kern="100" dirty="0">
                <a:effectLst/>
                <a:latin typeface="Google Sans"/>
                <a:ea typeface="Times New Roman" panose="02020603050405020304" pitchFamily="18" charset="0"/>
                <a:cs typeface="Times New Roman" panose="02020603050405020304" pitchFamily="18" charset="0"/>
              </a:rPr>
              <a:t>Model Selection and Training   </a:t>
            </a:r>
            <a:r>
              <a:rPr lang="en-US" sz="1900" kern="100" dirty="0">
                <a:effectLst/>
                <a:latin typeface="Google Sans"/>
                <a:ea typeface="Calibri" panose="020F0502020204030204" pitchFamily="34" charset="0"/>
                <a:cs typeface="Times New Roman" panose="02020603050405020304" pitchFamily="18" charset="0"/>
              </a:rPr>
              <a:t>Train a machine learning model, such as a convolutional neural network (CNN) or support vector machine (SVM), on a dataset of ECG signals to classify normal and abnormal rhythms (e.g., arrhythmias).</a:t>
            </a:r>
            <a:endParaRPr lang="en-IN" sz="1900" kern="100" dirty="0">
              <a:effectLst/>
              <a:latin typeface="Google Sans"/>
              <a:ea typeface="Calibri" panose="020F0502020204030204" pitchFamily="34" charset="0"/>
              <a:cs typeface="Times New Roman" panose="02020603050405020304" pitchFamily="18" charset="0"/>
            </a:endParaRPr>
          </a:p>
          <a:p>
            <a:pPr marR="182880" lvl="0" algn="just">
              <a:lnSpc>
                <a:spcPct val="150000"/>
              </a:lnSpc>
              <a:spcAft>
                <a:spcPts val="800"/>
              </a:spcAft>
              <a:buSzPts val="1200"/>
            </a:pPr>
            <a:r>
              <a:rPr lang="en-US" sz="1900" b="1" kern="100" dirty="0">
                <a:effectLst/>
                <a:latin typeface="Google Sans"/>
                <a:ea typeface="Times New Roman" panose="02020603050405020304" pitchFamily="18" charset="0"/>
                <a:cs typeface="Times New Roman" panose="02020603050405020304" pitchFamily="18" charset="0"/>
              </a:rPr>
              <a:t>Model Optimization for Embedded Systems  </a:t>
            </a:r>
            <a:r>
              <a:rPr lang="en-US" sz="1900" kern="100" dirty="0">
                <a:effectLst/>
                <a:latin typeface="Google Sans"/>
                <a:ea typeface="Calibri" panose="020F0502020204030204" pitchFamily="34" charset="0"/>
                <a:cs typeface="Times New Roman" panose="02020603050405020304" pitchFamily="18" charset="0"/>
              </a:rPr>
              <a:t>Optimize the trained model for deployment on the microcontroller by using techniques like model quantization, pruning, or converting it to a TensorFlow Lite or </a:t>
            </a:r>
            <a:r>
              <a:rPr lang="en-US" sz="1900" kern="100" dirty="0" err="1">
                <a:effectLst/>
                <a:latin typeface="Google Sans"/>
                <a:ea typeface="Calibri" panose="020F0502020204030204" pitchFamily="34" charset="0"/>
                <a:cs typeface="Times New Roman" panose="02020603050405020304" pitchFamily="18" charset="0"/>
              </a:rPr>
              <a:t>TinyML</a:t>
            </a:r>
            <a:r>
              <a:rPr lang="en-US" sz="1900" kern="100" dirty="0">
                <a:effectLst/>
                <a:latin typeface="Google Sans"/>
                <a:ea typeface="Calibri" panose="020F0502020204030204" pitchFamily="34" charset="0"/>
                <a:cs typeface="Times New Roman" panose="02020603050405020304" pitchFamily="18" charset="0"/>
              </a:rPr>
              <a:t> format. This ensures the model runs efficiently with limited computational resources.</a:t>
            </a:r>
            <a:endParaRPr lang="en-IN" sz="1900" kern="100" dirty="0">
              <a:effectLst/>
              <a:latin typeface="Google Sans"/>
              <a:ea typeface="Calibri" panose="020F0502020204030204" pitchFamily="34" charset="0"/>
              <a:cs typeface="Times New Roman" panose="02020603050405020304" pitchFamily="18" charset="0"/>
            </a:endParaRPr>
          </a:p>
          <a:p>
            <a:pPr marR="182880" lvl="0" algn="just">
              <a:lnSpc>
                <a:spcPct val="150000"/>
              </a:lnSpc>
              <a:spcAft>
                <a:spcPts val="800"/>
              </a:spcAft>
              <a:buSzPts val="1200"/>
            </a:pPr>
            <a:r>
              <a:rPr lang="en-US" sz="1900" b="1" kern="100" dirty="0">
                <a:effectLst/>
                <a:latin typeface="Google Sans"/>
                <a:ea typeface="Times New Roman" panose="02020603050405020304" pitchFamily="18" charset="0"/>
                <a:cs typeface="Times New Roman" panose="02020603050405020304" pitchFamily="18" charset="0"/>
              </a:rPr>
              <a:t>Embedded ML Integration   </a:t>
            </a:r>
            <a:r>
              <a:rPr lang="en-US" sz="1900" dirty="0">
                <a:effectLst/>
                <a:latin typeface="Google Sans"/>
                <a:ea typeface="Calibri" panose="020F0502020204030204" pitchFamily="34" charset="0"/>
              </a:rPr>
              <a:t>Program the optimized model into the microcontroller to analyze ECG data in real-time and detect anomalies. Configure the system to trigger alerts when abnormal patterns are detected.</a:t>
            </a:r>
            <a:endParaRPr lang="en-IN" sz="1900" dirty="0">
              <a:effectLst/>
              <a:latin typeface="Google Sans"/>
              <a:ea typeface="Times New Roman" panose="02020603050405020304" pitchFamily="18" charset="0"/>
            </a:endParaRPr>
          </a:p>
          <a:p>
            <a:endParaRPr lang="en-IN" sz="1900" dirty="0"/>
          </a:p>
        </p:txBody>
      </p:sp>
      <p:sp>
        <p:nvSpPr>
          <p:cNvPr id="2" name="Rectangle 1">
            <a:extLst>
              <a:ext uri="{FF2B5EF4-FFF2-40B4-BE49-F238E27FC236}">
                <a16:creationId xmlns:a16="http://schemas.microsoft.com/office/drawing/2014/main" id="{F5C4B847-B8B5-2261-D19C-43462D39C517}"/>
              </a:ext>
            </a:extLst>
          </p:cNvPr>
          <p:cNvSpPr/>
          <p:nvPr/>
        </p:nvSpPr>
        <p:spPr>
          <a:xfrm>
            <a:off x="11382821" y="6055329"/>
            <a:ext cx="439544"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14</a:t>
            </a:r>
          </a:p>
        </p:txBody>
      </p:sp>
    </p:spTree>
    <p:extLst>
      <p:ext uri="{BB962C8B-B14F-4D97-AF65-F5344CB8AC3E}">
        <p14:creationId xmlns:p14="http://schemas.microsoft.com/office/powerpoint/2010/main" val="20570940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DFE6-6A16-1D2F-CAA8-EF4A2F2C3127}"/>
              </a:ext>
            </a:extLst>
          </p:cNvPr>
          <p:cNvSpPr>
            <a:spLocks noGrp="1"/>
          </p:cNvSpPr>
          <p:nvPr>
            <p:ph type="title"/>
          </p:nvPr>
        </p:nvSpPr>
        <p:spPr>
          <a:xfrm>
            <a:off x="839788" y="457200"/>
            <a:ext cx="10512424" cy="938463"/>
          </a:xfrm>
        </p:spPr>
        <p:txBody>
          <a:bodyPr>
            <a:normAutofit/>
          </a:bodyPr>
          <a:lstStyle/>
          <a:p>
            <a:pPr algn="ctr"/>
            <a:r>
              <a:rPr lang="en-IN" sz="4400" b="1" dirty="0">
                <a:latin typeface="Calibri" panose="020F0502020204030204" pitchFamily="34" charset="0"/>
                <a:cs typeface="Calibri" panose="020F0502020204030204" pitchFamily="34" charset="0"/>
              </a:rPr>
              <a:t>Deliverables</a:t>
            </a:r>
            <a:endParaRPr lang="en-IN" sz="4400" dirty="0"/>
          </a:p>
        </p:txBody>
      </p:sp>
      <p:sp>
        <p:nvSpPr>
          <p:cNvPr id="4" name="Text Placeholder 3">
            <a:extLst>
              <a:ext uri="{FF2B5EF4-FFF2-40B4-BE49-F238E27FC236}">
                <a16:creationId xmlns:a16="http://schemas.microsoft.com/office/drawing/2014/main" id="{073F941C-EBC7-2967-C7BF-A38AB959423C}"/>
              </a:ext>
            </a:extLst>
          </p:cNvPr>
          <p:cNvSpPr>
            <a:spLocks noGrp="1"/>
          </p:cNvSpPr>
          <p:nvPr>
            <p:ph type="body" sz="half" idx="2"/>
          </p:nvPr>
        </p:nvSpPr>
        <p:spPr>
          <a:xfrm>
            <a:off x="545432" y="1203158"/>
            <a:ext cx="10806780" cy="4924926"/>
          </a:xfrm>
        </p:spPr>
        <p:txBody>
          <a:bodyPr>
            <a:normAutofit/>
          </a:bodyPr>
          <a:lstStyle/>
          <a:p>
            <a:pPr marL="90170" marR="452755" indent="-90170" algn="just">
              <a:lnSpc>
                <a:spcPct val="98000"/>
              </a:lnSpc>
              <a:spcAft>
                <a:spcPts val="800"/>
              </a:spcAft>
              <a:tabLst>
                <a:tab pos="2477135"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98000"/>
              </a:lnSpc>
              <a:spcAft>
                <a:spcPts val="800"/>
              </a:spcAft>
              <a:buFont typeface="Wingdings" panose="05000000000000000000" pitchFamily="2" charset="2"/>
              <a:buChar char="Ø"/>
              <a:tabLst>
                <a:tab pos="2477135" algn="l"/>
              </a:tabLst>
            </a:pPr>
            <a:r>
              <a:rPr lang="en-IN" sz="2000" b="1" kern="100" dirty="0">
                <a:effectLst/>
                <a:latin typeface="Google Sans"/>
                <a:ea typeface="Calibri" panose="020F0502020204030204" pitchFamily="34" charset="0"/>
                <a:cs typeface="Times New Roman" panose="02020603050405020304" pitchFamily="18" charset="0"/>
              </a:rPr>
              <a:t> Hardware Prototype</a:t>
            </a:r>
            <a:endParaRPr lang="en-IN" sz="2000" kern="100" dirty="0">
              <a:effectLst/>
              <a:latin typeface="Google Sans"/>
              <a:ea typeface="Calibri" panose="020F0502020204030204" pitchFamily="34" charset="0"/>
              <a:cs typeface="Times New Roman" panose="02020603050405020304" pitchFamily="18" charset="0"/>
            </a:endParaRP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Fully assembled and functional Portable ECG Machine</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Integration of AD8232 ECG Sensor Module, Arduino Nano, and Bluetooth Module</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Rechargeable battery pack for portability</a:t>
            </a:r>
          </a:p>
          <a:p>
            <a:pPr marL="342900" indent="-342900">
              <a:lnSpc>
                <a:spcPct val="98000"/>
              </a:lnSpc>
              <a:spcAft>
                <a:spcPts val="800"/>
              </a:spcAft>
              <a:buFont typeface="Wingdings" panose="05000000000000000000" pitchFamily="2" charset="2"/>
              <a:buChar char="Ø"/>
              <a:tabLst>
                <a:tab pos="2477135" algn="l"/>
              </a:tabLst>
            </a:pPr>
            <a:r>
              <a:rPr lang="en-IN" sz="2000" b="1" kern="100" dirty="0">
                <a:effectLst/>
                <a:latin typeface="Google Sans"/>
                <a:ea typeface="Calibri" panose="020F0502020204030204" pitchFamily="34" charset="0"/>
                <a:cs typeface="Times New Roman" panose="02020603050405020304" pitchFamily="18" charset="0"/>
              </a:rPr>
              <a:t> Circuit Design and Schematics</a:t>
            </a:r>
            <a:endParaRPr lang="en-IN" sz="2000" kern="100" dirty="0">
              <a:effectLst/>
              <a:latin typeface="Google Sans"/>
              <a:ea typeface="Calibri" panose="020F0502020204030204" pitchFamily="34" charset="0"/>
              <a:cs typeface="Times New Roman" panose="02020603050405020304" pitchFamily="18" charset="0"/>
            </a:endParaRP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Circuit diagram showing all electrical connections</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Block diagram outlining the working of the ECG system</a:t>
            </a:r>
          </a:p>
          <a:p>
            <a:endParaRPr lang="en-IN" dirty="0"/>
          </a:p>
        </p:txBody>
      </p:sp>
      <p:sp>
        <p:nvSpPr>
          <p:cNvPr id="3" name="Rectangle 2">
            <a:extLst>
              <a:ext uri="{FF2B5EF4-FFF2-40B4-BE49-F238E27FC236}">
                <a16:creationId xmlns:a16="http://schemas.microsoft.com/office/drawing/2014/main" id="{454845E3-067B-5953-642F-251218C0C43E}"/>
              </a:ext>
            </a:extLst>
          </p:cNvPr>
          <p:cNvSpPr/>
          <p:nvPr/>
        </p:nvSpPr>
        <p:spPr>
          <a:xfrm>
            <a:off x="11390035" y="6055329"/>
            <a:ext cx="425117"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15</a:t>
            </a:r>
          </a:p>
        </p:txBody>
      </p:sp>
    </p:spTree>
    <p:extLst>
      <p:ext uri="{BB962C8B-B14F-4D97-AF65-F5344CB8AC3E}">
        <p14:creationId xmlns:p14="http://schemas.microsoft.com/office/powerpoint/2010/main" val="24355808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65D4AE7-BB8C-43CB-A9FE-28BF48DDA674}"/>
              </a:ext>
            </a:extLst>
          </p:cNvPr>
          <p:cNvSpPr>
            <a:spLocks noGrp="1"/>
          </p:cNvSpPr>
          <p:nvPr>
            <p:ph type="body" sz="half" idx="2"/>
          </p:nvPr>
        </p:nvSpPr>
        <p:spPr>
          <a:xfrm>
            <a:off x="529390" y="1010653"/>
            <a:ext cx="10796336" cy="5149516"/>
          </a:xfrm>
        </p:spPr>
        <p:txBody>
          <a:bodyPr>
            <a:normAutofit/>
          </a:bodyPr>
          <a:lstStyle/>
          <a:p>
            <a:pPr marL="342900" indent="-342900">
              <a:lnSpc>
                <a:spcPct val="98000"/>
              </a:lnSpc>
              <a:spcAft>
                <a:spcPts val="800"/>
              </a:spcAft>
              <a:buFont typeface="Wingdings" panose="05000000000000000000" pitchFamily="2" charset="2"/>
              <a:buChar char="Ø"/>
              <a:tabLst>
                <a:tab pos="2477135" algn="l"/>
              </a:tabLst>
            </a:pPr>
            <a:r>
              <a:rPr lang="en-IN" sz="2000" b="1" kern="100" dirty="0">
                <a:effectLst/>
                <a:latin typeface="Google Sans"/>
                <a:ea typeface="Calibri" panose="020F0502020204030204" pitchFamily="34" charset="0"/>
                <a:cs typeface="Times New Roman" panose="02020603050405020304" pitchFamily="18" charset="0"/>
              </a:rPr>
              <a:t> Software Implementation</a:t>
            </a:r>
            <a:endParaRPr lang="en-IN" sz="2000" kern="100" dirty="0">
              <a:effectLst/>
              <a:latin typeface="Google Sans"/>
              <a:ea typeface="Calibri" panose="020F0502020204030204" pitchFamily="34" charset="0"/>
              <a:cs typeface="Times New Roman" panose="02020603050405020304" pitchFamily="18" charset="0"/>
            </a:endParaRP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Arduino Code for data acquisition, processing, and Bluetooth transmission</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Mobile/PC interface (App or Software) for real-time ECG visualization</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Data storage (PDF/CSV) for record-keeping</a:t>
            </a:r>
          </a:p>
          <a:p>
            <a:pPr marL="342900" indent="-342900">
              <a:lnSpc>
                <a:spcPct val="98000"/>
              </a:lnSpc>
              <a:spcAft>
                <a:spcPts val="800"/>
              </a:spcAft>
              <a:buFont typeface="Wingdings" panose="05000000000000000000" pitchFamily="2" charset="2"/>
              <a:buChar char="Ø"/>
              <a:tabLst>
                <a:tab pos="2477135" algn="l"/>
              </a:tabLst>
            </a:pPr>
            <a:r>
              <a:rPr lang="en-IN" sz="2000" b="1" kern="100" dirty="0">
                <a:effectLst/>
                <a:latin typeface="Google Sans"/>
                <a:ea typeface="Calibri" panose="020F0502020204030204" pitchFamily="34" charset="0"/>
                <a:cs typeface="Times New Roman" panose="02020603050405020304" pitchFamily="18" charset="0"/>
              </a:rPr>
              <a:t> Testing and Validation Reports</a:t>
            </a:r>
            <a:endParaRPr lang="en-IN" sz="2000" kern="100" dirty="0">
              <a:effectLst/>
              <a:latin typeface="Google Sans"/>
              <a:ea typeface="Calibri" panose="020F0502020204030204" pitchFamily="34" charset="0"/>
              <a:cs typeface="Times New Roman" panose="02020603050405020304" pitchFamily="18" charset="0"/>
            </a:endParaRP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Signal Accuracy Comparison with standard ECG machines</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Noise Filtering Efficiency analysis</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Bluetooth Connectivity Testing results</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Power Consumption and Battery Performance evaluation</a:t>
            </a:r>
          </a:p>
          <a:p>
            <a:pPr>
              <a:lnSpc>
                <a:spcPct val="98000"/>
              </a:lnSpc>
              <a:spcAft>
                <a:spcPts val="800"/>
              </a:spcAft>
              <a:tabLst>
                <a:tab pos="2477135" algn="l"/>
              </a:tabLst>
            </a:pPr>
            <a:endParaRPr lang="en-IN" dirty="0"/>
          </a:p>
        </p:txBody>
      </p:sp>
      <p:sp>
        <p:nvSpPr>
          <p:cNvPr id="2" name="Rectangle 1">
            <a:extLst>
              <a:ext uri="{FF2B5EF4-FFF2-40B4-BE49-F238E27FC236}">
                <a16:creationId xmlns:a16="http://schemas.microsoft.com/office/drawing/2014/main" id="{9F182954-52D9-E60F-135D-0C2B8C947107}"/>
              </a:ext>
            </a:extLst>
          </p:cNvPr>
          <p:cNvSpPr/>
          <p:nvPr/>
        </p:nvSpPr>
        <p:spPr>
          <a:xfrm>
            <a:off x="11386027" y="6055329"/>
            <a:ext cx="433132"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16</a:t>
            </a:r>
          </a:p>
        </p:txBody>
      </p:sp>
    </p:spTree>
    <p:extLst>
      <p:ext uri="{BB962C8B-B14F-4D97-AF65-F5344CB8AC3E}">
        <p14:creationId xmlns:p14="http://schemas.microsoft.com/office/powerpoint/2010/main" val="19102071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29F773-4A5F-452A-E56F-B62DA5B427CC}"/>
              </a:ext>
            </a:extLst>
          </p:cNvPr>
          <p:cNvSpPr>
            <a:spLocks noGrp="1"/>
          </p:cNvSpPr>
          <p:nvPr>
            <p:ph type="body" sz="half" idx="2"/>
          </p:nvPr>
        </p:nvSpPr>
        <p:spPr>
          <a:xfrm>
            <a:off x="529388" y="637309"/>
            <a:ext cx="11177703" cy="5490774"/>
          </a:xfrm>
        </p:spPr>
        <p:txBody>
          <a:bodyPr>
            <a:normAutofit/>
          </a:bodyPr>
          <a:lstStyle/>
          <a:p>
            <a:pPr marL="342900" indent="-342900">
              <a:lnSpc>
                <a:spcPct val="98000"/>
              </a:lnSpc>
              <a:spcAft>
                <a:spcPts val="800"/>
              </a:spcAft>
              <a:buFont typeface="Wingdings" panose="05000000000000000000" pitchFamily="2" charset="2"/>
              <a:buChar char="Ø"/>
              <a:tabLst>
                <a:tab pos="2477135" algn="l"/>
              </a:tabLst>
            </a:pPr>
            <a:r>
              <a:rPr lang="en-IN" sz="2000" b="1" kern="100" dirty="0">
                <a:effectLst/>
                <a:latin typeface="Google Sans"/>
                <a:ea typeface="Calibri" panose="020F0502020204030204" pitchFamily="34" charset="0"/>
                <a:cs typeface="Times New Roman" panose="02020603050405020304" pitchFamily="18" charset="0"/>
              </a:rPr>
              <a:t> Future Enhancements Plan</a:t>
            </a:r>
            <a:endParaRPr lang="en-IN" sz="2000" kern="100" dirty="0">
              <a:effectLst/>
              <a:latin typeface="Google Sans"/>
              <a:ea typeface="Calibri" panose="020F0502020204030204" pitchFamily="34" charset="0"/>
              <a:cs typeface="Times New Roman" panose="02020603050405020304" pitchFamily="18" charset="0"/>
            </a:endParaRP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Mobile App Integration for better user experience</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Cloud Storage and Remote Access for advanced monitoring</a:t>
            </a:r>
          </a:p>
          <a:p>
            <a:pPr marL="342900" lvl="0" indent="-342900">
              <a:lnSpc>
                <a:spcPct val="98000"/>
              </a:lnSpc>
              <a:spcAft>
                <a:spcPts val="800"/>
              </a:spcAft>
              <a:buSzPts val="1000"/>
              <a:buFont typeface="Symbol" panose="05050102010706020507" pitchFamily="18" charset="2"/>
              <a:buChar char=""/>
              <a:tabLst>
                <a:tab pos="457200" algn="l"/>
                <a:tab pos="2477135" algn="l"/>
              </a:tabLst>
            </a:pPr>
            <a:r>
              <a:rPr lang="en-IN" sz="2000" kern="100" dirty="0">
                <a:effectLst/>
                <a:latin typeface="Google Sans"/>
                <a:ea typeface="Calibri" panose="020F0502020204030204" pitchFamily="34" charset="0"/>
                <a:cs typeface="Times New Roman" panose="02020603050405020304" pitchFamily="18" charset="0"/>
              </a:rPr>
              <a:t>AI-based Signal Processing for abnormality detection</a:t>
            </a:r>
          </a:p>
          <a:p>
            <a:pPr marL="285750" marR="182880" lvl="0" indent="-285750" algn="just">
              <a:lnSpc>
                <a:spcPct val="150000"/>
              </a:lnSpc>
              <a:spcAft>
                <a:spcPts val="800"/>
              </a:spcAft>
              <a:buSzPts val="1200"/>
              <a:buFont typeface="Wingdings" panose="05000000000000000000" pitchFamily="2" charset="2"/>
              <a:buChar char="Ø"/>
            </a:pPr>
            <a:r>
              <a:rPr lang="en-US" sz="1900" b="1" kern="100" dirty="0">
                <a:effectLst/>
                <a:latin typeface="Google Sans"/>
                <a:ea typeface="Times New Roman" panose="02020603050405020304" pitchFamily="18" charset="0"/>
                <a:cs typeface="Times New Roman" panose="02020603050405020304" pitchFamily="18" charset="0"/>
              </a:rPr>
              <a:t>Bluetooth/Wi-Fi Communication Setup</a:t>
            </a:r>
            <a:r>
              <a:rPr lang="en-US" sz="1900" b="1" kern="100" dirty="0">
                <a:latin typeface="Google Sans"/>
                <a:ea typeface="Times New Roman" panose="02020603050405020304" pitchFamily="18" charset="0"/>
                <a:cs typeface="Times New Roman" panose="02020603050405020304" pitchFamily="18" charset="0"/>
              </a:rPr>
              <a:t>   </a:t>
            </a:r>
            <a:r>
              <a:rPr lang="en-US" sz="1900" kern="100" dirty="0">
                <a:effectLst/>
                <a:latin typeface="Google Sans"/>
                <a:ea typeface="Calibri" panose="020F0502020204030204" pitchFamily="34" charset="0"/>
                <a:cs typeface="Times New Roman" panose="02020603050405020304" pitchFamily="18" charset="0"/>
              </a:rPr>
              <a:t>Configure the wireless module for seamless communication between the device and a mobile application or cloud storage.</a:t>
            </a:r>
          </a:p>
          <a:p>
            <a:pPr marL="285750" marR="182880" lvl="0" indent="-285750" algn="just">
              <a:lnSpc>
                <a:spcPct val="150000"/>
              </a:lnSpc>
              <a:spcAft>
                <a:spcPts val="800"/>
              </a:spcAft>
              <a:buSzPts val="1200"/>
              <a:buFont typeface="Wingdings" panose="05000000000000000000" pitchFamily="2" charset="2"/>
              <a:buChar char="Ø"/>
            </a:pPr>
            <a:r>
              <a:rPr lang="en-US" sz="1900" b="1" kern="100" dirty="0">
                <a:effectLst/>
                <a:latin typeface="Google Sans"/>
                <a:ea typeface="Times New Roman" panose="02020603050405020304" pitchFamily="18" charset="0"/>
                <a:cs typeface="Times New Roman" panose="02020603050405020304" pitchFamily="18" charset="0"/>
              </a:rPr>
              <a:t>Mobile App Development </a:t>
            </a:r>
            <a:r>
              <a:rPr lang="en-US" sz="1900" kern="100" dirty="0">
                <a:effectLst/>
                <a:latin typeface="Google Sans"/>
                <a:ea typeface="Calibri" panose="020F0502020204030204" pitchFamily="34" charset="0"/>
                <a:cs typeface="Times New Roman" panose="02020603050405020304" pitchFamily="18" charset="0"/>
              </a:rPr>
              <a:t>Develop a mobile application to display real-time heart rate data, ECG visualizations, and alert notifications. Include secure data storage and encryption protocols for user privacy.</a:t>
            </a:r>
          </a:p>
          <a:p>
            <a:pPr marL="285750" marR="182880" indent="-285750" algn="just">
              <a:lnSpc>
                <a:spcPct val="150000"/>
              </a:lnSpc>
              <a:spcAft>
                <a:spcPts val="800"/>
              </a:spcAft>
              <a:buFont typeface="Wingdings" panose="05000000000000000000" pitchFamily="2" charset="2"/>
              <a:buChar char="Ø"/>
            </a:pPr>
            <a:r>
              <a:rPr lang="en-US" sz="1900" b="1" kern="100" dirty="0">
                <a:effectLst/>
                <a:latin typeface="Google Sans"/>
                <a:ea typeface="Times New Roman" panose="02020603050405020304" pitchFamily="18" charset="0"/>
                <a:cs typeface="Times New Roman" panose="02020603050405020304" pitchFamily="18" charset="0"/>
              </a:rPr>
              <a:t>Remote Monitoring Integration  </a:t>
            </a:r>
            <a:r>
              <a:rPr lang="en-US" sz="1900" dirty="0">
                <a:effectLst/>
                <a:latin typeface="Google Sans"/>
                <a:ea typeface="Calibri" panose="020F0502020204030204" pitchFamily="34" charset="0"/>
              </a:rPr>
              <a:t>Enable options for data storage on the cloud to allow users and healthcare providers to monitor long- term cardiac health trends remotely</a:t>
            </a:r>
            <a:endParaRPr lang="en-IN" sz="1900" kern="100" dirty="0">
              <a:effectLst/>
              <a:latin typeface="Google Sans"/>
              <a:ea typeface="Calibri" panose="020F0502020204030204" pitchFamily="34" charset="0"/>
              <a:cs typeface="Times New Roman" panose="02020603050405020304" pitchFamily="18" charset="0"/>
            </a:endParaRPr>
          </a:p>
        </p:txBody>
      </p:sp>
      <p:sp>
        <p:nvSpPr>
          <p:cNvPr id="2" name="Rectangle 1">
            <a:extLst>
              <a:ext uri="{FF2B5EF4-FFF2-40B4-BE49-F238E27FC236}">
                <a16:creationId xmlns:a16="http://schemas.microsoft.com/office/drawing/2014/main" id="{C1D1CB6E-97BE-E7B1-6636-3AB9A7007A1C}"/>
              </a:ext>
            </a:extLst>
          </p:cNvPr>
          <p:cNvSpPr/>
          <p:nvPr/>
        </p:nvSpPr>
        <p:spPr>
          <a:xfrm>
            <a:off x="11386829" y="6055329"/>
            <a:ext cx="431528"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17</a:t>
            </a:r>
          </a:p>
        </p:txBody>
      </p:sp>
    </p:spTree>
    <p:extLst>
      <p:ext uri="{BB962C8B-B14F-4D97-AF65-F5344CB8AC3E}">
        <p14:creationId xmlns:p14="http://schemas.microsoft.com/office/powerpoint/2010/main" val="27021996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3"/>
          <p:cNvSpPr txBox="1">
            <a:spLocks/>
          </p:cNvSpPr>
          <p:nvPr/>
        </p:nvSpPr>
        <p:spPr>
          <a:xfrm>
            <a:off x="1515923" y="1357885"/>
            <a:ext cx="4402739" cy="230802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2000" b="1" dirty="0">
              <a:solidFill>
                <a:schemeClr val="tx1">
                  <a:lumMod val="95000"/>
                  <a:lumOff val="5000"/>
                </a:schemeClr>
              </a:solidFill>
              <a:latin typeface="Roboto Slab" pitchFamily="2" charset="0"/>
              <a:ea typeface="Roboto Slab" pitchFamily="2" charset="0"/>
            </a:endParaRPr>
          </a:p>
        </p:txBody>
      </p:sp>
      <p:sp>
        <p:nvSpPr>
          <p:cNvPr id="4" name="Title 3">
            <a:extLst>
              <a:ext uri="{FF2B5EF4-FFF2-40B4-BE49-F238E27FC236}">
                <a16:creationId xmlns:a16="http://schemas.microsoft.com/office/drawing/2014/main" id="{CE7CD094-0251-5ADC-5BA4-3A4F8DEBAFE4}"/>
              </a:ext>
            </a:extLst>
          </p:cNvPr>
          <p:cNvSpPr>
            <a:spLocks noGrp="1"/>
          </p:cNvSpPr>
          <p:nvPr>
            <p:ph type="ctrTitle"/>
          </p:nvPr>
        </p:nvSpPr>
        <p:spPr>
          <a:xfrm>
            <a:off x="1524000" y="674411"/>
            <a:ext cx="9144000" cy="925789"/>
          </a:xfrm>
        </p:spPr>
        <p:txBody>
          <a:bodyPr/>
          <a:lstStyle/>
          <a:p>
            <a:r>
              <a:rPr lang="en-IN" altLang="en-US" b="1" dirty="0">
                <a:latin typeface="Calibri" panose="020F0502020204030204" pitchFamily="34" charset="0"/>
                <a:cs typeface="Calibri" panose="020F0502020204030204" pitchFamily="34" charset="0"/>
              </a:rPr>
              <a:t>Overview</a:t>
            </a:r>
            <a:endParaRPr lang="en-US" b="1" dirty="0"/>
          </a:p>
        </p:txBody>
      </p:sp>
      <p:sp>
        <p:nvSpPr>
          <p:cNvPr id="5" name="Subtitle 4">
            <a:extLst>
              <a:ext uri="{FF2B5EF4-FFF2-40B4-BE49-F238E27FC236}">
                <a16:creationId xmlns:a16="http://schemas.microsoft.com/office/drawing/2014/main" id="{47130C3E-D6E2-EBBD-68AA-52C5CA5183CB}"/>
              </a:ext>
            </a:extLst>
          </p:cNvPr>
          <p:cNvSpPr>
            <a:spLocks noGrp="1"/>
          </p:cNvSpPr>
          <p:nvPr>
            <p:ph type="subTitle" idx="1"/>
          </p:nvPr>
        </p:nvSpPr>
        <p:spPr>
          <a:xfrm>
            <a:off x="721280" y="1918775"/>
            <a:ext cx="10394764" cy="4041758"/>
          </a:xfrm>
        </p:spPr>
        <p:txBody>
          <a:bodyPr>
            <a:normAutofit/>
          </a:bodyPr>
          <a:lstStyle/>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Introduction</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Abstract</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Literature Survey</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Research Gap</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Problem Statement</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Methodology</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Deliverables</a:t>
            </a:r>
          </a:p>
          <a:p>
            <a:pPr marL="342900" indent="-342900" algn="l" eaLnBrk="1" hangingPunct="1">
              <a:buFont typeface="Wingdings" panose="05000000000000000000" pitchFamily="2" charset="2"/>
              <a:buChar char="Ø"/>
            </a:pPr>
            <a:r>
              <a:rPr lang="en-IN" altLang="en-US" sz="2000" dirty="0">
                <a:latin typeface="Calibri" panose="020F0502020204030204" pitchFamily="34" charset="0"/>
                <a:cs typeface="Calibri" panose="020F0502020204030204" pitchFamily="34" charset="0"/>
              </a:rPr>
              <a:t>References</a:t>
            </a:r>
          </a:p>
          <a:p>
            <a:pPr marL="342900" indent="-342900" algn="l" eaLnBrk="1" hangingPunct="1">
              <a:buFont typeface="Wingdings" panose="05000000000000000000" pitchFamily="2" charset="2"/>
              <a:buChar char="Ø"/>
            </a:pPr>
            <a:endParaRPr lang="en-IN" altLang="en-US" sz="2000" dirty="0">
              <a:latin typeface="Calibri" panose="020F0502020204030204" pitchFamily="34" charset="0"/>
              <a:cs typeface="Calibri" panose="020F0502020204030204" pitchFamily="34" charset="0"/>
            </a:endParaRPr>
          </a:p>
          <a:p>
            <a:pPr marL="342900" indent="-342900" algn="l" eaLnBrk="1" hangingPunct="1">
              <a:buFont typeface="Wingdings" panose="05000000000000000000" pitchFamily="2" charset="2"/>
              <a:buChar char="Ø"/>
            </a:pPr>
            <a:endParaRPr lang="en-I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500632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0D334-5C59-2038-D1C6-BC64B00ED174}"/>
              </a:ext>
            </a:extLst>
          </p:cNvPr>
          <p:cNvSpPr>
            <a:spLocks noGrp="1"/>
          </p:cNvSpPr>
          <p:nvPr>
            <p:ph type="title"/>
          </p:nvPr>
        </p:nvSpPr>
        <p:spPr>
          <a:xfrm>
            <a:off x="839788" y="457200"/>
            <a:ext cx="10512424" cy="922421"/>
          </a:xfrm>
        </p:spPr>
        <p:txBody>
          <a:bodyPr>
            <a:normAutofit/>
          </a:bodyPr>
          <a:lstStyle/>
          <a:p>
            <a:pPr algn="ctr"/>
            <a:r>
              <a:rPr lang="en-IN" sz="4400" b="1" dirty="0">
                <a:latin typeface="Calibri" panose="020F0502020204030204" pitchFamily="34" charset="0"/>
                <a:cs typeface="Calibri" panose="020F0502020204030204" pitchFamily="34" charset="0"/>
              </a:rPr>
              <a:t>References</a:t>
            </a:r>
            <a:endParaRPr lang="en-IN" sz="4400" dirty="0"/>
          </a:p>
        </p:txBody>
      </p:sp>
      <p:sp>
        <p:nvSpPr>
          <p:cNvPr id="4" name="Text Placeholder 3">
            <a:extLst>
              <a:ext uri="{FF2B5EF4-FFF2-40B4-BE49-F238E27FC236}">
                <a16:creationId xmlns:a16="http://schemas.microsoft.com/office/drawing/2014/main" id="{73FB1B6E-28F4-8698-DFB6-878F3C35AAB0}"/>
              </a:ext>
            </a:extLst>
          </p:cNvPr>
          <p:cNvSpPr>
            <a:spLocks noGrp="1"/>
          </p:cNvSpPr>
          <p:nvPr>
            <p:ph type="body" sz="half" idx="2"/>
          </p:nvPr>
        </p:nvSpPr>
        <p:spPr>
          <a:xfrm>
            <a:off x="545432" y="1491916"/>
            <a:ext cx="10806780" cy="4555958"/>
          </a:xfrm>
        </p:spPr>
        <p:txBody>
          <a:bodyPr/>
          <a:lstStyle/>
          <a:p>
            <a:pPr marR="272415" lvl="0" algn="just">
              <a:lnSpc>
                <a:spcPct val="150000"/>
              </a:lnSpc>
              <a:spcBef>
                <a:spcPts val="15"/>
              </a:spcBef>
              <a:buSzPts val="1200"/>
              <a:tabLst>
                <a:tab pos="354330" algn="l"/>
              </a:tabLst>
            </a:pPr>
            <a:r>
              <a:rPr lang="en-US" sz="2000" dirty="0">
                <a:effectLst/>
                <a:latin typeface="Google Sans"/>
                <a:ea typeface="Times New Roman" panose="02020603050405020304" pitchFamily="18" charset="0"/>
              </a:rPr>
              <a:t>[1] </a:t>
            </a:r>
            <a:r>
              <a:rPr lang="en-US" sz="2000" dirty="0" err="1">
                <a:effectLst/>
                <a:latin typeface="Google Sans"/>
                <a:ea typeface="Times New Roman" panose="02020603050405020304" pitchFamily="18" charset="0"/>
              </a:rPr>
              <a:t>Rakin</a:t>
            </a:r>
            <a:r>
              <a:rPr lang="en-US" sz="2000" dirty="0">
                <a:effectLst/>
                <a:latin typeface="Google Sans"/>
                <a:ea typeface="Times New Roman" panose="02020603050405020304" pitchFamily="18" charset="0"/>
              </a:rPr>
              <a:t>, </a:t>
            </a:r>
            <a:r>
              <a:rPr lang="en-US" sz="2000" dirty="0" err="1">
                <a:effectLst/>
                <a:latin typeface="Google Sans"/>
                <a:ea typeface="Times New Roman" panose="02020603050405020304" pitchFamily="18" charset="0"/>
              </a:rPr>
              <a:t>Rafaeal</a:t>
            </a:r>
            <a:r>
              <a:rPr lang="en-US" sz="2000" dirty="0">
                <a:effectLst/>
                <a:latin typeface="Google Sans"/>
                <a:ea typeface="Times New Roman" panose="02020603050405020304" pitchFamily="18" charset="0"/>
              </a:rPr>
              <a:t> &amp; Siam, Asad &amp; Hossain, Md &amp; Zaman, Hasan. (2019). A Low-Cost and Portable Electrocardiogram (ECG) Machine for Preventing Diagnosis. 48-53. 10.1109/ICREST.2019.8644425. </a:t>
            </a:r>
            <a:endParaRPr lang="en-IN" sz="2000" dirty="0">
              <a:effectLst/>
              <a:latin typeface="Google Sans"/>
              <a:ea typeface="Times New Roman" panose="02020603050405020304" pitchFamily="18" charset="0"/>
            </a:endParaRPr>
          </a:p>
          <a:p>
            <a:pPr marR="272415" lvl="0" algn="just">
              <a:lnSpc>
                <a:spcPct val="150000"/>
              </a:lnSpc>
              <a:spcBef>
                <a:spcPts val="55"/>
              </a:spcBef>
              <a:buSzPts val="1200"/>
              <a:tabLst>
                <a:tab pos="354330" algn="l"/>
              </a:tabLst>
            </a:pPr>
            <a:r>
              <a:rPr lang="en-US" sz="2000" dirty="0">
                <a:effectLst/>
                <a:latin typeface="Google Sans"/>
                <a:ea typeface="Times New Roman" panose="02020603050405020304" pitchFamily="18" charset="0"/>
              </a:rPr>
              <a:t>[2] </a:t>
            </a:r>
            <a:r>
              <a:rPr lang="en-US" sz="2000" dirty="0" err="1">
                <a:effectLst/>
                <a:latin typeface="Google Sans"/>
                <a:ea typeface="Times New Roman" panose="02020603050405020304" pitchFamily="18" charset="0"/>
              </a:rPr>
              <a:t>Nagdive</a:t>
            </a:r>
            <a:r>
              <a:rPr lang="en-US" sz="2000" dirty="0">
                <a:effectLst/>
                <a:latin typeface="Google Sans"/>
                <a:ea typeface="Times New Roman" panose="02020603050405020304" pitchFamily="18" charset="0"/>
              </a:rPr>
              <a:t>, Arundhati. (2024). Portable ECG Machine with Future Prediction. International Journal for Research in Applied Science and Engineering Technology. 12. 96-101. 10.22214/ijraset.2024.59705. </a:t>
            </a:r>
            <a:endParaRPr lang="en-IN" sz="2000" dirty="0">
              <a:effectLst/>
              <a:latin typeface="Google Sans"/>
              <a:ea typeface="Times New Roman" panose="02020603050405020304" pitchFamily="18" charset="0"/>
            </a:endParaRPr>
          </a:p>
          <a:p>
            <a:pPr marR="272415" lvl="0" algn="just">
              <a:lnSpc>
                <a:spcPct val="151000"/>
              </a:lnSpc>
              <a:spcBef>
                <a:spcPts val="15"/>
              </a:spcBef>
              <a:buSzPts val="1200"/>
              <a:tabLst>
                <a:tab pos="354330" algn="l"/>
              </a:tabLst>
            </a:pPr>
            <a:r>
              <a:rPr lang="en-US" sz="2000" dirty="0">
                <a:effectLst/>
                <a:latin typeface="Google Sans"/>
                <a:ea typeface="Times New Roman" panose="02020603050405020304" pitchFamily="18" charset="0"/>
              </a:rPr>
              <a:t>[3] Naaman, Hila &amp; Bilik, Daniel &amp; </a:t>
            </a:r>
            <a:r>
              <a:rPr lang="en-US" sz="2000" dirty="0" err="1">
                <a:effectLst/>
                <a:latin typeface="Google Sans"/>
                <a:ea typeface="Times New Roman" panose="02020603050405020304" pitchFamily="18" charset="0"/>
              </a:rPr>
              <a:t>Savariego</a:t>
            </a:r>
            <a:r>
              <a:rPr lang="en-US" sz="2000" dirty="0">
                <a:effectLst/>
                <a:latin typeface="Google Sans"/>
                <a:ea typeface="Times New Roman" panose="02020603050405020304" pitchFamily="18" charset="0"/>
              </a:rPr>
              <a:t>, Shlomi &amp; Namer, Moshe &amp; Eldar, </a:t>
            </a:r>
            <a:r>
              <a:rPr lang="en-US" sz="2000" dirty="0" err="1">
                <a:effectLst/>
                <a:latin typeface="Google Sans"/>
                <a:ea typeface="Times New Roman" panose="02020603050405020304" pitchFamily="18" charset="0"/>
              </a:rPr>
              <a:t>Yonina</a:t>
            </a:r>
            <a:r>
              <a:rPr lang="en-US" sz="2000" dirty="0">
                <a:effectLst/>
                <a:latin typeface="Google Sans"/>
                <a:ea typeface="Times New Roman" panose="02020603050405020304" pitchFamily="18" charset="0"/>
              </a:rPr>
              <a:t>. (2024). ECG-TEM: Time-based sub-Nyquist sampling for ECG signal reconstruction and Hardware Prototype. 10.48550/arXiv.2405.13904. </a:t>
            </a:r>
            <a:endParaRPr lang="en-IN" sz="2000" dirty="0">
              <a:effectLst/>
              <a:latin typeface="Google Sans"/>
              <a:ea typeface="Times New Roman" panose="02020603050405020304" pitchFamily="18" charset="0"/>
            </a:endParaRPr>
          </a:p>
          <a:p>
            <a:endParaRPr lang="en-IN" dirty="0"/>
          </a:p>
        </p:txBody>
      </p:sp>
      <p:sp>
        <p:nvSpPr>
          <p:cNvPr id="3" name="Rectangle 2">
            <a:extLst>
              <a:ext uri="{FF2B5EF4-FFF2-40B4-BE49-F238E27FC236}">
                <a16:creationId xmlns:a16="http://schemas.microsoft.com/office/drawing/2014/main" id="{F24FF8F2-8363-6DBA-CBBF-15391105E547}"/>
              </a:ext>
            </a:extLst>
          </p:cNvPr>
          <p:cNvSpPr/>
          <p:nvPr/>
        </p:nvSpPr>
        <p:spPr>
          <a:xfrm>
            <a:off x="11386829" y="6055329"/>
            <a:ext cx="431529"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18</a:t>
            </a:r>
          </a:p>
        </p:txBody>
      </p:sp>
    </p:spTree>
    <p:extLst>
      <p:ext uri="{BB962C8B-B14F-4D97-AF65-F5344CB8AC3E}">
        <p14:creationId xmlns:p14="http://schemas.microsoft.com/office/powerpoint/2010/main" val="9906749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97324F3F-0C12-2886-1A19-4CD3D5D1C31E}"/>
              </a:ext>
            </a:extLst>
          </p:cNvPr>
          <p:cNvSpPr>
            <a:spLocks noGrp="1"/>
          </p:cNvSpPr>
          <p:nvPr>
            <p:ph type="body" sz="half" idx="2"/>
          </p:nvPr>
        </p:nvSpPr>
        <p:spPr>
          <a:xfrm>
            <a:off x="545432" y="962526"/>
            <a:ext cx="10780294" cy="5149516"/>
          </a:xfrm>
        </p:spPr>
        <p:txBody>
          <a:bodyPr/>
          <a:lstStyle/>
          <a:p>
            <a:pPr marR="272415" lvl="0" algn="just">
              <a:lnSpc>
                <a:spcPct val="150000"/>
              </a:lnSpc>
              <a:buSzPts val="1200"/>
              <a:tabLst>
                <a:tab pos="316230" algn="l"/>
              </a:tabLst>
            </a:pPr>
            <a:r>
              <a:rPr lang="en-US" sz="2000" dirty="0">
                <a:effectLst/>
                <a:latin typeface="Google Sans"/>
                <a:ea typeface="Times New Roman" panose="02020603050405020304" pitchFamily="18" charset="0"/>
              </a:rPr>
              <a:t>[4] Su, Shi &amp; Zhu, </a:t>
            </a:r>
            <a:r>
              <a:rPr lang="en-US" sz="2000" dirty="0" err="1">
                <a:effectLst/>
                <a:latin typeface="Google Sans"/>
                <a:ea typeface="Times New Roman" panose="02020603050405020304" pitchFamily="18" charset="0"/>
              </a:rPr>
              <a:t>Zhihong</a:t>
            </a:r>
            <a:r>
              <a:rPr lang="en-US" sz="2000" dirty="0">
                <a:effectLst/>
                <a:latin typeface="Google Sans"/>
                <a:ea typeface="Times New Roman" panose="02020603050405020304" pitchFamily="18" charset="0"/>
              </a:rPr>
              <a:t> &amp; Wan, Shu &amp; Sheng, </a:t>
            </a:r>
            <a:r>
              <a:rPr lang="en-US" sz="2000" dirty="0" err="1">
                <a:effectLst/>
                <a:latin typeface="Google Sans"/>
                <a:ea typeface="Times New Roman" panose="02020603050405020304" pitchFamily="18" charset="0"/>
              </a:rPr>
              <a:t>Fangqing</a:t>
            </a:r>
            <a:r>
              <a:rPr lang="en-US" sz="2000" dirty="0">
                <a:effectLst/>
                <a:latin typeface="Google Sans"/>
                <a:ea typeface="Times New Roman" panose="02020603050405020304" pitchFamily="18" charset="0"/>
              </a:rPr>
              <a:t> &amp; Xiong, Tianyi &amp; Shen, Shanshan &amp; Hou, Yu &amp; Liu, </a:t>
            </a:r>
            <a:r>
              <a:rPr lang="en-US" sz="2000" dirty="0" err="1">
                <a:effectLst/>
                <a:latin typeface="Google Sans"/>
                <a:ea typeface="Times New Roman" panose="02020603050405020304" pitchFamily="18" charset="0"/>
              </a:rPr>
              <a:t>Cuihong</a:t>
            </a:r>
            <a:r>
              <a:rPr lang="en-US" sz="2000" dirty="0">
                <a:effectLst/>
                <a:latin typeface="Google Sans"/>
                <a:ea typeface="Times New Roman" panose="02020603050405020304" pitchFamily="18" charset="0"/>
              </a:rPr>
              <a:t> &amp; Li, </a:t>
            </a:r>
            <a:r>
              <a:rPr lang="en-US" sz="2000" dirty="0" err="1">
                <a:effectLst/>
                <a:latin typeface="Google Sans"/>
                <a:ea typeface="Times New Roman" panose="02020603050405020304" pitchFamily="18" charset="0"/>
              </a:rPr>
              <a:t>Yijin</a:t>
            </a:r>
            <a:r>
              <a:rPr lang="en-US" sz="2000" dirty="0">
                <a:effectLst/>
                <a:latin typeface="Google Sans"/>
                <a:ea typeface="Times New Roman" panose="02020603050405020304" pitchFamily="18" charset="0"/>
              </a:rPr>
              <a:t> &amp; Sun, Xiaolin &amp; Huang, Jie. (2023). An ECG Signal Acquisition and Analysis System Based on Machine Learning with Model Fusion. Sensors. 23. 1-21. 10.3390/s23177643. </a:t>
            </a:r>
            <a:endParaRPr lang="en-IN" sz="2000" dirty="0">
              <a:effectLst/>
              <a:latin typeface="Google Sans"/>
              <a:ea typeface="Times New Roman" panose="02020603050405020304" pitchFamily="18" charset="0"/>
            </a:endParaRPr>
          </a:p>
          <a:p>
            <a:pPr marR="272415" lvl="0" algn="just">
              <a:lnSpc>
                <a:spcPct val="150000"/>
              </a:lnSpc>
              <a:buSzPts val="1200"/>
              <a:tabLst>
                <a:tab pos="316230" algn="l"/>
              </a:tabLst>
            </a:pPr>
            <a:r>
              <a:rPr lang="en-US" sz="2000" dirty="0">
                <a:effectLst/>
                <a:latin typeface="Google Sans"/>
                <a:ea typeface="Times New Roman" panose="02020603050405020304" pitchFamily="18" charset="0"/>
              </a:rPr>
              <a:t>[5] </a:t>
            </a:r>
            <a:r>
              <a:rPr lang="en-US" sz="2000" dirty="0" err="1">
                <a:effectLst/>
                <a:latin typeface="Google Sans"/>
                <a:ea typeface="Times New Roman" panose="02020603050405020304" pitchFamily="18" charset="0"/>
              </a:rPr>
              <a:t>Lichaee</a:t>
            </a:r>
            <a:r>
              <a:rPr lang="en-US" sz="2000" dirty="0">
                <a:effectLst/>
                <a:latin typeface="Google Sans"/>
                <a:ea typeface="Times New Roman" panose="02020603050405020304" pitchFamily="18" charset="0"/>
              </a:rPr>
              <a:t>, Fatemeh &amp; Salari, Arsalan &amp; Jalili, Jalil &amp; </a:t>
            </a:r>
            <a:r>
              <a:rPr lang="en-US" sz="2000" dirty="0" err="1">
                <a:effectLst/>
                <a:latin typeface="Google Sans"/>
                <a:ea typeface="Times New Roman" panose="02020603050405020304" pitchFamily="18" charset="0"/>
              </a:rPr>
              <a:t>Dalivand</a:t>
            </a:r>
            <a:r>
              <a:rPr lang="en-US" sz="2000" dirty="0">
                <a:effectLst/>
                <a:latin typeface="Google Sans"/>
                <a:ea typeface="Times New Roman" panose="02020603050405020304" pitchFamily="18" charset="0"/>
              </a:rPr>
              <a:t>, </a:t>
            </a:r>
            <a:r>
              <a:rPr lang="en-US" sz="2000" dirty="0" err="1">
                <a:effectLst/>
                <a:latin typeface="Google Sans"/>
                <a:ea typeface="Times New Roman" panose="02020603050405020304" pitchFamily="18" charset="0"/>
              </a:rPr>
              <a:t>Sedigheh</a:t>
            </a:r>
            <a:r>
              <a:rPr lang="en-US" sz="2000" dirty="0">
                <a:effectLst/>
                <a:latin typeface="Google Sans"/>
                <a:ea typeface="Times New Roman" panose="02020603050405020304" pitchFamily="18" charset="0"/>
              </a:rPr>
              <a:t> &amp; Rad, Mahdis &amp; </a:t>
            </a:r>
            <a:r>
              <a:rPr lang="en-US" sz="2000" dirty="0" err="1">
                <a:effectLst/>
                <a:latin typeface="Google Sans"/>
                <a:ea typeface="Times New Roman" panose="02020603050405020304" pitchFamily="18" charset="0"/>
              </a:rPr>
              <a:t>Mojarad</a:t>
            </a:r>
            <a:r>
              <a:rPr lang="en-US" sz="2000" dirty="0">
                <a:effectLst/>
                <a:latin typeface="Google Sans"/>
                <a:ea typeface="Times New Roman" panose="02020603050405020304" pitchFamily="18" charset="0"/>
              </a:rPr>
              <a:t>, </a:t>
            </a:r>
            <a:r>
              <a:rPr lang="en-US" sz="2000" dirty="0" err="1">
                <a:effectLst/>
                <a:latin typeface="Google Sans"/>
                <a:ea typeface="Times New Roman" panose="02020603050405020304" pitchFamily="18" charset="0"/>
              </a:rPr>
              <a:t>Mohadeseh</a:t>
            </a:r>
            <a:r>
              <a:rPr lang="en-US" sz="2000" dirty="0">
                <a:effectLst/>
                <a:latin typeface="Google Sans"/>
                <a:ea typeface="Times New Roman" panose="02020603050405020304" pitchFamily="18" charset="0"/>
              </a:rPr>
              <a:t>. (2024). Advancements in Artificial Intelligence for ECG Signal Analysis and Arrhythmia Detection: A Review. International Journal of Cardiovascular Practice. 8. 10.5812/intjcardiovascpract-143437. </a:t>
            </a:r>
            <a:endParaRPr lang="en-IN" sz="2000" dirty="0">
              <a:effectLst/>
              <a:latin typeface="Google Sans"/>
              <a:ea typeface="Times New Roman" panose="02020603050405020304" pitchFamily="18" charset="0"/>
            </a:endParaRPr>
          </a:p>
          <a:p>
            <a:pPr marR="272415" lvl="0" algn="just">
              <a:lnSpc>
                <a:spcPct val="150000"/>
              </a:lnSpc>
              <a:buSzPts val="1200"/>
              <a:tabLst>
                <a:tab pos="316230" algn="l"/>
              </a:tabLst>
            </a:pPr>
            <a:r>
              <a:rPr lang="en-US" sz="2000" u="none" strike="noStrike" dirty="0">
                <a:solidFill>
                  <a:srgbClr val="0563C1"/>
                </a:solidFill>
                <a:effectLst/>
                <a:latin typeface="Google Sans"/>
                <a:ea typeface="Times New Roman" panose="02020603050405020304" pitchFamily="18" charset="0"/>
                <a:hlinkClick r:id="rId2"/>
              </a:rPr>
              <a:t>[6] </a:t>
            </a:r>
            <a:r>
              <a:rPr lang="en-US" sz="2000" u="none" strike="noStrike" dirty="0" err="1">
                <a:solidFill>
                  <a:srgbClr val="0563C1"/>
                </a:solidFill>
                <a:effectLst/>
                <a:latin typeface="Google Sans"/>
                <a:ea typeface="Times New Roman" panose="02020603050405020304" pitchFamily="18" charset="0"/>
                <a:hlinkClick r:id="rId2"/>
              </a:rPr>
              <a:t>Muhibul</a:t>
            </a:r>
            <a:r>
              <a:rPr lang="en-US" sz="2000" u="none" strike="noStrike" spc="-35" dirty="0">
                <a:solidFill>
                  <a:srgbClr val="0563C1"/>
                </a:solidFill>
                <a:effectLst/>
                <a:latin typeface="Google Sans"/>
                <a:ea typeface="Times New Roman" panose="02020603050405020304" pitchFamily="18" charset="0"/>
                <a:hlinkClick r:id="rId2"/>
              </a:rPr>
              <a:t> </a:t>
            </a:r>
            <a:r>
              <a:rPr lang="en-US" sz="2000" u="none" strike="noStrike" dirty="0">
                <a:solidFill>
                  <a:srgbClr val="0563C1"/>
                </a:solidFill>
                <a:effectLst/>
                <a:latin typeface="Google Sans"/>
                <a:ea typeface="Times New Roman" panose="02020603050405020304" pitchFamily="18" charset="0"/>
                <a:hlinkClick r:id="rId2"/>
              </a:rPr>
              <a:t>Haque</a:t>
            </a:r>
            <a:r>
              <a:rPr lang="en-US" sz="2000" u="none" strike="noStrike" spc="-45" dirty="0">
                <a:solidFill>
                  <a:srgbClr val="0563C1"/>
                </a:solidFill>
                <a:effectLst/>
                <a:latin typeface="Google Sans"/>
                <a:ea typeface="Times New Roman" panose="02020603050405020304" pitchFamily="18" charset="0"/>
                <a:hlinkClick r:id="rId2"/>
              </a:rPr>
              <a:t> </a:t>
            </a:r>
            <a:r>
              <a:rPr lang="en-US" sz="2000" u="none" strike="noStrike" dirty="0">
                <a:solidFill>
                  <a:srgbClr val="0563C1"/>
                </a:solidFill>
                <a:effectLst/>
                <a:latin typeface="Google Sans"/>
                <a:ea typeface="Times New Roman" panose="02020603050405020304" pitchFamily="18" charset="0"/>
                <a:hlinkClick r:id="rId2"/>
              </a:rPr>
              <a:t>Bhuyan</a:t>
            </a:r>
            <a:r>
              <a:rPr lang="en-US" sz="2000" u="none" strike="noStrike" spc="-25" dirty="0">
                <a:solidFill>
                  <a:srgbClr val="0563C1"/>
                </a:solidFill>
                <a:effectLst/>
                <a:latin typeface="Google Sans"/>
                <a:ea typeface="Times New Roman" panose="02020603050405020304" pitchFamily="18" charset="0"/>
                <a:hlinkClick r:id="rId2"/>
              </a:rPr>
              <a:t> </a:t>
            </a:r>
            <a:r>
              <a:rPr lang="en-US" sz="2000" dirty="0">
                <a:effectLst/>
                <a:latin typeface="Google Sans"/>
                <a:ea typeface="Times New Roman" panose="02020603050405020304" pitchFamily="18" charset="0"/>
              </a:rPr>
              <a:t>,</a:t>
            </a:r>
            <a:r>
              <a:rPr lang="en-US" sz="2000" spc="-2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Md.</a:t>
            </a:r>
            <a:r>
              <a:rPr lang="en-US" sz="2000" spc="-40"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T.</a:t>
            </a:r>
            <a:r>
              <a:rPr lang="en-US" sz="2000" spc="-3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Hasan,</a:t>
            </a:r>
            <a:r>
              <a:rPr lang="en-US" sz="2000" spc="-30"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Hasan</a:t>
            </a:r>
            <a:r>
              <a:rPr lang="en-US" sz="2000" spc="-2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Iskander,</a:t>
            </a:r>
            <a:r>
              <a:rPr lang="en-US" sz="2000" spc="-50"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Low-Cost</a:t>
            </a:r>
            <a:r>
              <a:rPr lang="en-US" sz="2000" spc="-50"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Microcontroller</a:t>
            </a:r>
            <a:r>
              <a:rPr lang="en-US" sz="2000" spc="-28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Based</a:t>
            </a:r>
            <a:r>
              <a:rPr lang="en-US" sz="2000" spc="-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ECG Machine,</a:t>
            </a:r>
            <a:r>
              <a:rPr lang="en-US" sz="2000" spc="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Vol:14, No:7, 2020</a:t>
            </a:r>
            <a:endParaRPr lang="en-IN" sz="2000" dirty="0">
              <a:effectLst/>
              <a:latin typeface="Google Sans"/>
              <a:ea typeface="Times New Roman" panose="02020603050405020304" pitchFamily="18" charset="0"/>
            </a:endParaRPr>
          </a:p>
          <a:p>
            <a:endParaRPr lang="en-IN" dirty="0"/>
          </a:p>
        </p:txBody>
      </p:sp>
      <p:sp>
        <p:nvSpPr>
          <p:cNvPr id="2" name="Rectangle 1">
            <a:extLst>
              <a:ext uri="{FF2B5EF4-FFF2-40B4-BE49-F238E27FC236}">
                <a16:creationId xmlns:a16="http://schemas.microsoft.com/office/drawing/2014/main" id="{B79A232E-D204-011B-77EA-C3DBD082DC90}"/>
              </a:ext>
            </a:extLst>
          </p:cNvPr>
          <p:cNvSpPr/>
          <p:nvPr/>
        </p:nvSpPr>
        <p:spPr>
          <a:xfrm>
            <a:off x="11385226" y="6055329"/>
            <a:ext cx="434734"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19</a:t>
            </a:r>
          </a:p>
        </p:txBody>
      </p:sp>
    </p:spTree>
    <p:extLst>
      <p:ext uri="{BB962C8B-B14F-4D97-AF65-F5344CB8AC3E}">
        <p14:creationId xmlns:p14="http://schemas.microsoft.com/office/powerpoint/2010/main" val="6881912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880871D-0D8A-DC0B-B8EB-7F32F8515BCF}"/>
              </a:ext>
            </a:extLst>
          </p:cNvPr>
          <p:cNvSpPr>
            <a:spLocks noGrp="1"/>
          </p:cNvSpPr>
          <p:nvPr>
            <p:ph type="body" sz="half" idx="2"/>
          </p:nvPr>
        </p:nvSpPr>
        <p:spPr>
          <a:xfrm>
            <a:off x="513347" y="962526"/>
            <a:ext cx="10796337" cy="5181600"/>
          </a:xfrm>
        </p:spPr>
        <p:txBody>
          <a:bodyPr/>
          <a:lstStyle/>
          <a:p>
            <a:pPr marR="272415" lvl="0" algn="just">
              <a:lnSpc>
                <a:spcPct val="150000"/>
              </a:lnSpc>
              <a:spcBef>
                <a:spcPts val="25"/>
              </a:spcBef>
              <a:buSzPts val="1200"/>
              <a:tabLst>
                <a:tab pos="278130" algn="l"/>
              </a:tabLst>
            </a:pPr>
            <a:r>
              <a:rPr lang="en-US" sz="2000" dirty="0">
                <a:effectLst/>
                <a:latin typeface="Google Sans"/>
                <a:ea typeface="Times New Roman" panose="02020603050405020304" pitchFamily="18" charset="0"/>
              </a:rPr>
              <a:t>[7]</a:t>
            </a:r>
            <a:r>
              <a:rPr lang="en-US" sz="2000" dirty="0" err="1">
                <a:effectLst/>
                <a:latin typeface="Google Sans"/>
                <a:ea typeface="Times New Roman" panose="02020603050405020304" pitchFamily="18" charset="0"/>
              </a:rPr>
              <a:t>Stepheny</a:t>
            </a:r>
            <a:r>
              <a:rPr lang="en-US" sz="2000" spc="-30"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Lucas,</a:t>
            </a:r>
            <a:r>
              <a:rPr lang="en-US" sz="2000" spc="-20"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Mitali</a:t>
            </a:r>
            <a:r>
              <a:rPr lang="en-US" sz="2000" spc="-20"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Desai,</a:t>
            </a:r>
            <a:r>
              <a:rPr lang="en-US" sz="2000" spc="-2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Amisha</a:t>
            </a:r>
            <a:r>
              <a:rPr lang="en-US" sz="2000" spc="-3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Khot,</a:t>
            </a:r>
            <a:r>
              <a:rPr lang="en-US" sz="2000" spc="-15" dirty="0">
                <a:effectLst/>
                <a:latin typeface="Google Sans"/>
                <a:ea typeface="Times New Roman" panose="02020603050405020304" pitchFamily="18" charset="0"/>
              </a:rPr>
              <a:t> </a:t>
            </a:r>
            <a:r>
              <a:rPr lang="en-US" sz="2000" dirty="0" err="1">
                <a:effectLst/>
                <a:latin typeface="Google Sans"/>
                <a:ea typeface="Times New Roman" panose="02020603050405020304" pitchFamily="18" charset="0"/>
              </a:rPr>
              <a:t>Sincee</a:t>
            </a:r>
            <a:r>
              <a:rPr lang="en-US" sz="2000" spc="-30"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Harriet,</a:t>
            </a:r>
            <a:r>
              <a:rPr lang="en-US" sz="2000" spc="-30"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Kavita</a:t>
            </a:r>
            <a:r>
              <a:rPr lang="en-US" sz="2000" spc="-3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Jain,</a:t>
            </a:r>
            <a:r>
              <a:rPr lang="en-US" sz="2000" spc="-1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Mobile</a:t>
            </a:r>
            <a:r>
              <a:rPr lang="en-US" sz="2000" spc="-3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Heart</a:t>
            </a:r>
            <a:r>
              <a:rPr lang="en-US" sz="2000" spc="-28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Sync:</a:t>
            </a:r>
            <a:r>
              <a:rPr lang="en-US" sz="2000" spc="-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An IoT</a:t>
            </a:r>
            <a:r>
              <a:rPr lang="en-US" sz="2000" spc="-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Based Portable ECG</a:t>
            </a:r>
            <a:r>
              <a:rPr lang="en-US" sz="2000" spc="-5" dirty="0">
                <a:effectLst/>
                <a:latin typeface="Google Sans"/>
                <a:ea typeface="Times New Roman" panose="02020603050405020304" pitchFamily="18" charset="0"/>
              </a:rPr>
              <a:t> </a:t>
            </a:r>
            <a:r>
              <a:rPr lang="en-US" sz="2000" dirty="0">
                <a:effectLst/>
                <a:latin typeface="Google Sans"/>
                <a:ea typeface="Times New Roman" panose="02020603050405020304" pitchFamily="18" charset="0"/>
              </a:rPr>
              <a:t>Monitor,</a:t>
            </a:r>
            <a:r>
              <a:rPr lang="en-US" sz="2000" spc="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2"/>
              </a:rPr>
              <a:t>10.56155/978-81-955020-7-3-27</a:t>
            </a:r>
            <a:endParaRPr lang="en-IN" sz="2000" dirty="0">
              <a:effectLst/>
              <a:latin typeface="Google Sans"/>
              <a:ea typeface="Times New Roman" panose="02020603050405020304" pitchFamily="18" charset="0"/>
            </a:endParaRPr>
          </a:p>
          <a:p>
            <a:pPr marR="272415" lvl="0" algn="just">
              <a:lnSpc>
                <a:spcPct val="150000"/>
              </a:lnSpc>
              <a:spcBef>
                <a:spcPts val="10"/>
              </a:spcBef>
              <a:buSzPts val="1200"/>
              <a:tabLst>
                <a:tab pos="278130" algn="l"/>
              </a:tabLst>
            </a:pPr>
            <a:r>
              <a:rPr lang="en-US" sz="2000" u="none" strike="noStrike" dirty="0">
                <a:solidFill>
                  <a:srgbClr val="0563C1"/>
                </a:solidFill>
                <a:effectLst/>
                <a:latin typeface="Google Sans"/>
                <a:ea typeface="Times New Roman" panose="02020603050405020304" pitchFamily="18" charset="0"/>
                <a:hlinkClick r:id="rId3"/>
              </a:rPr>
              <a:t>[8] </a:t>
            </a:r>
            <a:r>
              <a:rPr lang="en-US" sz="2000" u="none" strike="noStrike" dirty="0" err="1">
                <a:solidFill>
                  <a:srgbClr val="0563C1"/>
                </a:solidFill>
                <a:effectLst/>
                <a:latin typeface="Google Sans"/>
                <a:ea typeface="Times New Roman" panose="02020603050405020304" pitchFamily="18" charset="0"/>
                <a:hlinkClick r:id="rId3"/>
              </a:rPr>
              <a:t>Niyatha</a:t>
            </a:r>
            <a:r>
              <a:rPr lang="en-US" sz="2000" u="none" strike="noStrike" spc="-35" dirty="0">
                <a:solidFill>
                  <a:srgbClr val="0563C1"/>
                </a:solidFill>
                <a:effectLst/>
                <a:latin typeface="Google Sans"/>
                <a:ea typeface="Times New Roman" panose="02020603050405020304" pitchFamily="18" charset="0"/>
                <a:hlinkClick r:id="rId3"/>
              </a:rPr>
              <a:t> </a:t>
            </a:r>
            <a:r>
              <a:rPr lang="en-US" sz="2000" u="none" strike="noStrike" dirty="0" err="1">
                <a:solidFill>
                  <a:srgbClr val="0563C1"/>
                </a:solidFill>
                <a:effectLst/>
                <a:latin typeface="Google Sans"/>
                <a:ea typeface="Times New Roman" panose="02020603050405020304" pitchFamily="18" charset="0"/>
                <a:hlinkClick r:id="rId3"/>
              </a:rPr>
              <a:t>Malepati</a:t>
            </a:r>
            <a:r>
              <a:rPr lang="en-US" sz="2000" u="none" strike="noStrike" dirty="0">
                <a:solidFill>
                  <a:srgbClr val="0563C1"/>
                </a:solidFill>
                <a:effectLst/>
                <a:latin typeface="Google Sans"/>
                <a:ea typeface="Times New Roman" panose="02020603050405020304" pitchFamily="18" charset="0"/>
                <a:hlinkClick r:id="rId3"/>
              </a:rPr>
              <a:t>,</a:t>
            </a:r>
            <a:r>
              <a:rPr lang="en-US" sz="2000" u="none" strike="noStrike" spc="-25" dirty="0">
                <a:solidFill>
                  <a:srgbClr val="0563C1"/>
                </a:solidFill>
                <a:effectLst/>
                <a:latin typeface="Google Sans"/>
                <a:ea typeface="Times New Roman" panose="02020603050405020304" pitchFamily="18" charset="0"/>
                <a:hlinkClick r:id="rId3"/>
              </a:rPr>
              <a:t> </a:t>
            </a:r>
            <a:r>
              <a:rPr lang="en-US" sz="2000" u="none" strike="noStrike" dirty="0">
                <a:solidFill>
                  <a:srgbClr val="0563C1"/>
                </a:solidFill>
                <a:effectLst/>
                <a:latin typeface="Google Sans"/>
                <a:ea typeface="Times New Roman" panose="02020603050405020304" pitchFamily="18" charset="0"/>
                <a:hlinkClick r:id="rId4"/>
              </a:rPr>
              <a:t>Rubia</a:t>
            </a:r>
            <a:r>
              <a:rPr lang="en-US" sz="2000" u="none" strike="noStrike" spc="-15" dirty="0">
                <a:solidFill>
                  <a:srgbClr val="0563C1"/>
                </a:solidFill>
                <a:effectLst/>
                <a:latin typeface="Google Sans"/>
                <a:ea typeface="Times New Roman" panose="02020603050405020304" pitchFamily="18" charset="0"/>
                <a:hlinkClick r:id="rId4"/>
              </a:rPr>
              <a:t> </a:t>
            </a:r>
            <a:r>
              <a:rPr lang="en-US" sz="2000" u="none" strike="noStrike" dirty="0">
                <a:solidFill>
                  <a:srgbClr val="0563C1"/>
                </a:solidFill>
                <a:effectLst/>
                <a:latin typeface="Google Sans"/>
                <a:ea typeface="Times New Roman" panose="02020603050405020304" pitchFamily="18" charset="0"/>
                <a:hlinkClick r:id="rId4"/>
              </a:rPr>
              <a:t>Fatima,</a:t>
            </a:r>
            <a:r>
              <a:rPr lang="en-US" sz="2000" u="none" strike="noStrike" spc="-30" dirty="0">
                <a:solidFill>
                  <a:srgbClr val="0563C1"/>
                </a:solidFill>
                <a:effectLst/>
                <a:latin typeface="Google Sans"/>
                <a:ea typeface="Times New Roman" panose="02020603050405020304" pitchFamily="18" charset="0"/>
                <a:hlinkClick r:id="rId4"/>
              </a:rPr>
              <a:t> </a:t>
            </a:r>
            <a:r>
              <a:rPr lang="en-US" sz="2000" u="none" strike="noStrike" dirty="0" err="1">
                <a:solidFill>
                  <a:srgbClr val="0563C1"/>
                </a:solidFill>
                <a:effectLst/>
                <a:latin typeface="Google Sans"/>
                <a:ea typeface="Times New Roman" panose="02020603050405020304" pitchFamily="18" charset="0"/>
                <a:hlinkClick r:id="rId5"/>
              </a:rPr>
              <a:t>Swarnima</a:t>
            </a:r>
            <a:r>
              <a:rPr lang="en-US" sz="2000" u="none" strike="noStrike" spc="-15" dirty="0">
                <a:solidFill>
                  <a:srgbClr val="0563C1"/>
                </a:solidFill>
                <a:effectLst/>
                <a:latin typeface="Google Sans"/>
                <a:ea typeface="Times New Roman" panose="02020603050405020304" pitchFamily="18" charset="0"/>
                <a:hlinkClick r:id="rId5"/>
              </a:rPr>
              <a:t> </a:t>
            </a:r>
            <a:r>
              <a:rPr lang="en-US" sz="2000" u="none" strike="noStrike" dirty="0">
                <a:solidFill>
                  <a:srgbClr val="0563C1"/>
                </a:solidFill>
                <a:effectLst/>
                <a:latin typeface="Google Sans"/>
                <a:ea typeface="Times New Roman" panose="02020603050405020304" pitchFamily="18" charset="0"/>
                <a:hlinkClick r:id="rId5"/>
              </a:rPr>
              <a:t>Gupta</a:t>
            </a:r>
            <a:r>
              <a:rPr lang="en-US" sz="2000" u="none" strike="noStrike" spc="-20" dirty="0">
                <a:solidFill>
                  <a:srgbClr val="0563C1"/>
                </a:solidFill>
                <a:effectLst/>
                <a:latin typeface="Google Sans"/>
                <a:ea typeface="Times New Roman" panose="02020603050405020304" pitchFamily="18" charset="0"/>
                <a:hlinkClick r:id="rId5"/>
              </a:rPr>
              <a:t> </a:t>
            </a:r>
            <a:r>
              <a:rPr lang="en-US" sz="2000" u="none" strike="noStrike" dirty="0">
                <a:solidFill>
                  <a:srgbClr val="0563C1"/>
                </a:solidFill>
                <a:effectLst/>
                <a:latin typeface="Google Sans"/>
                <a:ea typeface="Times New Roman" panose="02020603050405020304" pitchFamily="18" charset="0"/>
                <a:hlinkClick r:id="rId6"/>
              </a:rPr>
              <a:t>,Vaishnavi</a:t>
            </a:r>
            <a:r>
              <a:rPr lang="en-US" sz="2000" u="none" strike="noStrike" spc="-25" dirty="0">
                <a:solidFill>
                  <a:srgbClr val="0563C1"/>
                </a:solidFill>
                <a:effectLst/>
                <a:latin typeface="Google Sans"/>
                <a:ea typeface="Times New Roman" panose="02020603050405020304" pitchFamily="18" charset="0"/>
                <a:hlinkClick r:id="rId6"/>
              </a:rPr>
              <a:t> </a:t>
            </a:r>
            <a:r>
              <a:rPr lang="en-US" sz="2000" u="none" strike="noStrike" dirty="0" err="1">
                <a:solidFill>
                  <a:srgbClr val="0563C1"/>
                </a:solidFill>
                <a:effectLst/>
                <a:latin typeface="Google Sans"/>
                <a:ea typeface="Times New Roman" panose="02020603050405020304" pitchFamily="18" charset="0"/>
                <a:hlinkClick r:id="rId6"/>
              </a:rPr>
              <a:t>Ramsali</a:t>
            </a:r>
            <a:r>
              <a:rPr lang="en-US" sz="2000" u="none" strike="noStrike" dirty="0">
                <a:solidFill>
                  <a:srgbClr val="0563C1"/>
                </a:solidFill>
                <a:effectLst/>
                <a:latin typeface="Google Sans"/>
                <a:ea typeface="Times New Roman" panose="02020603050405020304" pitchFamily="18" charset="0"/>
                <a:hlinkClick r:id="rId6"/>
              </a:rPr>
              <a:t>,</a:t>
            </a:r>
            <a:r>
              <a:rPr lang="en-US" sz="2000" u="none" strike="noStrike" spc="-30" dirty="0">
                <a:solidFill>
                  <a:srgbClr val="0563C1"/>
                </a:solidFill>
                <a:effectLst/>
                <a:latin typeface="Google Sans"/>
                <a:ea typeface="Times New Roman" panose="02020603050405020304" pitchFamily="18" charset="0"/>
                <a:hlinkClick r:id="rId6"/>
              </a:rPr>
              <a:t> </a:t>
            </a:r>
            <a:r>
              <a:rPr lang="en-US" sz="2000" u="none" strike="noStrike" dirty="0">
                <a:solidFill>
                  <a:srgbClr val="0563C1"/>
                </a:solidFill>
                <a:effectLst/>
                <a:latin typeface="Google Sans"/>
                <a:ea typeface="Times New Roman" panose="02020603050405020304" pitchFamily="18" charset="0"/>
                <a:hlinkClick r:id="rId7"/>
              </a:rPr>
              <a:t>Shobha</a:t>
            </a:r>
            <a:r>
              <a:rPr lang="en-US" sz="2000" u="none" strike="noStrike" spc="-25" dirty="0">
                <a:solidFill>
                  <a:srgbClr val="0563C1"/>
                </a:solidFill>
                <a:effectLst/>
                <a:latin typeface="Google Sans"/>
                <a:ea typeface="Times New Roman" panose="02020603050405020304" pitchFamily="18" charset="0"/>
                <a:hlinkClick r:id="rId7"/>
              </a:rPr>
              <a:t> </a:t>
            </a:r>
            <a:r>
              <a:rPr lang="en-US" sz="2000" u="none" strike="noStrike" dirty="0">
                <a:solidFill>
                  <a:srgbClr val="0563C1"/>
                </a:solidFill>
                <a:effectLst/>
                <a:latin typeface="Google Sans"/>
                <a:ea typeface="Times New Roman" panose="02020603050405020304" pitchFamily="18" charset="0"/>
                <a:hlinkClick r:id="rId7"/>
              </a:rPr>
              <a:t>K.R.</a:t>
            </a:r>
            <a:r>
              <a:rPr lang="en-US" sz="2000" u="none" strike="noStrike" spc="-20" dirty="0">
                <a:solidFill>
                  <a:srgbClr val="0563C1"/>
                </a:solidFill>
                <a:effectLst/>
                <a:latin typeface="Google Sans"/>
                <a:ea typeface="Times New Roman" panose="02020603050405020304" pitchFamily="18" charset="0"/>
                <a:hlinkClick r:id="rId7"/>
              </a:rPr>
              <a:t> </a:t>
            </a:r>
            <a:r>
              <a:rPr lang="en-US" sz="2000" dirty="0">
                <a:effectLst/>
                <a:latin typeface="Google Sans"/>
                <a:ea typeface="Times New Roman" panose="02020603050405020304" pitchFamily="18" charset="0"/>
              </a:rPr>
              <a:t>,</a:t>
            </a:r>
            <a:r>
              <a:rPr lang="en-US" sz="2000" spc="-28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8"/>
              </a:rPr>
              <a:t>Portable ECG Device for Remote Monitoring and Detection of Onset of Arrhythmia</a:t>
            </a:r>
            <a:r>
              <a:rPr lang="en-US" sz="2000" dirty="0">
                <a:effectLst/>
                <a:latin typeface="Google Sans"/>
                <a:ea typeface="Times New Roman" panose="02020603050405020304" pitchFamily="18" charset="0"/>
              </a:rPr>
              <a:t>,</a:t>
            </a:r>
            <a:r>
              <a:rPr lang="en-US" sz="2000" spc="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9"/>
              </a:rPr>
              <a:t>10.1109/CONECCT50063.2020.9198658</a:t>
            </a:r>
            <a:endParaRPr lang="en-IN" sz="2000" dirty="0">
              <a:effectLst/>
              <a:latin typeface="Google Sans"/>
              <a:ea typeface="Times New Roman" panose="02020603050405020304" pitchFamily="18" charset="0"/>
            </a:endParaRPr>
          </a:p>
          <a:p>
            <a:pPr marR="272415" lvl="0" algn="just">
              <a:lnSpc>
                <a:spcPct val="150000"/>
              </a:lnSpc>
              <a:spcBef>
                <a:spcPts val="15"/>
              </a:spcBef>
              <a:buSzPts val="1200"/>
              <a:tabLst>
                <a:tab pos="278130" algn="l"/>
              </a:tabLst>
            </a:pPr>
            <a:r>
              <a:rPr lang="en-US" sz="2000" u="none" strike="noStrike" dirty="0">
                <a:solidFill>
                  <a:srgbClr val="0563C1"/>
                </a:solidFill>
                <a:effectLst/>
                <a:latin typeface="Google Sans"/>
                <a:ea typeface="Times New Roman" panose="02020603050405020304" pitchFamily="18" charset="0"/>
                <a:hlinkClick r:id="rId10"/>
              </a:rPr>
              <a:t>[9] Khushi</a:t>
            </a:r>
            <a:r>
              <a:rPr lang="en-US" sz="2000" u="none" strike="noStrike" spc="-30" dirty="0">
                <a:solidFill>
                  <a:srgbClr val="0563C1"/>
                </a:solidFill>
                <a:effectLst/>
                <a:latin typeface="Google Sans"/>
                <a:ea typeface="Times New Roman" panose="02020603050405020304" pitchFamily="18" charset="0"/>
                <a:hlinkClick r:id="rId10"/>
              </a:rPr>
              <a:t> </a:t>
            </a:r>
            <a:r>
              <a:rPr lang="en-US" sz="2000" u="none" strike="noStrike" dirty="0">
                <a:solidFill>
                  <a:srgbClr val="0563C1"/>
                </a:solidFill>
                <a:effectLst/>
                <a:latin typeface="Google Sans"/>
                <a:ea typeface="Times New Roman" panose="02020603050405020304" pitchFamily="18" charset="0"/>
                <a:hlinkClick r:id="rId10"/>
              </a:rPr>
              <a:t>Singh,</a:t>
            </a:r>
            <a:r>
              <a:rPr lang="en-US" sz="2000" u="none" strike="noStrike" spc="-25" dirty="0">
                <a:solidFill>
                  <a:srgbClr val="0563C1"/>
                </a:solidFill>
                <a:effectLst/>
                <a:latin typeface="Google Sans"/>
                <a:ea typeface="Times New Roman" panose="02020603050405020304" pitchFamily="18" charset="0"/>
                <a:hlinkClick r:id="rId10"/>
              </a:rPr>
              <a:t> </a:t>
            </a:r>
            <a:r>
              <a:rPr lang="en-US" sz="2000" u="none" strike="noStrike" dirty="0">
                <a:solidFill>
                  <a:srgbClr val="0563C1"/>
                </a:solidFill>
                <a:effectLst/>
                <a:latin typeface="Google Sans"/>
                <a:ea typeface="Times New Roman" panose="02020603050405020304" pitchFamily="18" charset="0"/>
                <a:hlinkClick r:id="rId11"/>
              </a:rPr>
              <a:t>Malaya</a:t>
            </a:r>
            <a:r>
              <a:rPr lang="en-US" sz="2000" u="none" strike="noStrike" spc="-35" dirty="0">
                <a:solidFill>
                  <a:srgbClr val="0563C1"/>
                </a:solidFill>
                <a:effectLst/>
                <a:latin typeface="Google Sans"/>
                <a:ea typeface="Times New Roman" panose="02020603050405020304" pitchFamily="18" charset="0"/>
                <a:hlinkClick r:id="rId11"/>
              </a:rPr>
              <a:t> </a:t>
            </a:r>
            <a:r>
              <a:rPr lang="en-US" sz="2000" u="none" strike="noStrike" dirty="0">
                <a:solidFill>
                  <a:srgbClr val="0563C1"/>
                </a:solidFill>
                <a:effectLst/>
                <a:latin typeface="Google Sans"/>
                <a:ea typeface="Times New Roman" panose="02020603050405020304" pitchFamily="18" charset="0"/>
                <a:hlinkClick r:id="rId11"/>
              </a:rPr>
              <a:t>Kumar</a:t>
            </a:r>
            <a:r>
              <a:rPr lang="en-US" sz="2000" u="none" strike="noStrike" spc="-30" dirty="0">
                <a:solidFill>
                  <a:srgbClr val="0563C1"/>
                </a:solidFill>
                <a:effectLst/>
                <a:latin typeface="Google Sans"/>
                <a:ea typeface="Times New Roman" panose="02020603050405020304" pitchFamily="18" charset="0"/>
                <a:hlinkClick r:id="rId11"/>
              </a:rPr>
              <a:t> </a:t>
            </a:r>
            <a:r>
              <a:rPr lang="en-US" sz="2000" u="none" strike="noStrike" dirty="0">
                <a:solidFill>
                  <a:srgbClr val="0563C1"/>
                </a:solidFill>
                <a:effectLst/>
                <a:latin typeface="Google Sans"/>
                <a:ea typeface="Times New Roman" panose="02020603050405020304" pitchFamily="18" charset="0"/>
                <a:hlinkClick r:id="rId11"/>
              </a:rPr>
              <a:t>Hota</a:t>
            </a:r>
            <a:r>
              <a:rPr lang="en-US" sz="2000" u="none" strike="noStrike" spc="-25" dirty="0">
                <a:solidFill>
                  <a:srgbClr val="0563C1"/>
                </a:solidFill>
                <a:effectLst/>
                <a:latin typeface="Google Sans"/>
                <a:ea typeface="Times New Roman" panose="02020603050405020304" pitchFamily="18" charset="0"/>
                <a:hlinkClick r:id="rId11"/>
              </a:rPr>
              <a:t> </a:t>
            </a:r>
            <a:r>
              <a:rPr lang="en-US" sz="2000" dirty="0">
                <a:effectLst/>
                <a:latin typeface="Google Sans"/>
                <a:ea typeface="Times New Roman" panose="02020603050405020304" pitchFamily="18" charset="0"/>
              </a:rPr>
              <a:t>,</a:t>
            </a:r>
            <a:r>
              <a:rPr lang="en-US" sz="2000" spc="-1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12"/>
              </a:rPr>
              <a:t>Design</a:t>
            </a:r>
            <a:r>
              <a:rPr lang="en-US" sz="2000" u="none" strike="noStrike" spc="-15" dirty="0">
                <a:solidFill>
                  <a:srgbClr val="0563C1"/>
                </a:solidFill>
                <a:effectLst/>
                <a:latin typeface="Google Sans"/>
                <a:ea typeface="Times New Roman" panose="02020603050405020304" pitchFamily="18" charset="0"/>
                <a:hlinkClick r:id="rId12"/>
              </a:rPr>
              <a:t> </a:t>
            </a:r>
            <a:r>
              <a:rPr lang="en-US" sz="2000" u="none" strike="noStrike" dirty="0">
                <a:solidFill>
                  <a:srgbClr val="0563C1"/>
                </a:solidFill>
                <a:effectLst/>
                <a:latin typeface="Google Sans"/>
                <a:ea typeface="Times New Roman" panose="02020603050405020304" pitchFamily="18" charset="0"/>
                <a:hlinkClick r:id="rId12"/>
              </a:rPr>
              <a:t>and</a:t>
            </a:r>
            <a:r>
              <a:rPr lang="en-US" sz="2000" u="none" strike="noStrike" spc="-25" dirty="0">
                <a:solidFill>
                  <a:srgbClr val="0563C1"/>
                </a:solidFill>
                <a:effectLst/>
                <a:latin typeface="Google Sans"/>
                <a:ea typeface="Times New Roman" panose="02020603050405020304" pitchFamily="18" charset="0"/>
                <a:hlinkClick r:id="rId12"/>
              </a:rPr>
              <a:t> </a:t>
            </a:r>
            <a:r>
              <a:rPr lang="en-US" sz="2000" u="none" strike="noStrike" dirty="0">
                <a:solidFill>
                  <a:srgbClr val="0563C1"/>
                </a:solidFill>
                <a:effectLst/>
                <a:latin typeface="Google Sans"/>
                <a:ea typeface="Times New Roman" panose="02020603050405020304" pitchFamily="18" charset="0"/>
                <a:hlinkClick r:id="rId12"/>
              </a:rPr>
              <a:t>development</a:t>
            </a:r>
            <a:r>
              <a:rPr lang="en-US" sz="2000" u="none" strike="noStrike" spc="-20" dirty="0">
                <a:solidFill>
                  <a:srgbClr val="0563C1"/>
                </a:solidFill>
                <a:effectLst/>
                <a:latin typeface="Google Sans"/>
                <a:ea typeface="Times New Roman" panose="02020603050405020304" pitchFamily="18" charset="0"/>
                <a:hlinkClick r:id="rId12"/>
              </a:rPr>
              <a:t> </a:t>
            </a:r>
            <a:r>
              <a:rPr lang="en-US" sz="2000" u="none" strike="noStrike" dirty="0">
                <a:solidFill>
                  <a:srgbClr val="0563C1"/>
                </a:solidFill>
                <a:effectLst/>
                <a:latin typeface="Google Sans"/>
                <a:ea typeface="Times New Roman" panose="02020603050405020304" pitchFamily="18" charset="0"/>
                <a:hlinkClick r:id="rId12"/>
              </a:rPr>
              <a:t>of</a:t>
            </a:r>
            <a:r>
              <a:rPr lang="en-US" sz="2000" u="none" strike="noStrike" spc="-25" dirty="0">
                <a:solidFill>
                  <a:srgbClr val="0563C1"/>
                </a:solidFill>
                <a:effectLst/>
                <a:latin typeface="Google Sans"/>
                <a:ea typeface="Times New Roman" panose="02020603050405020304" pitchFamily="18" charset="0"/>
                <a:hlinkClick r:id="rId12"/>
              </a:rPr>
              <a:t> </a:t>
            </a:r>
            <a:r>
              <a:rPr lang="en-US" sz="2000" u="none" strike="noStrike" dirty="0">
                <a:solidFill>
                  <a:srgbClr val="0563C1"/>
                </a:solidFill>
                <a:effectLst/>
                <a:latin typeface="Google Sans"/>
                <a:ea typeface="Times New Roman" panose="02020603050405020304" pitchFamily="18" charset="0"/>
                <a:hlinkClick r:id="rId12"/>
              </a:rPr>
              <a:t>DSP</a:t>
            </a:r>
            <a:r>
              <a:rPr lang="en-US" sz="2000" u="none" strike="noStrike" spc="-20" dirty="0">
                <a:solidFill>
                  <a:srgbClr val="0563C1"/>
                </a:solidFill>
                <a:effectLst/>
                <a:latin typeface="Google Sans"/>
                <a:ea typeface="Times New Roman" panose="02020603050405020304" pitchFamily="18" charset="0"/>
                <a:hlinkClick r:id="rId12"/>
              </a:rPr>
              <a:t> </a:t>
            </a:r>
            <a:r>
              <a:rPr lang="en-US" sz="2000" u="none" strike="noStrike" dirty="0">
                <a:solidFill>
                  <a:srgbClr val="0563C1"/>
                </a:solidFill>
                <a:effectLst/>
                <a:latin typeface="Google Sans"/>
                <a:ea typeface="Times New Roman" panose="02020603050405020304" pitchFamily="18" charset="0"/>
                <a:hlinkClick r:id="rId12"/>
              </a:rPr>
              <a:t>enabled</a:t>
            </a:r>
            <a:r>
              <a:rPr lang="en-US" sz="2000" u="none" strike="noStrike" spc="-25" dirty="0">
                <a:solidFill>
                  <a:srgbClr val="0563C1"/>
                </a:solidFill>
                <a:effectLst/>
                <a:latin typeface="Google Sans"/>
                <a:ea typeface="Times New Roman" panose="02020603050405020304" pitchFamily="18" charset="0"/>
                <a:hlinkClick r:id="rId12"/>
              </a:rPr>
              <a:t> </a:t>
            </a:r>
            <a:r>
              <a:rPr lang="en-US" sz="2000" u="none" strike="noStrike" dirty="0">
                <a:solidFill>
                  <a:srgbClr val="0563C1"/>
                </a:solidFill>
                <a:effectLst/>
                <a:latin typeface="Google Sans"/>
                <a:ea typeface="Times New Roman" panose="02020603050405020304" pitchFamily="18" charset="0"/>
                <a:hlinkClick r:id="rId12"/>
              </a:rPr>
              <a:t>low-</a:t>
            </a:r>
            <a:r>
              <a:rPr lang="en-US" sz="2000" spc="-28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12"/>
              </a:rPr>
              <a:t>cost</a:t>
            </a:r>
            <a:r>
              <a:rPr lang="en-US" sz="2000" u="none" strike="noStrike" spc="-5" dirty="0">
                <a:solidFill>
                  <a:srgbClr val="0563C1"/>
                </a:solidFill>
                <a:effectLst/>
                <a:latin typeface="Google Sans"/>
                <a:ea typeface="Times New Roman" panose="02020603050405020304" pitchFamily="18" charset="0"/>
                <a:hlinkClick r:id="rId12"/>
              </a:rPr>
              <a:t> </a:t>
            </a:r>
            <a:r>
              <a:rPr lang="en-US" sz="2000" u="none" strike="noStrike" dirty="0">
                <a:solidFill>
                  <a:srgbClr val="0563C1"/>
                </a:solidFill>
                <a:effectLst/>
                <a:latin typeface="Google Sans"/>
                <a:ea typeface="Times New Roman" panose="02020603050405020304" pitchFamily="18" charset="0"/>
                <a:hlinkClick r:id="rId12"/>
              </a:rPr>
              <a:t>ECG machine</a:t>
            </a:r>
            <a:r>
              <a:rPr lang="en-US" sz="2000" u="none" strike="noStrike" spc="-5" dirty="0">
                <a:solidFill>
                  <a:srgbClr val="0563C1"/>
                </a:solidFill>
                <a:effectLst/>
                <a:latin typeface="Google Sans"/>
                <a:ea typeface="Times New Roman" panose="02020603050405020304" pitchFamily="18" charset="0"/>
                <a:hlinkClick r:id="rId12"/>
              </a:rPr>
              <a:t> </a:t>
            </a:r>
            <a:r>
              <a:rPr lang="en-US" sz="2000"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13"/>
              </a:rPr>
              <a:t>10.1109/ICEEICT53079.2022.9768423</a:t>
            </a:r>
            <a:endParaRPr lang="en-IN" sz="2000" dirty="0">
              <a:effectLst/>
              <a:latin typeface="Google Sans"/>
              <a:ea typeface="Times New Roman" panose="02020603050405020304" pitchFamily="18" charset="0"/>
            </a:endParaRPr>
          </a:p>
          <a:p>
            <a:pPr marR="272415" lvl="0" algn="just">
              <a:lnSpc>
                <a:spcPct val="151000"/>
              </a:lnSpc>
              <a:buSzPts val="1200"/>
              <a:tabLst>
                <a:tab pos="354330" algn="l"/>
              </a:tabLst>
            </a:pPr>
            <a:r>
              <a:rPr lang="en-US" sz="2000" u="none" strike="noStrike" dirty="0">
                <a:solidFill>
                  <a:srgbClr val="0563C1"/>
                </a:solidFill>
                <a:effectLst/>
                <a:latin typeface="Google Sans"/>
                <a:ea typeface="Times New Roman" panose="02020603050405020304" pitchFamily="18" charset="0"/>
                <a:hlinkClick r:id="rId14"/>
              </a:rPr>
              <a:t>[10] C.</a:t>
            </a:r>
            <a:r>
              <a:rPr lang="en-US" sz="2000" u="none" strike="noStrike" spc="-20" dirty="0">
                <a:solidFill>
                  <a:srgbClr val="0563C1"/>
                </a:solidFill>
                <a:effectLst/>
                <a:latin typeface="Google Sans"/>
                <a:ea typeface="Times New Roman" panose="02020603050405020304" pitchFamily="18" charset="0"/>
                <a:hlinkClick r:id="rId14"/>
              </a:rPr>
              <a:t> </a:t>
            </a:r>
            <a:r>
              <a:rPr lang="en-US" sz="2000" u="none" strike="noStrike" dirty="0">
                <a:solidFill>
                  <a:srgbClr val="0563C1"/>
                </a:solidFill>
                <a:effectLst/>
                <a:latin typeface="Google Sans"/>
                <a:ea typeface="Times New Roman" panose="02020603050405020304" pitchFamily="18" charset="0"/>
                <a:hlinkClick r:id="rId14"/>
              </a:rPr>
              <a:t>S.</a:t>
            </a:r>
            <a:r>
              <a:rPr lang="en-US" sz="2000" u="none" strike="noStrike" spc="-20" dirty="0">
                <a:solidFill>
                  <a:srgbClr val="0563C1"/>
                </a:solidFill>
                <a:effectLst/>
                <a:latin typeface="Google Sans"/>
                <a:ea typeface="Times New Roman" panose="02020603050405020304" pitchFamily="18" charset="0"/>
                <a:hlinkClick r:id="rId14"/>
              </a:rPr>
              <a:t> </a:t>
            </a:r>
            <a:r>
              <a:rPr lang="en-US" sz="2000" u="none" strike="noStrike" dirty="0">
                <a:solidFill>
                  <a:srgbClr val="0563C1"/>
                </a:solidFill>
                <a:effectLst/>
                <a:latin typeface="Google Sans"/>
                <a:ea typeface="Times New Roman" panose="02020603050405020304" pitchFamily="18" charset="0"/>
                <a:hlinkClick r:id="rId14"/>
              </a:rPr>
              <a:t>Ho</a:t>
            </a:r>
            <a:r>
              <a:rPr lang="en-US" sz="2000" dirty="0">
                <a:effectLst/>
                <a:latin typeface="Google Sans"/>
                <a:ea typeface="Times New Roman" panose="02020603050405020304" pitchFamily="18" charset="0"/>
              </a:rPr>
              <a:t>,</a:t>
            </a:r>
            <a:r>
              <a:rPr lang="en-US" sz="2000" spc="-1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15"/>
              </a:rPr>
              <a:t>T.</a:t>
            </a:r>
            <a:r>
              <a:rPr lang="en-US" sz="2000" u="none" strike="noStrike" spc="-20" dirty="0">
                <a:solidFill>
                  <a:srgbClr val="0563C1"/>
                </a:solidFill>
                <a:effectLst/>
                <a:latin typeface="Google Sans"/>
                <a:ea typeface="Times New Roman" panose="02020603050405020304" pitchFamily="18" charset="0"/>
                <a:hlinkClick r:id="rId15"/>
              </a:rPr>
              <a:t> </a:t>
            </a:r>
            <a:r>
              <a:rPr lang="en-US" sz="2000" u="none" strike="noStrike" dirty="0">
                <a:solidFill>
                  <a:srgbClr val="0563C1"/>
                </a:solidFill>
                <a:effectLst/>
                <a:latin typeface="Google Sans"/>
                <a:ea typeface="Times New Roman" panose="02020603050405020304" pitchFamily="18" charset="0"/>
                <a:hlinkClick r:id="rId15"/>
              </a:rPr>
              <a:t>K.</a:t>
            </a:r>
            <a:r>
              <a:rPr lang="en-US" sz="2000" u="none" strike="noStrike" spc="-15" dirty="0">
                <a:solidFill>
                  <a:srgbClr val="0563C1"/>
                </a:solidFill>
                <a:effectLst/>
                <a:latin typeface="Google Sans"/>
                <a:ea typeface="Times New Roman" panose="02020603050405020304" pitchFamily="18" charset="0"/>
                <a:hlinkClick r:id="rId15"/>
              </a:rPr>
              <a:t> </a:t>
            </a:r>
            <a:r>
              <a:rPr lang="en-US" sz="2000" u="none" strike="noStrike" dirty="0">
                <a:solidFill>
                  <a:srgbClr val="0563C1"/>
                </a:solidFill>
                <a:effectLst/>
                <a:latin typeface="Google Sans"/>
                <a:ea typeface="Times New Roman" panose="02020603050405020304" pitchFamily="18" charset="0"/>
                <a:hlinkClick r:id="rId15"/>
              </a:rPr>
              <a:t>Chiang,</a:t>
            </a:r>
            <a:r>
              <a:rPr lang="en-US" sz="2000" spc="-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16"/>
              </a:rPr>
              <a:t>C.</a:t>
            </a:r>
            <a:r>
              <a:rPr lang="en-US" sz="2000" u="none" strike="noStrike" spc="-15" dirty="0">
                <a:solidFill>
                  <a:srgbClr val="0563C1"/>
                </a:solidFill>
                <a:effectLst/>
                <a:latin typeface="Google Sans"/>
                <a:ea typeface="Times New Roman" panose="02020603050405020304" pitchFamily="18" charset="0"/>
                <a:hlinkClick r:id="rId16"/>
              </a:rPr>
              <a:t> </a:t>
            </a:r>
            <a:r>
              <a:rPr lang="en-US" sz="2000" u="none" strike="noStrike" dirty="0">
                <a:solidFill>
                  <a:srgbClr val="0563C1"/>
                </a:solidFill>
                <a:effectLst/>
                <a:latin typeface="Google Sans"/>
                <a:ea typeface="Times New Roman" panose="02020603050405020304" pitchFamily="18" charset="0"/>
                <a:hlinkClick r:id="rId16"/>
              </a:rPr>
              <a:t>H.</a:t>
            </a:r>
            <a:r>
              <a:rPr lang="en-US" sz="2000" u="none" strike="noStrike" spc="-20" dirty="0">
                <a:solidFill>
                  <a:srgbClr val="0563C1"/>
                </a:solidFill>
                <a:effectLst/>
                <a:latin typeface="Google Sans"/>
                <a:ea typeface="Times New Roman" panose="02020603050405020304" pitchFamily="18" charset="0"/>
                <a:hlinkClick r:id="rId16"/>
              </a:rPr>
              <a:t> </a:t>
            </a:r>
            <a:r>
              <a:rPr lang="en-US" sz="2000" u="none" strike="noStrike" dirty="0">
                <a:solidFill>
                  <a:srgbClr val="0563C1"/>
                </a:solidFill>
                <a:effectLst/>
                <a:latin typeface="Google Sans"/>
                <a:ea typeface="Times New Roman" panose="02020603050405020304" pitchFamily="18" charset="0"/>
                <a:hlinkClick r:id="rId16"/>
              </a:rPr>
              <a:t>Lin</a:t>
            </a:r>
            <a:r>
              <a:rPr lang="en-US" sz="2000" dirty="0">
                <a:effectLst/>
                <a:latin typeface="Google Sans"/>
                <a:ea typeface="Times New Roman" panose="02020603050405020304" pitchFamily="18" charset="0"/>
              </a:rPr>
              <a:t>,</a:t>
            </a:r>
            <a:r>
              <a:rPr lang="en-US" sz="2000" spc="-1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17"/>
              </a:rPr>
              <a:t>P.</a:t>
            </a:r>
            <a:r>
              <a:rPr lang="en-US" sz="2000" u="none" strike="noStrike" spc="-20" dirty="0">
                <a:solidFill>
                  <a:srgbClr val="0563C1"/>
                </a:solidFill>
                <a:effectLst/>
                <a:latin typeface="Google Sans"/>
                <a:ea typeface="Times New Roman" panose="02020603050405020304" pitchFamily="18" charset="0"/>
                <a:hlinkClick r:id="rId17"/>
              </a:rPr>
              <a:t> </a:t>
            </a:r>
            <a:r>
              <a:rPr lang="en-US" sz="2000" u="none" strike="noStrike" dirty="0">
                <a:solidFill>
                  <a:srgbClr val="0563C1"/>
                </a:solidFill>
                <a:effectLst/>
                <a:latin typeface="Google Sans"/>
                <a:ea typeface="Times New Roman" panose="02020603050405020304" pitchFamily="18" charset="0"/>
                <a:hlinkClick r:id="rId17"/>
              </a:rPr>
              <a:t>Y.</a:t>
            </a:r>
            <a:r>
              <a:rPr lang="en-US" sz="2000" u="none" strike="noStrike" spc="-15" dirty="0">
                <a:solidFill>
                  <a:srgbClr val="0563C1"/>
                </a:solidFill>
                <a:effectLst/>
                <a:latin typeface="Google Sans"/>
                <a:ea typeface="Times New Roman" panose="02020603050405020304" pitchFamily="18" charset="0"/>
                <a:hlinkClick r:id="rId17"/>
              </a:rPr>
              <a:t> </a:t>
            </a:r>
            <a:r>
              <a:rPr lang="en-US" sz="2000" u="none" strike="noStrike" dirty="0">
                <a:solidFill>
                  <a:srgbClr val="0563C1"/>
                </a:solidFill>
                <a:effectLst/>
                <a:latin typeface="Google Sans"/>
                <a:ea typeface="Times New Roman" panose="02020603050405020304" pitchFamily="18" charset="0"/>
                <a:hlinkClick r:id="rId17"/>
              </a:rPr>
              <a:t>Lin</a:t>
            </a:r>
            <a:r>
              <a:rPr lang="en-US" sz="2000" dirty="0">
                <a:effectLst/>
                <a:latin typeface="Google Sans"/>
                <a:ea typeface="Times New Roman" panose="02020603050405020304" pitchFamily="18" charset="0"/>
              </a:rPr>
              <a:t>,</a:t>
            </a:r>
            <a:r>
              <a:rPr lang="en-US" sz="2000" spc="-1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18"/>
              </a:rPr>
              <a:t>J.</a:t>
            </a:r>
            <a:r>
              <a:rPr lang="en-US" sz="2000" u="none" strike="noStrike" spc="-15" dirty="0">
                <a:solidFill>
                  <a:srgbClr val="0563C1"/>
                </a:solidFill>
                <a:effectLst/>
                <a:latin typeface="Google Sans"/>
                <a:ea typeface="Times New Roman" panose="02020603050405020304" pitchFamily="18" charset="0"/>
                <a:hlinkClick r:id="rId18"/>
              </a:rPr>
              <a:t> </a:t>
            </a:r>
            <a:r>
              <a:rPr lang="en-US" sz="2000" u="none" strike="noStrike" dirty="0">
                <a:solidFill>
                  <a:srgbClr val="0563C1"/>
                </a:solidFill>
                <a:effectLst/>
                <a:latin typeface="Google Sans"/>
                <a:ea typeface="Times New Roman" panose="02020603050405020304" pitchFamily="18" charset="0"/>
                <a:hlinkClick r:id="rId18"/>
              </a:rPr>
              <a:t>L.</a:t>
            </a:r>
            <a:r>
              <a:rPr lang="en-US" sz="2000" u="none" strike="noStrike" spc="-5" dirty="0">
                <a:solidFill>
                  <a:srgbClr val="0563C1"/>
                </a:solidFill>
                <a:effectLst/>
                <a:latin typeface="Google Sans"/>
                <a:ea typeface="Times New Roman" panose="02020603050405020304" pitchFamily="18" charset="0"/>
                <a:hlinkClick r:id="rId18"/>
              </a:rPr>
              <a:t> </a:t>
            </a:r>
            <a:r>
              <a:rPr lang="en-US" sz="2000" u="none" strike="noStrike" dirty="0">
                <a:solidFill>
                  <a:srgbClr val="0563C1"/>
                </a:solidFill>
                <a:effectLst/>
                <a:latin typeface="Google Sans"/>
                <a:ea typeface="Times New Roman" panose="02020603050405020304" pitchFamily="18" charset="0"/>
                <a:hlinkClick r:id="rId18"/>
              </a:rPr>
              <a:t>Cheng</a:t>
            </a:r>
            <a:r>
              <a:rPr lang="en-US" sz="2000" dirty="0">
                <a:effectLst/>
                <a:latin typeface="Google Sans"/>
                <a:ea typeface="Times New Roman" panose="02020603050405020304" pitchFamily="18" charset="0"/>
              </a:rPr>
              <a:t>,</a:t>
            </a:r>
            <a:r>
              <a:rPr lang="en-US" sz="2000" spc="-1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19"/>
              </a:rPr>
              <a:t>S.</a:t>
            </a:r>
            <a:r>
              <a:rPr lang="en-US" sz="2000" u="none" strike="noStrike" spc="-20" dirty="0">
                <a:solidFill>
                  <a:srgbClr val="0563C1"/>
                </a:solidFill>
                <a:effectLst/>
                <a:latin typeface="Google Sans"/>
                <a:ea typeface="Times New Roman" panose="02020603050405020304" pitchFamily="18" charset="0"/>
                <a:hlinkClick r:id="rId19"/>
              </a:rPr>
              <a:t> </a:t>
            </a:r>
            <a:r>
              <a:rPr lang="en-US" sz="2000" u="none" strike="noStrike" dirty="0">
                <a:solidFill>
                  <a:srgbClr val="0563C1"/>
                </a:solidFill>
                <a:effectLst/>
                <a:latin typeface="Google Sans"/>
                <a:ea typeface="Times New Roman" panose="02020603050405020304" pitchFamily="18" charset="0"/>
                <a:hlinkClick r:id="rId19"/>
              </a:rPr>
              <a:t>H.</a:t>
            </a:r>
            <a:r>
              <a:rPr lang="en-US" sz="2000" u="none" strike="noStrike" spc="-15" dirty="0">
                <a:solidFill>
                  <a:srgbClr val="0563C1"/>
                </a:solidFill>
                <a:effectLst/>
                <a:latin typeface="Google Sans"/>
                <a:ea typeface="Times New Roman" panose="02020603050405020304" pitchFamily="18" charset="0"/>
                <a:hlinkClick r:id="rId19"/>
              </a:rPr>
              <a:t> </a:t>
            </a:r>
            <a:r>
              <a:rPr lang="en-US" sz="2000" u="none" strike="noStrike" dirty="0">
                <a:solidFill>
                  <a:srgbClr val="0563C1"/>
                </a:solidFill>
                <a:effectLst/>
                <a:latin typeface="Google Sans"/>
                <a:ea typeface="Times New Roman" panose="02020603050405020304" pitchFamily="18" charset="0"/>
                <a:hlinkClick r:id="rId19"/>
              </a:rPr>
              <a:t>Ho</a:t>
            </a:r>
            <a:r>
              <a:rPr lang="en-US" sz="2000" dirty="0">
                <a:effectLst/>
                <a:latin typeface="Google Sans"/>
                <a:ea typeface="Times New Roman" panose="02020603050405020304" pitchFamily="18" charset="0"/>
              </a:rPr>
              <a:t>,</a:t>
            </a:r>
            <a:r>
              <a:rPr lang="en-US" sz="2000" spc="-20"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20"/>
              </a:rPr>
              <a:t>Design</a:t>
            </a:r>
            <a:r>
              <a:rPr lang="en-US" sz="2000" spc="-285" dirty="0">
                <a:effectLst/>
                <a:latin typeface="Google Sans"/>
                <a:ea typeface="Times New Roman" panose="02020603050405020304" pitchFamily="18" charset="0"/>
              </a:rPr>
              <a:t> </a:t>
            </a:r>
            <a:r>
              <a:rPr lang="en-US" sz="2000" u="none" strike="noStrike" dirty="0">
                <a:solidFill>
                  <a:srgbClr val="0563C1"/>
                </a:solidFill>
                <a:effectLst/>
                <a:latin typeface="Google Sans"/>
                <a:ea typeface="Times New Roman" panose="02020603050405020304" pitchFamily="18" charset="0"/>
                <a:hlinkClick r:id="rId20"/>
              </a:rPr>
              <a:t>of</a:t>
            </a:r>
            <a:r>
              <a:rPr lang="en-US" sz="2000" u="none" strike="noStrike" spc="-10" dirty="0">
                <a:solidFill>
                  <a:srgbClr val="0563C1"/>
                </a:solidFill>
                <a:effectLst/>
                <a:latin typeface="Google Sans"/>
                <a:ea typeface="Times New Roman" panose="02020603050405020304" pitchFamily="18" charset="0"/>
                <a:hlinkClick r:id="rId20"/>
              </a:rPr>
              <a:t> </a:t>
            </a:r>
            <a:r>
              <a:rPr lang="en-US" sz="2000" u="none" strike="noStrike" dirty="0">
                <a:solidFill>
                  <a:srgbClr val="0563C1"/>
                </a:solidFill>
                <a:effectLst/>
                <a:latin typeface="Google Sans"/>
                <a:ea typeface="Times New Roman" panose="02020603050405020304" pitchFamily="18" charset="0"/>
                <a:hlinkClick r:id="rId20"/>
              </a:rPr>
              <a:t>Portable</a:t>
            </a:r>
            <a:r>
              <a:rPr lang="en-US" sz="2000" u="none" strike="noStrike" spc="-5" dirty="0">
                <a:solidFill>
                  <a:srgbClr val="0563C1"/>
                </a:solidFill>
                <a:effectLst/>
                <a:latin typeface="Google Sans"/>
                <a:ea typeface="Times New Roman" panose="02020603050405020304" pitchFamily="18" charset="0"/>
                <a:hlinkClick r:id="rId20"/>
              </a:rPr>
              <a:t> </a:t>
            </a:r>
            <a:r>
              <a:rPr lang="en-US" sz="2000" u="none" strike="noStrike" dirty="0">
                <a:solidFill>
                  <a:srgbClr val="0563C1"/>
                </a:solidFill>
                <a:effectLst/>
                <a:latin typeface="Google Sans"/>
                <a:ea typeface="Times New Roman" panose="02020603050405020304" pitchFamily="18" charset="0"/>
                <a:hlinkClick r:id="rId20"/>
              </a:rPr>
              <a:t>ECG</a:t>
            </a:r>
            <a:r>
              <a:rPr lang="en-US" sz="2000" u="none" strike="noStrike" spc="-5" dirty="0">
                <a:solidFill>
                  <a:srgbClr val="0563C1"/>
                </a:solidFill>
                <a:effectLst/>
                <a:latin typeface="Google Sans"/>
                <a:ea typeface="Times New Roman" panose="02020603050405020304" pitchFamily="18" charset="0"/>
                <a:hlinkClick r:id="rId20"/>
              </a:rPr>
              <a:t> </a:t>
            </a:r>
            <a:r>
              <a:rPr lang="en-US" sz="2000" u="none" strike="noStrike" dirty="0">
                <a:solidFill>
                  <a:srgbClr val="0563C1"/>
                </a:solidFill>
                <a:effectLst/>
                <a:latin typeface="Google Sans"/>
                <a:ea typeface="Times New Roman" panose="02020603050405020304" pitchFamily="18" charset="0"/>
                <a:hlinkClick r:id="rId20"/>
              </a:rPr>
              <a:t>Recorder</a:t>
            </a:r>
            <a:r>
              <a:rPr lang="en-US" sz="2000" u="none" strike="noStrike" spc="-5" dirty="0">
                <a:solidFill>
                  <a:srgbClr val="0563C1"/>
                </a:solidFill>
                <a:effectLst/>
                <a:latin typeface="Google Sans"/>
                <a:ea typeface="Times New Roman" panose="02020603050405020304" pitchFamily="18" charset="0"/>
                <a:hlinkClick r:id="rId20"/>
              </a:rPr>
              <a:t> </a:t>
            </a:r>
            <a:r>
              <a:rPr lang="en-US" sz="2000" u="none" strike="noStrike" dirty="0">
                <a:solidFill>
                  <a:srgbClr val="0563C1"/>
                </a:solidFill>
                <a:effectLst/>
                <a:latin typeface="Google Sans"/>
                <a:ea typeface="Times New Roman" panose="02020603050405020304" pitchFamily="18" charset="0"/>
                <a:hlinkClick r:id="rId20"/>
              </a:rPr>
              <a:t>with</a:t>
            </a:r>
            <a:r>
              <a:rPr lang="en-US" sz="2000" u="none" strike="noStrike" spc="-5" dirty="0">
                <a:solidFill>
                  <a:srgbClr val="0563C1"/>
                </a:solidFill>
                <a:effectLst/>
                <a:latin typeface="Google Sans"/>
                <a:ea typeface="Times New Roman" panose="02020603050405020304" pitchFamily="18" charset="0"/>
                <a:hlinkClick r:id="rId20"/>
              </a:rPr>
              <a:t> </a:t>
            </a:r>
            <a:r>
              <a:rPr lang="en-US" sz="2000" u="none" strike="noStrike" dirty="0">
                <a:solidFill>
                  <a:srgbClr val="0563C1"/>
                </a:solidFill>
                <a:effectLst/>
                <a:latin typeface="Google Sans"/>
                <a:ea typeface="Times New Roman" panose="02020603050405020304" pitchFamily="18" charset="0"/>
                <a:hlinkClick r:id="rId20"/>
              </a:rPr>
              <a:t>USB</a:t>
            </a:r>
            <a:r>
              <a:rPr lang="en-US" sz="2000" u="none" strike="noStrike" spc="-5" dirty="0">
                <a:solidFill>
                  <a:srgbClr val="0563C1"/>
                </a:solidFill>
                <a:effectLst/>
                <a:latin typeface="Google Sans"/>
                <a:ea typeface="Times New Roman" panose="02020603050405020304" pitchFamily="18" charset="0"/>
                <a:hlinkClick r:id="rId20"/>
              </a:rPr>
              <a:t> </a:t>
            </a:r>
            <a:r>
              <a:rPr lang="en-US" sz="2000" u="none" strike="noStrike" dirty="0">
                <a:solidFill>
                  <a:srgbClr val="0563C1"/>
                </a:solidFill>
                <a:effectLst/>
                <a:latin typeface="Google Sans"/>
                <a:ea typeface="Times New Roman" panose="02020603050405020304" pitchFamily="18" charset="0"/>
                <a:hlinkClick r:id="rId20"/>
              </a:rPr>
              <a:t>Storage,</a:t>
            </a:r>
            <a:r>
              <a:rPr lang="en-US" sz="2000" u="none" strike="noStrike" spc="5" dirty="0">
                <a:solidFill>
                  <a:srgbClr val="0563C1"/>
                </a:solidFill>
                <a:effectLst/>
                <a:latin typeface="Google Sans"/>
                <a:ea typeface="Times New Roman" panose="02020603050405020304" pitchFamily="18" charset="0"/>
                <a:hlinkClick r:id="rId20"/>
              </a:rPr>
              <a:t> </a:t>
            </a:r>
            <a:r>
              <a:rPr lang="en-US" sz="2000" u="none" strike="noStrike" dirty="0">
                <a:solidFill>
                  <a:srgbClr val="0563C1"/>
                </a:solidFill>
                <a:effectLst/>
                <a:latin typeface="Google Sans"/>
                <a:ea typeface="Times New Roman" panose="02020603050405020304" pitchFamily="18" charset="0"/>
                <a:hlinkClick r:id="rId21"/>
              </a:rPr>
              <a:t>10.1109/EDSSC.2007.4450319</a:t>
            </a:r>
            <a:endParaRPr lang="en-IN" sz="2000" dirty="0">
              <a:effectLst/>
              <a:latin typeface="Google Sans"/>
              <a:ea typeface="Times New Roman" panose="02020603050405020304" pitchFamily="18" charset="0"/>
            </a:endParaRPr>
          </a:p>
          <a:p>
            <a:br>
              <a:rPr lang="en-US" sz="1800" kern="0" dirty="0">
                <a:effectLst/>
                <a:latin typeface="Times New Roman" panose="02020603050405020304" pitchFamily="18" charset="0"/>
                <a:ea typeface="Times New Roman" panose="02020603050405020304" pitchFamily="18" charset="0"/>
              </a:rPr>
            </a:br>
            <a:endParaRPr lang="en-IN" dirty="0"/>
          </a:p>
        </p:txBody>
      </p:sp>
      <p:sp>
        <p:nvSpPr>
          <p:cNvPr id="2" name="Rectangle 1">
            <a:extLst>
              <a:ext uri="{FF2B5EF4-FFF2-40B4-BE49-F238E27FC236}">
                <a16:creationId xmlns:a16="http://schemas.microsoft.com/office/drawing/2014/main" id="{0BAC9934-4459-07E7-B5D8-5EBCBB55C072}"/>
              </a:ext>
            </a:extLst>
          </p:cNvPr>
          <p:cNvSpPr/>
          <p:nvPr/>
        </p:nvSpPr>
        <p:spPr>
          <a:xfrm>
            <a:off x="11366791" y="6055329"/>
            <a:ext cx="471604"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20</a:t>
            </a:r>
          </a:p>
        </p:txBody>
      </p:sp>
    </p:spTree>
    <p:extLst>
      <p:ext uri="{BB962C8B-B14F-4D97-AF65-F5344CB8AC3E}">
        <p14:creationId xmlns:p14="http://schemas.microsoft.com/office/powerpoint/2010/main" val="36814370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1111CBB-FD54-4F31-B47E-B211674C3374}"/>
              </a:ext>
            </a:extLst>
          </p:cNvPr>
          <p:cNvSpPr txBox="1"/>
          <p:nvPr/>
        </p:nvSpPr>
        <p:spPr>
          <a:xfrm>
            <a:off x="2190050" y="2531296"/>
            <a:ext cx="7811900" cy="1685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b">
            <a:spAutoFit/>
          </a:bodyPr>
          <a:lstStyle>
            <a:lvl1pPr algn="ctr">
              <a:lnSpc>
                <a:spcPct val="90000"/>
              </a:lnSpc>
              <a:defRPr sz="8800" b="1">
                <a:solidFill>
                  <a:srgbClr val="F27E22"/>
                </a:solidFill>
                <a:latin typeface="Bookman Old Style"/>
                <a:ea typeface="Bookman Old Style"/>
                <a:cs typeface="Bookman Old Style"/>
                <a:sym typeface="Bookman Old Style"/>
              </a:defRPr>
            </a:lvl1pPr>
          </a:lstStyle>
          <a:p>
            <a:r>
              <a:rPr lang="en-US" sz="11500" dirty="0">
                <a:latin typeface="Roboto" panose="02000000000000000000" pitchFamily="2" charset="0"/>
                <a:ea typeface="Roboto" panose="02000000000000000000" pitchFamily="2" charset="0"/>
                <a:cs typeface="Roboto" panose="02000000000000000000" pitchFamily="2" charset="0"/>
              </a:rPr>
              <a:t>Thank You</a:t>
            </a:r>
            <a:endParaRPr sz="11500" dirty="0">
              <a:latin typeface="Roboto" panose="02000000000000000000" pitchFamily="2" charset="0"/>
              <a:ea typeface="Roboto" panose="02000000000000000000" pitchFamily="2" charset="0"/>
              <a:cs typeface="Roboto" panose="02000000000000000000" pitchFamily="2" charset="0"/>
            </a:endParaRPr>
          </a:p>
        </p:txBody>
      </p:sp>
      <p:pic>
        <p:nvPicPr>
          <p:cNvPr id="2" name="Picture 1"/>
          <p:cNvPicPr>
            <a:picLocks noChangeAspect="1"/>
          </p:cNvPicPr>
          <p:nvPr/>
        </p:nvPicPr>
        <p:blipFill>
          <a:blip r:embed="rId2"/>
          <a:stretch>
            <a:fillRect/>
          </a:stretch>
        </p:blipFill>
        <p:spPr>
          <a:xfrm>
            <a:off x="515887" y="5823109"/>
            <a:ext cx="3646344" cy="832385"/>
          </a:xfrm>
          <a:prstGeom prst="rect">
            <a:avLst/>
          </a:prstGeom>
        </p:spPr>
      </p:pic>
      <p:cxnSp>
        <p:nvCxnSpPr>
          <p:cNvPr id="4" name="Straight Connector 3"/>
          <p:cNvCxnSpPr/>
          <p:nvPr/>
        </p:nvCxnSpPr>
        <p:spPr>
          <a:xfrm>
            <a:off x="4305993" y="6255384"/>
            <a:ext cx="7886007" cy="0"/>
          </a:xfrm>
          <a:prstGeom prst="line">
            <a:avLst/>
          </a:prstGeom>
          <a:ln w="28575">
            <a:solidFill>
              <a:srgbClr val="FF66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54278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2403C-AB44-F9B7-D2DC-A0788212BE76}"/>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B3EE2397-DD28-9200-D35B-760C61E69DF4}"/>
              </a:ext>
            </a:extLst>
          </p:cNvPr>
          <p:cNvSpPr/>
          <p:nvPr/>
        </p:nvSpPr>
        <p:spPr>
          <a:xfrm>
            <a:off x="11392891" y="6029928"/>
            <a:ext cx="436338"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01</a:t>
            </a:r>
          </a:p>
        </p:txBody>
      </p:sp>
      <p:pic>
        <p:nvPicPr>
          <p:cNvPr id="13" name="Picture 12">
            <a:extLst>
              <a:ext uri="{FF2B5EF4-FFF2-40B4-BE49-F238E27FC236}">
                <a16:creationId xmlns:a16="http://schemas.microsoft.com/office/drawing/2014/main" id="{D74419CB-8E11-033B-EEDB-0D1E66A4124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6" name="Title 5">
            <a:extLst>
              <a:ext uri="{FF2B5EF4-FFF2-40B4-BE49-F238E27FC236}">
                <a16:creationId xmlns:a16="http://schemas.microsoft.com/office/drawing/2014/main" id="{DDD55742-62FD-F3A9-E48C-D03C23BADFAD}"/>
              </a:ext>
            </a:extLst>
          </p:cNvPr>
          <p:cNvSpPr>
            <a:spLocks noGrp="1"/>
          </p:cNvSpPr>
          <p:nvPr>
            <p:ph type="title"/>
          </p:nvPr>
        </p:nvSpPr>
        <p:spPr>
          <a:xfrm>
            <a:off x="4420199" y="451709"/>
            <a:ext cx="3351602" cy="1196256"/>
          </a:xfrm>
        </p:spPr>
        <p:txBody>
          <a:bodyPr>
            <a:normAutofit/>
          </a:bodyPr>
          <a:lstStyle/>
          <a:p>
            <a:pPr algn="ctr"/>
            <a:r>
              <a:rPr lang="en-IN" altLang="en-US" sz="4400" b="1" dirty="0">
                <a:latin typeface="Calibri" panose="020F0502020204030204" pitchFamily="34" charset="0"/>
                <a:cs typeface="Calibri" panose="020F0502020204030204" pitchFamily="34" charset="0"/>
              </a:rPr>
              <a:t>Introduction</a:t>
            </a:r>
            <a:endParaRPr lang="en-US" b="1" dirty="0"/>
          </a:p>
        </p:txBody>
      </p:sp>
      <p:sp>
        <p:nvSpPr>
          <p:cNvPr id="2" name="Content Placeholder 2">
            <a:extLst>
              <a:ext uri="{FF2B5EF4-FFF2-40B4-BE49-F238E27FC236}">
                <a16:creationId xmlns:a16="http://schemas.microsoft.com/office/drawing/2014/main" id="{9996FFF9-BF51-6E4F-36A5-3F9C1EA81535}"/>
              </a:ext>
            </a:extLst>
          </p:cNvPr>
          <p:cNvSpPr txBox="1">
            <a:spLocks noChangeArrowheads="1"/>
          </p:cNvSpPr>
          <p:nvPr/>
        </p:nvSpPr>
        <p:spPr>
          <a:xfrm>
            <a:off x="613914" y="1975448"/>
            <a:ext cx="10350260" cy="405447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defRPr/>
            </a:pPr>
            <a:r>
              <a:rPr lang="en-US" sz="2000" dirty="0">
                <a:latin typeface="Google Sans"/>
              </a:rPr>
              <a:t>An Electrocardiogram (ECG) is a medical test that detects heart problems by measuring the electrical activity generated by the heart as it contracts.</a:t>
            </a:r>
          </a:p>
          <a:p>
            <a:pPr marL="0" indent="0">
              <a:buNone/>
              <a:defRPr/>
            </a:pPr>
            <a:endParaRPr lang="en-IN" altLang="en-US" sz="2000" dirty="0">
              <a:latin typeface="Google Sans"/>
              <a:cs typeface="Calibri" panose="020F0502020204030204" pitchFamily="34" charset="0"/>
            </a:endParaRPr>
          </a:p>
          <a:p>
            <a:pPr>
              <a:buFont typeface="Wingdings" panose="05000000000000000000" pitchFamily="2" charset="2"/>
              <a:buChar char="Ø"/>
              <a:defRPr/>
            </a:pPr>
            <a:r>
              <a:rPr lang="en-US" sz="2000" dirty="0">
                <a:latin typeface="Google Sans"/>
              </a:rPr>
              <a:t>The signals are measured using electrodes attached to the skin.</a:t>
            </a:r>
          </a:p>
          <a:p>
            <a:pPr marL="0" indent="0">
              <a:buNone/>
              <a:defRPr/>
            </a:pPr>
            <a:endParaRPr lang="en-IN" altLang="en-US" sz="2000" dirty="0">
              <a:latin typeface="Google Sans"/>
              <a:cs typeface="Calibri" panose="020F0502020204030204" pitchFamily="34" charset="0"/>
            </a:endParaRPr>
          </a:p>
          <a:p>
            <a:pPr>
              <a:buFont typeface="Wingdings" panose="05000000000000000000" pitchFamily="2" charset="2"/>
              <a:buChar char="Ø"/>
              <a:defRPr/>
            </a:pPr>
            <a:r>
              <a:rPr lang="en-US" sz="2000" dirty="0">
                <a:latin typeface="Google Sans"/>
              </a:rPr>
              <a:t>The portable ECG machine proposed in this project is aimed at creating a small, battery-powered ECG that can be easily carried for monitoring and recording heart signals.</a:t>
            </a:r>
          </a:p>
          <a:p>
            <a:pPr marL="0" indent="0">
              <a:buNone/>
              <a:defRPr/>
            </a:pPr>
            <a:endParaRPr lang="en-IN" altLang="en-US" sz="2000" dirty="0">
              <a:latin typeface="Google Sans"/>
              <a:cs typeface="Calibri" panose="020F0502020204030204" pitchFamily="34" charset="0"/>
            </a:endParaRPr>
          </a:p>
          <a:p>
            <a:pPr>
              <a:buFont typeface="Wingdings" panose="05000000000000000000" pitchFamily="2" charset="2"/>
              <a:buChar char="Ø"/>
              <a:defRPr/>
            </a:pPr>
            <a:r>
              <a:rPr lang="en-US" sz="2000" dirty="0">
                <a:latin typeface="Google Sans"/>
              </a:rPr>
              <a:t>This device is particularly suitable for rural areas, where access to large medical equipment is limited.</a:t>
            </a:r>
            <a:endParaRPr lang="en-IN" altLang="en-US" sz="2000" dirty="0">
              <a:latin typeface="Google Sans"/>
              <a:cs typeface="Calibri" panose="020F0502020204030204" pitchFamily="34" charset="0"/>
            </a:endParaRPr>
          </a:p>
          <a:p>
            <a:pPr>
              <a:buFont typeface="Wingdings" panose="05000000000000000000" pitchFamily="2" charset="2"/>
              <a:buChar char="Ø"/>
              <a:defRPr/>
            </a:pPr>
            <a:endParaRPr lang="en-IN" altLang="en-US" sz="2000" dirty="0">
              <a:latin typeface="Calibri" panose="020F0502020204030204" pitchFamily="34" charset="0"/>
              <a:cs typeface="Calibri" panose="020F0502020204030204" pitchFamily="34" charset="0"/>
            </a:endParaRPr>
          </a:p>
          <a:p>
            <a:pPr>
              <a:buFont typeface="Wingdings" panose="05000000000000000000" pitchFamily="2" charset="2"/>
              <a:buChar char="Ø"/>
              <a:defRPr/>
            </a:pPr>
            <a:endParaRPr lang="en-IN" alt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80713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1375258" y="6029928"/>
            <a:ext cx="471604"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02</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6" name="Title 5">
            <a:extLst>
              <a:ext uri="{FF2B5EF4-FFF2-40B4-BE49-F238E27FC236}">
                <a16:creationId xmlns:a16="http://schemas.microsoft.com/office/drawing/2014/main" id="{B4337D5B-1826-0986-3948-569137CE3624}"/>
              </a:ext>
            </a:extLst>
          </p:cNvPr>
          <p:cNvSpPr>
            <a:spLocks noGrp="1"/>
          </p:cNvSpPr>
          <p:nvPr>
            <p:ph type="title"/>
          </p:nvPr>
        </p:nvSpPr>
        <p:spPr>
          <a:xfrm>
            <a:off x="4522398" y="343952"/>
            <a:ext cx="3147204" cy="1196256"/>
          </a:xfrm>
        </p:spPr>
        <p:txBody>
          <a:bodyPr/>
          <a:lstStyle/>
          <a:p>
            <a:pPr algn="ctr"/>
            <a:r>
              <a:rPr lang="en-IN" altLang="en-US" sz="4400" b="1" dirty="0">
                <a:latin typeface="Calibri" panose="020F0502020204030204" pitchFamily="34" charset="0"/>
                <a:cs typeface="Calibri" panose="020F0502020204030204" pitchFamily="34" charset="0"/>
              </a:rPr>
              <a:t>Abstract</a:t>
            </a:r>
            <a:endParaRPr lang="en-US" b="1" dirty="0"/>
          </a:p>
        </p:txBody>
      </p:sp>
      <p:sp>
        <p:nvSpPr>
          <p:cNvPr id="2" name="Content Placeholder 2">
            <a:extLst>
              <a:ext uri="{FF2B5EF4-FFF2-40B4-BE49-F238E27FC236}">
                <a16:creationId xmlns:a16="http://schemas.microsoft.com/office/drawing/2014/main" id="{35EC35AF-1029-A190-597D-CE775111FE5F}"/>
              </a:ext>
            </a:extLst>
          </p:cNvPr>
          <p:cNvSpPr txBox="1">
            <a:spLocks noChangeArrowheads="1"/>
          </p:cNvSpPr>
          <p:nvPr/>
        </p:nvSpPr>
        <p:spPr>
          <a:xfrm>
            <a:off x="627768" y="1284511"/>
            <a:ext cx="10747490" cy="483278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defRPr/>
            </a:pPr>
            <a:r>
              <a:rPr lang="en-US" sz="2000" dirty="0">
                <a:latin typeface="Google Sans"/>
              </a:rPr>
              <a:t>The portable ECG machine project aims to create a compact, cost-effective, and reliable device for capturing heart activity signals.</a:t>
            </a:r>
          </a:p>
          <a:p>
            <a:pPr marL="0" indent="0">
              <a:buNone/>
              <a:defRPr/>
            </a:pPr>
            <a:endParaRPr lang="en-IN" altLang="en-US" sz="2000" dirty="0">
              <a:latin typeface="Google Sans"/>
              <a:cs typeface="Calibri" panose="020F0502020204030204" pitchFamily="34" charset="0"/>
            </a:endParaRPr>
          </a:p>
          <a:p>
            <a:pPr>
              <a:buFont typeface="Wingdings" panose="05000000000000000000" pitchFamily="2" charset="2"/>
              <a:buChar char="Ø"/>
              <a:defRPr/>
            </a:pPr>
            <a:r>
              <a:rPr lang="en-US" sz="2000" dirty="0">
                <a:latin typeface="Google Sans"/>
              </a:rPr>
              <a:t>This project utilizes an AD8232 ECG sensor module and an Arduino Nano to process and transmit data wirelessly using a Bluetooth module.</a:t>
            </a:r>
          </a:p>
          <a:p>
            <a:pPr marL="0" indent="0">
              <a:buNone/>
              <a:defRPr/>
            </a:pPr>
            <a:endParaRPr lang="en-IN" altLang="en-US" sz="2000" dirty="0">
              <a:latin typeface="Google Sans"/>
              <a:cs typeface="Calibri" panose="020F0502020204030204" pitchFamily="34" charset="0"/>
            </a:endParaRPr>
          </a:p>
          <a:p>
            <a:pPr>
              <a:buFont typeface="Wingdings" panose="05000000000000000000" pitchFamily="2" charset="2"/>
              <a:buChar char="Ø"/>
              <a:defRPr/>
            </a:pPr>
            <a:r>
              <a:rPr lang="en-US" sz="2000" dirty="0">
                <a:latin typeface="Google Sans"/>
              </a:rPr>
              <a:t>The objective is to design a user-friendly ECG machine suitable for home monitoring and telemedicine purposes.</a:t>
            </a:r>
          </a:p>
          <a:p>
            <a:pPr marL="0" indent="0">
              <a:buNone/>
              <a:defRPr/>
            </a:pPr>
            <a:endParaRPr lang="en-IN" altLang="en-US" sz="2000" dirty="0">
              <a:latin typeface="Google Sans"/>
              <a:cs typeface="Calibri" panose="020F0502020204030204" pitchFamily="34" charset="0"/>
            </a:endParaRPr>
          </a:p>
          <a:p>
            <a:pPr>
              <a:buFont typeface="Wingdings" panose="05000000000000000000" pitchFamily="2" charset="2"/>
              <a:buChar char="Ø"/>
              <a:defRPr/>
            </a:pPr>
            <a:r>
              <a:rPr lang="en-US" sz="2000" dirty="0">
                <a:latin typeface="Google Sans"/>
              </a:rPr>
              <a:t>This document outlines the complete hardware setup, component details, cost estimation, and possible future enhancements. </a:t>
            </a:r>
          </a:p>
          <a:p>
            <a:pPr>
              <a:buFont typeface="Wingdings" panose="05000000000000000000" pitchFamily="2" charset="2"/>
              <a:buChar char="Ø"/>
              <a:defRPr/>
            </a:pPr>
            <a:endParaRPr lang="en-IN" altLang="en-US" sz="2000" dirty="0">
              <a:latin typeface="Google Sans"/>
              <a:cs typeface="Calibri" panose="020F0502020204030204" pitchFamily="34" charset="0"/>
            </a:endParaRPr>
          </a:p>
          <a:p>
            <a:pPr>
              <a:buFont typeface="Wingdings" panose="05000000000000000000" pitchFamily="2" charset="2"/>
              <a:buChar char="Ø"/>
              <a:defRPr/>
            </a:pPr>
            <a:r>
              <a:rPr lang="en-US" sz="1800" dirty="0">
                <a:effectLst/>
                <a:latin typeface="Google Sans"/>
                <a:ea typeface="Calibri" panose="020F0502020204030204" pitchFamily="34" charset="0"/>
                <a:cs typeface="Times New Roman" panose="02020603050405020304" pitchFamily="18" charset="0"/>
              </a:rPr>
              <a:t>This project investigates the design and development of a portable Electrocardiogram (ECG) monitoring device that leverages Machine Learning (ML) to enhance real-time heart health diagnostics</a:t>
            </a:r>
            <a:endParaRPr lang="en-IN" altLang="en-US" sz="2000" dirty="0">
              <a:latin typeface="Google Sans"/>
              <a:cs typeface="Calibri" panose="020F0502020204030204" pitchFamily="34" charset="0"/>
            </a:endParaRPr>
          </a:p>
        </p:txBody>
      </p:sp>
    </p:spTree>
    <p:extLst>
      <p:ext uri="{BB962C8B-B14F-4D97-AF65-F5344CB8AC3E}">
        <p14:creationId xmlns:p14="http://schemas.microsoft.com/office/powerpoint/2010/main" val="28030453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15" name="Rectangle 14"/>
          <p:cNvSpPr/>
          <p:nvPr/>
        </p:nvSpPr>
        <p:spPr>
          <a:xfrm>
            <a:off x="11368394" y="6055329"/>
            <a:ext cx="468398"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03</a:t>
            </a:r>
          </a:p>
        </p:txBody>
      </p:sp>
      <p:sp>
        <p:nvSpPr>
          <p:cNvPr id="2" name="Title 1">
            <a:extLst>
              <a:ext uri="{FF2B5EF4-FFF2-40B4-BE49-F238E27FC236}">
                <a16:creationId xmlns:a16="http://schemas.microsoft.com/office/drawing/2014/main" id="{ED06B6BC-5DC9-7226-0104-6089F5CF2A63}"/>
              </a:ext>
            </a:extLst>
          </p:cNvPr>
          <p:cNvSpPr>
            <a:spLocks noGrp="1"/>
          </p:cNvSpPr>
          <p:nvPr>
            <p:ph type="title"/>
          </p:nvPr>
        </p:nvSpPr>
        <p:spPr/>
        <p:txBody>
          <a:bodyPr/>
          <a:lstStyle/>
          <a:p>
            <a:pPr algn="ctr"/>
            <a:r>
              <a:rPr lang="en-IN" altLang="en-US" b="1" dirty="0">
                <a:latin typeface="Calibri" panose="020F0502020204030204" pitchFamily="34" charset="0"/>
                <a:cs typeface="Calibri" panose="020F0502020204030204" pitchFamily="34" charset="0"/>
              </a:rPr>
              <a:t>L</a:t>
            </a:r>
            <a:r>
              <a:rPr lang="en-IN" altLang="en-US" sz="4400" b="1" dirty="0">
                <a:latin typeface="Calibri" panose="020F0502020204030204" pitchFamily="34" charset="0"/>
                <a:cs typeface="Calibri" panose="020F0502020204030204" pitchFamily="34" charset="0"/>
              </a:rPr>
              <a:t>iterature Survey</a:t>
            </a:r>
            <a:endParaRPr lang="en-US" dirty="0"/>
          </a:p>
        </p:txBody>
      </p:sp>
      <p:sp>
        <p:nvSpPr>
          <p:cNvPr id="3" name="Content Placeholder 2">
            <a:extLst>
              <a:ext uri="{FF2B5EF4-FFF2-40B4-BE49-F238E27FC236}">
                <a16:creationId xmlns:a16="http://schemas.microsoft.com/office/drawing/2014/main" id="{268D9EFE-FA3C-8E6D-F8CE-4E1E3946B835}"/>
              </a:ext>
            </a:extLst>
          </p:cNvPr>
          <p:cNvSpPr>
            <a:spLocks noGrp="1"/>
          </p:cNvSpPr>
          <p:nvPr>
            <p:ph sz="half" idx="1"/>
          </p:nvPr>
        </p:nvSpPr>
        <p:spPr>
          <a:xfrm>
            <a:off x="625642" y="1690688"/>
            <a:ext cx="10515600" cy="4565733"/>
          </a:xfrm>
        </p:spPr>
        <p:txBody>
          <a:bodyPr>
            <a:normAutofit/>
          </a:bodyPr>
          <a:lstStyle/>
          <a:p>
            <a:pPr>
              <a:buFont typeface="Wingdings" panose="05000000000000000000" pitchFamily="2" charset="2"/>
              <a:buChar char="Ø"/>
            </a:pPr>
            <a:r>
              <a:rPr lang="en-IN" sz="2000" dirty="0">
                <a:effectLst/>
                <a:latin typeface="Google Sans"/>
                <a:ea typeface="Calibri" panose="020F0502020204030204" pitchFamily="34" charset="0"/>
                <a:cs typeface="Times New Roman" panose="02020603050405020304" pitchFamily="18" charset="0"/>
              </a:rPr>
              <a:t>[1]ECGs are essential for the diagnosis of heart conditions, their expensive cost prevents them from being widely available in developing nations. In order to increase accuracy and lower noise in portable systems, research emphasises the use of AgCl electrodes, analogue circuits, and signal processing approaches. Replication, cost, and web-based monitoring for scalability are the main areas of focus. In order to improve accessibility in environments with limited resources, this study suggests a portable, inexpensive ECG machine that combines these developments.</a:t>
            </a:r>
          </a:p>
          <a:p>
            <a:pPr marL="0" indent="0">
              <a:buNone/>
            </a:pPr>
            <a:endParaRPr lang="en-IN" sz="2000" dirty="0">
              <a:effectLst/>
              <a:latin typeface="Google Sans"/>
              <a:ea typeface="Calibri" panose="020F0502020204030204" pitchFamily="34" charset="0"/>
              <a:cs typeface="Times New Roman" panose="02020603050405020304" pitchFamily="18" charset="0"/>
            </a:endParaRPr>
          </a:p>
          <a:p>
            <a:pPr>
              <a:buFont typeface="Wingdings" panose="05000000000000000000" pitchFamily="2" charset="2"/>
              <a:buChar char="Ø"/>
            </a:pPr>
            <a:r>
              <a:rPr lang="en-IN" sz="2000" dirty="0">
                <a:effectLst/>
                <a:latin typeface="Google Sans"/>
                <a:ea typeface="Calibri" panose="020F0502020204030204" pitchFamily="34" charset="0"/>
                <a:cs typeface="Times New Roman" panose="02020603050405020304" pitchFamily="18" charset="0"/>
              </a:rPr>
              <a:t>[2]Due to restricted access to healthcare, heart disease is more common in rural areas. This is addressed by IoT-based ECG systems, which make predictive analysis, cloud data transmission, and real-time monitoring possible. In order to enhance accessibility and diagnoses in underprivileged areas, this study suggests a smart ECG system.</a:t>
            </a:r>
          </a:p>
          <a:p>
            <a:pPr marL="0" indent="0">
              <a:buNone/>
            </a:pPr>
            <a:endParaRPr lang="en-IN" sz="1900" dirty="0">
              <a:effectLst/>
              <a:latin typeface="Google Sans"/>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000" dirty="0">
              <a:latin typeface="Google Sans"/>
            </a:endParaRPr>
          </a:p>
        </p:txBody>
      </p:sp>
    </p:spTree>
    <p:extLst>
      <p:ext uri="{BB962C8B-B14F-4D97-AF65-F5344CB8AC3E}">
        <p14:creationId xmlns:p14="http://schemas.microsoft.com/office/powerpoint/2010/main" val="32416937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40A81B-3B4D-B1CB-85EC-66E0FF4A9B7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1267" y="5378909"/>
            <a:ext cx="1210733" cy="1479091"/>
          </a:xfrm>
          <a:prstGeom prst="rect">
            <a:avLst/>
          </a:prstGeom>
        </p:spPr>
      </p:pic>
      <p:sp>
        <p:nvSpPr>
          <p:cNvPr id="83" name="Rectangle 82"/>
          <p:cNvSpPr/>
          <p:nvPr/>
        </p:nvSpPr>
        <p:spPr>
          <a:xfrm>
            <a:off x="11362784" y="6055329"/>
            <a:ext cx="479619"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04</a:t>
            </a:r>
          </a:p>
        </p:txBody>
      </p:sp>
      <p:sp>
        <p:nvSpPr>
          <p:cNvPr id="35" name="Text Placeholder 3"/>
          <p:cNvSpPr txBox="1">
            <a:spLocks/>
          </p:cNvSpPr>
          <p:nvPr/>
        </p:nvSpPr>
        <p:spPr>
          <a:xfrm>
            <a:off x="1158475" y="1067338"/>
            <a:ext cx="8642230" cy="485132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500"/>
              </a:spcBef>
              <a:buNone/>
            </a:pPr>
            <a:endParaRPr lang="en-US" sz="2000" dirty="0">
              <a:solidFill>
                <a:schemeClr val="tx1">
                  <a:lumMod val="95000"/>
                  <a:lumOff val="5000"/>
                </a:schemeClr>
              </a:solidFill>
              <a:latin typeface="Roboto Slab" pitchFamily="2" charset="0"/>
              <a:ea typeface="Roboto Slab" pitchFamily="2" charset="0"/>
            </a:endParaRPr>
          </a:p>
        </p:txBody>
      </p:sp>
      <p:pic>
        <p:nvPicPr>
          <p:cNvPr id="3" name="Picture 2">
            <a:extLst>
              <a:ext uri="{FF2B5EF4-FFF2-40B4-BE49-F238E27FC236}">
                <a16:creationId xmlns:a16="http://schemas.microsoft.com/office/drawing/2014/main" id="{AE5E955F-18E1-DB1B-0DC0-2A6FCCD107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5" name="Content Placeholder 4">
            <a:extLst>
              <a:ext uri="{FF2B5EF4-FFF2-40B4-BE49-F238E27FC236}">
                <a16:creationId xmlns:a16="http://schemas.microsoft.com/office/drawing/2014/main" id="{D473DF89-7489-F101-42AC-9DD6AFE5AF27}"/>
              </a:ext>
            </a:extLst>
          </p:cNvPr>
          <p:cNvSpPr>
            <a:spLocks noGrp="1"/>
          </p:cNvSpPr>
          <p:nvPr>
            <p:ph idx="1"/>
          </p:nvPr>
        </p:nvSpPr>
        <p:spPr>
          <a:xfrm>
            <a:off x="838200" y="939337"/>
            <a:ext cx="10515600" cy="5237625"/>
          </a:xfrm>
        </p:spPr>
        <p:txBody>
          <a:bodyPr>
            <a:normAutofit/>
          </a:bodyPr>
          <a:lstStyle/>
          <a:p>
            <a:pPr>
              <a:buFont typeface="Wingdings" panose="05000000000000000000" pitchFamily="2" charset="2"/>
              <a:buChar char="Ø"/>
            </a:pPr>
            <a:r>
              <a:rPr lang="en-IN" sz="2000" dirty="0">
                <a:effectLst/>
                <a:latin typeface="Google Sans"/>
                <a:ea typeface="Times New Roman" panose="02020603050405020304" pitchFamily="18" charset="0"/>
              </a:rPr>
              <a:t>High data rates and power consumption in [3] are problems for portable ECG systems. VPW-FRI and IF-TEM are two examples of sub-Nyquist sampling techniques that provide effective, asynchronous, and power-efficient solutions. In order to achieve precise heart rate monitoring, this work creates an IF-TEM-based ECG sampling technique with strong filters for noise resistance, which is verified by hardware implementation.</a:t>
            </a:r>
          </a:p>
          <a:p>
            <a:pPr>
              <a:buFont typeface="Wingdings" panose="05000000000000000000" pitchFamily="2" charset="2"/>
              <a:buChar char="Ø"/>
            </a:pPr>
            <a:endParaRPr lang="en-IN" sz="2000" dirty="0">
              <a:effectLst/>
              <a:latin typeface="Google Sans"/>
              <a:ea typeface="Times New Roman" panose="02020603050405020304" pitchFamily="18" charset="0"/>
            </a:endParaRPr>
          </a:p>
          <a:p>
            <a:pPr>
              <a:buFont typeface="Wingdings" panose="05000000000000000000" pitchFamily="2" charset="2"/>
              <a:buChar char="Ø"/>
            </a:pPr>
            <a:r>
              <a:rPr lang="en-IN" sz="2000" dirty="0">
                <a:effectLst/>
                <a:latin typeface="Google Sans"/>
                <a:ea typeface="Times New Roman" panose="02020603050405020304" pitchFamily="18" charset="0"/>
              </a:rPr>
              <a:t>[4]Cardiovascular diseases are the leading cause of death globally, with abnormal heart signals as key indicators. Existing ECG devices lack portability and rely on manual data analysis, limiting efficiency. Recent studies have applied machine learning, combining traditional models like SVM and </a:t>
            </a:r>
            <a:r>
              <a:rPr lang="en-IN" sz="2000" dirty="0" err="1">
                <a:effectLst/>
                <a:latin typeface="Google Sans"/>
                <a:ea typeface="Times New Roman" panose="02020603050405020304" pitchFamily="18" charset="0"/>
              </a:rPr>
              <a:t>XGBoost</a:t>
            </a:r>
            <a:r>
              <a:rPr lang="en-IN" sz="2000" dirty="0">
                <a:effectLst/>
                <a:latin typeface="Google Sans"/>
                <a:ea typeface="Times New Roman" panose="02020603050405020304" pitchFamily="18" charset="0"/>
              </a:rPr>
              <a:t> with deep learning models like CNNs and LSTMs, to improve ECG classification.</a:t>
            </a:r>
          </a:p>
          <a:p>
            <a:pPr>
              <a:buFont typeface="Wingdings" panose="05000000000000000000" pitchFamily="2" charset="2"/>
              <a:buChar char="Ø"/>
            </a:pPr>
            <a:endParaRPr lang="en-US" sz="2000" dirty="0">
              <a:latin typeface="Google Sans"/>
            </a:endParaRPr>
          </a:p>
          <a:p>
            <a:pPr>
              <a:buFont typeface="Wingdings" panose="05000000000000000000" pitchFamily="2" charset="2"/>
              <a:buChar char="Ø"/>
            </a:pPr>
            <a:r>
              <a:rPr lang="en-IN" sz="2000" dirty="0">
                <a:effectLst/>
                <a:latin typeface="Google Sans"/>
                <a:ea typeface="Times New Roman" panose="02020603050405020304" pitchFamily="18" charset="0"/>
              </a:rPr>
              <a:t>The integration of AI in [5], particularly deep learning (DL) models, has significantly advanced ECG signal analysis and arrhythmia detection. Models like CNNs, LSTMs, and hybrid architectures (e.g., CNN-AE and CNN-SVM) have achieved high accuracy, outperforming cardiologists in some cases.</a:t>
            </a:r>
          </a:p>
          <a:p>
            <a:pPr>
              <a:buFont typeface="Wingdings" panose="05000000000000000000" pitchFamily="2" charset="2"/>
              <a:buChar char="Ø"/>
            </a:pPr>
            <a:endParaRPr lang="en-US" sz="2000" dirty="0">
              <a:latin typeface="Google Sans"/>
            </a:endParaRPr>
          </a:p>
        </p:txBody>
      </p:sp>
    </p:spTree>
    <p:extLst>
      <p:ext uri="{BB962C8B-B14F-4D97-AF65-F5344CB8AC3E}">
        <p14:creationId xmlns:p14="http://schemas.microsoft.com/office/powerpoint/2010/main" val="1173771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p:cNvSpPr/>
          <p:nvPr/>
        </p:nvSpPr>
        <p:spPr>
          <a:xfrm>
            <a:off x="11369997" y="6055328"/>
            <a:ext cx="465192"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05</a:t>
            </a:r>
          </a:p>
        </p:txBody>
      </p:sp>
      <p:pic>
        <p:nvPicPr>
          <p:cNvPr id="33" name="Picture 3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36" name="Text Placeholder 3"/>
          <p:cNvSpPr txBox="1">
            <a:spLocks/>
          </p:cNvSpPr>
          <p:nvPr/>
        </p:nvSpPr>
        <p:spPr>
          <a:xfrm>
            <a:off x="1762415" y="1137831"/>
            <a:ext cx="8667168" cy="473941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400"/>
              </a:spcBef>
              <a:buNone/>
            </a:pPr>
            <a:endParaRPr lang="en-US" sz="2000" b="1" dirty="0">
              <a:solidFill>
                <a:schemeClr val="tx1">
                  <a:lumMod val="95000"/>
                  <a:lumOff val="5000"/>
                </a:schemeClr>
              </a:solidFill>
              <a:latin typeface="Roboto Slab" pitchFamily="2" charset="0"/>
              <a:ea typeface="Roboto Slab" pitchFamily="2" charset="0"/>
            </a:endParaRPr>
          </a:p>
        </p:txBody>
      </p:sp>
      <p:sp>
        <p:nvSpPr>
          <p:cNvPr id="3" name="Content Placeholder 2">
            <a:extLst>
              <a:ext uri="{FF2B5EF4-FFF2-40B4-BE49-F238E27FC236}">
                <a16:creationId xmlns:a16="http://schemas.microsoft.com/office/drawing/2014/main" id="{88EED1C2-145D-0558-941E-C10473B673A8}"/>
              </a:ext>
            </a:extLst>
          </p:cNvPr>
          <p:cNvSpPr>
            <a:spLocks noGrp="1"/>
          </p:cNvSpPr>
          <p:nvPr>
            <p:ph idx="1"/>
          </p:nvPr>
        </p:nvSpPr>
        <p:spPr>
          <a:xfrm>
            <a:off x="577516" y="980759"/>
            <a:ext cx="10777872" cy="5074568"/>
          </a:xfrm>
        </p:spPr>
        <p:txBody>
          <a:bodyPr>
            <a:normAutofit lnSpcReduction="10000"/>
          </a:bodyPr>
          <a:lstStyle/>
          <a:p>
            <a:pPr>
              <a:buFont typeface="Wingdings" panose="05000000000000000000" pitchFamily="2" charset="2"/>
              <a:buChar char="Ø"/>
            </a:pPr>
            <a:r>
              <a:rPr lang="en-IN" sz="2000" dirty="0">
                <a:effectLst/>
                <a:latin typeface="Google Sans"/>
                <a:ea typeface="Calibri" panose="020F0502020204030204" pitchFamily="34" charset="0"/>
                <a:cs typeface="Times New Roman" panose="02020603050405020304" pitchFamily="18" charset="0"/>
              </a:rPr>
              <a:t>[6]ECG equipment are essential for identifying cardiac issues, low-income groups frequently cannot afford them. In order to save costs, this study suggests a portable, inexpensive ECG device that uses an Arduino Uno microcontroller. The system is widely usable since it provides wireless connectivity for data transfer to PCs and smartphones. It was discovered that the designed machine's ECG reading accuracy had acceptable error margins and was on par with commercial ECG devices.</a:t>
            </a:r>
            <a:endParaRPr lang="en-US" sz="2000" dirty="0">
              <a:latin typeface="Google Sans"/>
            </a:endParaRPr>
          </a:p>
          <a:p>
            <a:pPr>
              <a:buFont typeface="Wingdings" panose="05000000000000000000" pitchFamily="2" charset="2"/>
              <a:buChar char="Ø"/>
            </a:pPr>
            <a:endParaRPr lang="en-IN" sz="2000" dirty="0">
              <a:effectLst/>
              <a:latin typeface="Google Sans"/>
              <a:ea typeface="Times New Roman" panose="02020603050405020304" pitchFamily="18" charset="0"/>
            </a:endParaRPr>
          </a:p>
          <a:p>
            <a:pPr>
              <a:buFont typeface="Wingdings" panose="05000000000000000000" pitchFamily="2" charset="2"/>
              <a:buChar char="Ø"/>
            </a:pPr>
            <a:r>
              <a:rPr lang="en-IN" sz="2000" dirty="0">
                <a:effectLst/>
                <a:latin typeface="Google Sans"/>
                <a:ea typeface="Times New Roman" panose="02020603050405020304" pitchFamily="18" charset="0"/>
              </a:rPr>
              <a:t>The necessity for accessible in [7], reasonably priced healthcare solutions is underscored by the rising incidence of sudden cardiac arrest in emerging nations. Cost-effective cardiac monitoring devices that record critical data including BPM, ECG, and SpO2 have been developed using IoT technology. With real-time data transfer to a smartphone app via a Raspberry Pi3b+, this system improves emergency response by providing immediate notifications.</a:t>
            </a:r>
          </a:p>
          <a:p>
            <a:pPr>
              <a:buFont typeface="Wingdings" panose="05000000000000000000" pitchFamily="2" charset="2"/>
              <a:buChar char="Ø"/>
            </a:pPr>
            <a:endParaRPr lang="en-US" sz="2000" dirty="0">
              <a:latin typeface="Google Sans"/>
            </a:endParaRPr>
          </a:p>
          <a:p>
            <a:pPr>
              <a:buFont typeface="Wingdings" panose="05000000000000000000" pitchFamily="2" charset="2"/>
              <a:buChar char="Ø"/>
            </a:pPr>
            <a:r>
              <a:rPr lang="en-IN" sz="2000" dirty="0">
                <a:effectLst/>
                <a:latin typeface="Google Sans"/>
                <a:ea typeface="Calibri" panose="020F0502020204030204" pitchFamily="34" charset="0"/>
                <a:cs typeface="Times New Roman" panose="02020603050405020304" pitchFamily="18" charset="0"/>
              </a:rPr>
              <a:t>[8]To avoid cardiac arrest, ECG abnormalities must be detected early. This paper suggests a portable ECG gadget that uses a Raspberry Pi to interpret real-time data collected by an ECG sensor. To identify the commencement of an arrhythmia, the collected characteristics are subjected to Discrete Wavelet Transform (DWT) analysis and then classified using a trained SVM algorithm. By using real-time monitoring and anomaly detection, the system seeks to facilitate timely medical intervention.</a:t>
            </a:r>
            <a:endParaRPr lang="en-US" sz="2000" dirty="0">
              <a:effectLst/>
              <a:latin typeface="Google Sans"/>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sz="2000" dirty="0">
              <a:latin typeface="Google Sans"/>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8041534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p:cNvSpPr/>
          <p:nvPr/>
        </p:nvSpPr>
        <p:spPr>
          <a:xfrm>
            <a:off x="11365989" y="6055329"/>
            <a:ext cx="473207"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06</a:t>
            </a: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17" name="Text Placeholder 3"/>
          <p:cNvSpPr txBox="1">
            <a:spLocks/>
          </p:cNvSpPr>
          <p:nvPr/>
        </p:nvSpPr>
        <p:spPr>
          <a:xfrm>
            <a:off x="1133537" y="1139252"/>
            <a:ext cx="8326347" cy="310023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000" dirty="0">
              <a:solidFill>
                <a:schemeClr val="tx1">
                  <a:lumMod val="95000"/>
                  <a:lumOff val="5000"/>
                </a:schemeClr>
              </a:solidFill>
              <a:latin typeface="Roboto Slab" pitchFamily="2" charset="0"/>
              <a:ea typeface="Roboto Slab" pitchFamily="2" charset="0"/>
            </a:endParaRPr>
          </a:p>
        </p:txBody>
      </p:sp>
      <p:sp>
        <p:nvSpPr>
          <p:cNvPr id="3" name="Content Placeholder 2">
            <a:extLst>
              <a:ext uri="{FF2B5EF4-FFF2-40B4-BE49-F238E27FC236}">
                <a16:creationId xmlns:a16="http://schemas.microsoft.com/office/drawing/2014/main" id="{4481DE39-A586-85EA-5E66-C8A6A88C45F0}"/>
              </a:ext>
            </a:extLst>
          </p:cNvPr>
          <p:cNvSpPr>
            <a:spLocks noGrp="1"/>
          </p:cNvSpPr>
          <p:nvPr>
            <p:ph idx="1"/>
          </p:nvPr>
        </p:nvSpPr>
        <p:spPr>
          <a:xfrm>
            <a:off x="529389" y="1139251"/>
            <a:ext cx="10825999" cy="4916077"/>
          </a:xfrm>
        </p:spPr>
        <p:txBody>
          <a:bodyPr/>
          <a:lstStyle/>
          <a:p>
            <a:pPr>
              <a:buFont typeface="Wingdings" panose="05000000000000000000" pitchFamily="2" charset="2"/>
              <a:buChar char="Ø"/>
            </a:pPr>
            <a:r>
              <a:rPr lang="en-IN" sz="2000" dirty="0">
                <a:effectLst/>
                <a:latin typeface="Google Sans"/>
                <a:ea typeface="Times New Roman" panose="02020603050405020304" pitchFamily="18" charset="0"/>
              </a:rPr>
              <a:t>This study in [9] presents a real-time ECG signal acquisition system based on the TMS320VC5509A DSP chip. The system captures and processes ECG signals through </a:t>
            </a:r>
            <a:r>
              <a:rPr lang="en-IN" sz="2000" dirty="0" err="1">
                <a:effectLst/>
                <a:latin typeface="Google Sans"/>
                <a:ea typeface="Times New Roman" panose="02020603050405020304" pitchFamily="18" charset="0"/>
              </a:rPr>
              <a:t>analog</a:t>
            </a:r>
            <a:r>
              <a:rPr lang="en-IN" sz="2000" dirty="0">
                <a:effectLst/>
                <a:latin typeface="Google Sans"/>
                <a:ea typeface="Times New Roman" panose="02020603050405020304" pitchFamily="18" charset="0"/>
              </a:rPr>
              <a:t> filtering, amplification, and digital conversion, followed by low-pass filtering in the DSP for display on an LCD. It offers advantages such as compact size, low power consumption, low cost, and real-time processing.</a:t>
            </a:r>
          </a:p>
          <a:p>
            <a:pPr>
              <a:buFont typeface="Wingdings" panose="05000000000000000000" pitchFamily="2" charset="2"/>
              <a:buChar char="Ø"/>
            </a:pPr>
            <a:endParaRPr lang="en-IN" sz="2000" dirty="0">
              <a:effectLst/>
              <a:latin typeface="Google Sans"/>
              <a:ea typeface="Times New Roman" panose="02020603050405020304" pitchFamily="18" charset="0"/>
            </a:endParaRPr>
          </a:p>
          <a:p>
            <a:pPr>
              <a:buFont typeface="Wingdings" panose="05000000000000000000" pitchFamily="2" charset="2"/>
              <a:buChar char="Ø"/>
            </a:pPr>
            <a:r>
              <a:rPr lang="en-IN" sz="2000" dirty="0">
                <a:effectLst/>
                <a:latin typeface="Google Sans"/>
                <a:ea typeface="Times New Roman" panose="02020603050405020304" pitchFamily="18" charset="0"/>
              </a:rPr>
              <a:t>[10] Paper presents a portable ECG recorder combining a signal amplifier, ADC, and USB storage for easy ECG measurement and data transfer. It allows real-time monitoring and heart rate calculation using the R-wave peak. The system offers a convenient, portable solution for ECG recording and analysis.</a:t>
            </a:r>
          </a:p>
          <a:p>
            <a:pPr>
              <a:buFont typeface="Wingdings" panose="05000000000000000000" pitchFamily="2" charset="2"/>
              <a:buChar char="Ø"/>
            </a:pPr>
            <a:endParaRPr lang="en-IN" sz="2000" dirty="0">
              <a:latin typeface="Google Sans"/>
              <a:ea typeface="Times New Roman" panose="02020603050405020304" pitchFamily="18" charset="0"/>
            </a:endParaRPr>
          </a:p>
          <a:p>
            <a:pPr>
              <a:buFont typeface="Wingdings" panose="05000000000000000000" pitchFamily="2" charset="2"/>
              <a:buChar char="Ø"/>
            </a:pPr>
            <a:endParaRPr lang="en-IN" sz="2000" dirty="0">
              <a:effectLst/>
              <a:latin typeface="Google Sans"/>
              <a:ea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635727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11366791" y="6055329"/>
            <a:ext cx="471604" cy="400110"/>
          </a:xfrm>
          <a:prstGeom prst="rect">
            <a:avLst/>
          </a:prstGeom>
        </p:spPr>
        <p:txBody>
          <a:bodyPr wrap="none">
            <a:spAutoFit/>
          </a:bodyPr>
          <a:lstStyle/>
          <a:p>
            <a:pPr algn="ctr"/>
            <a:r>
              <a:rPr lang="en-IN" sz="2000" dirty="0">
                <a:solidFill>
                  <a:schemeClr val="tx1">
                    <a:lumMod val="95000"/>
                    <a:lumOff val="5000"/>
                  </a:schemeClr>
                </a:solidFill>
                <a:latin typeface="Roboto Slab" pitchFamily="2" charset="0"/>
                <a:ea typeface="Roboto Slab" pitchFamily="2" charset="0"/>
                <a:cs typeface="Times New Roman" panose="02020603050405020304" pitchFamily="18" charset="0"/>
              </a:rPr>
              <a:t>07</a:t>
            </a:r>
          </a:p>
        </p:txBody>
      </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4075" y="6117296"/>
            <a:ext cx="2033314" cy="539465"/>
          </a:xfrm>
          <a:prstGeom prst="rect">
            <a:avLst/>
          </a:prstGeom>
        </p:spPr>
      </p:pic>
      <p:sp>
        <p:nvSpPr>
          <p:cNvPr id="24" name="Text Placeholder 3"/>
          <p:cNvSpPr txBox="1">
            <a:spLocks/>
          </p:cNvSpPr>
          <p:nvPr/>
        </p:nvSpPr>
        <p:spPr>
          <a:xfrm>
            <a:off x="859217" y="1139252"/>
            <a:ext cx="5292201" cy="35657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US" sz="2000" b="1" dirty="0">
              <a:solidFill>
                <a:schemeClr val="tx1">
                  <a:lumMod val="95000"/>
                  <a:lumOff val="5000"/>
                </a:schemeClr>
              </a:solidFill>
              <a:latin typeface="Roboto Slab" pitchFamily="2" charset="0"/>
              <a:ea typeface="Roboto Slab" pitchFamily="2" charset="0"/>
            </a:endParaRPr>
          </a:p>
        </p:txBody>
      </p:sp>
      <p:sp>
        <p:nvSpPr>
          <p:cNvPr id="2" name="Title 1">
            <a:extLst>
              <a:ext uri="{FF2B5EF4-FFF2-40B4-BE49-F238E27FC236}">
                <a16:creationId xmlns:a16="http://schemas.microsoft.com/office/drawing/2014/main" id="{9F9746FC-A414-37A3-E5FC-F6B6DDA72518}"/>
              </a:ext>
            </a:extLst>
          </p:cNvPr>
          <p:cNvSpPr>
            <a:spLocks noGrp="1"/>
          </p:cNvSpPr>
          <p:nvPr>
            <p:ph type="title"/>
          </p:nvPr>
        </p:nvSpPr>
        <p:spPr>
          <a:xfrm>
            <a:off x="839787" y="457200"/>
            <a:ext cx="10492995" cy="928388"/>
          </a:xfrm>
        </p:spPr>
        <p:txBody>
          <a:bodyPr>
            <a:normAutofit/>
          </a:bodyPr>
          <a:lstStyle/>
          <a:p>
            <a:pPr algn="ctr"/>
            <a:r>
              <a:rPr lang="en-IN" altLang="en-US" sz="4400" b="1" dirty="0">
                <a:latin typeface="Calibri" panose="020F0502020204030204" pitchFamily="34" charset="0"/>
                <a:cs typeface="Calibri" panose="020F0502020204030204" pitchFamily="34" charset="0"/>
              </a:rPr>
              <a:t>Research Gap</a:t>
            </a:r>
            <a:endParaRPr lang="en-US" sz="4400" dirty="0"/>
          </a:p>
        </p:txBody>
      </p:sp>
      <p:sp>
        <p:nvSpPr>
          <p:cNvPr id="3" name="Picture Placeholder 2">
            <a:extLst>
              <a:ext uri="{FF2B5EF4-FFF2-40B4-BE49-F238E27FC236}">
                <a16:creationId xmlns:a16="http://schemas.microsoft.com/office/drawing/2014/main" id="{BE5F1287-D1AF-4C63-398B-1476FF2A45F8}"/>
              </a:ext>
            </a:extLst>
          </p:cNvPr>
          <p:cNvSpPr>
            <a:spLocks noGrp="1"/>
          </p:cNvSpPr>
          <p:nvPr>
            <p:ph type="pic" idx="1"/>
          </p:nvPr>
        </p:nvSpPr>
        <p:spPr>
          <a:xfrm>
            <a:off x="513347" y="1668379"/>
            <a:ext cx="10819434" cy="4448917"/>
          </a:xfrm>
        </p:spPr>
        <p:txBody>
          <a:bodyPr>
            <a:normAutofit/>
          </a:bodyPr>
          <a:lstStyle/>
          <a:p>
            <a:r>
              <a:rPr lang="en-US" sz="2000" b="1" dirty="0">
                <a:latin typeface="Google Sans"/>
              </a:rPr>
              <a:t>Lack of Accessible and Affordable Cardiac Monitoring</a:t>
            </a:r>
          </a:p>
          <a:p>
            <a:pPr marL="342900" indent="-342900">
              <a:buFont typeface="Arial" panose="020B0604020202020204" pitchFamily="34" charset="0"/>
              <a:buChar char="•"/>
            </a:pPr>
            <a:r>
              <a:rPr lang="en-US" sz="2000" b="1" dirty="0">
                <a:latin typeface="Google Sans"/>
              </a:rPr>
              <a:t>Current Issue:</a:t>
            </a:r>
            <a:r>
              <a:rPr lang="en-US" sz="2000" dirty="0">
                <a:latin typeface="Google Sans"/>
              </a:rPr>
              <a:t> Traditional ECG machines are bulky, expensive, and require a clinical setting, which limits regular cardiac monitoring for patients in remote or under-resourced areas.</a:t>
            </a:r>
          </a:p>
          <a:p>
            <a:pPr marL="342900" indent="-342900">
              <a:buFont typeface="Arial" panose="020B0604020202020204" pitchFamily="34" charset="0"/>
              <a:buChar char="•"/>
            </a:pPr>
            <a:r>
              <a:rPr lang="en-US" sz="2000" b="1" dirty="0">
                <a:latin typeface="Google Sans"/>
              </a:rPr>
              <a:t>Research Gap:</a:t>
            </a:r>
            <a:r>
              <a:rPr lang="en-US" sz="2000" dirty="0">
                <a:latin typeface="Google Sans"/>
              </a:rPr>
              <a:t> There is a need for a cost-effective, portable ECG system that enables continuous monitoring outside of hospitals, making heart health tracking more accessible for home users and rural populations.</a:t>
            </a:r>
          </a:p>
          <a:p>
            <a:pPr marL="342900" indent="-342900">
              <a:buFont typeface="Arial" panose="020B0604020202020204" pitchFamily="34" charset="0"/>
              <a:buChar char="•"/>
            </a:pPr>
            <a:endParaRPr lang="en-US" dirty="0"/>
          </a:p>
          <a:p>
            <a:r>
              <a:rPr lang="en-US" sz="2000" b="1" dirty="0">
                <a:latin typeface="Google Sans"/>
              </a:rPr>
              <a:t>Integration of Real-Time Data Acquisition with Wireless Communication</a:t>
            </a:r>
          </a:p>
          <a:p>
            <a:pPr marL="342900" indent="-342900">
              <a:buFont typeface="Arial" panose="020B0604020202020204" pitchFamily="34" charset="0"/>
              <a:buChar char="•"/>
            </a:pPr>
            <a:r>
              <a:rPr lang="en-US" sz="2000" b="1" dirty="0">
                <a:latin typeface="Google Sans"/>
              </a:rPr>
              <a:t>Current Issue:</a:t>
            </a:r>
            <a:r>
              <a:rPr lang="en-US" sz="2000" dirty="0">
                <a:latin typeface="Google Sans"/>
              </a:rPr>
              <a:t> While several portable ECG solutions exist, many either lack real-time data visualization or do not support wireless data transmission for remote monitoring.</a:t>
            </a:r>
          </a:p>
          <a:p>
            <a:pPr marL="457200" indent="-457200">
              <a:buFont typeface="Wingdings" panose="05000000000000000000" pitchFamily="2" charset="2"/>
              <a:buChar char="Ø"/>
            </a:pPr>
            <a:endParaRPr lang="en-US" dirty="0"/>
          </a:p>
        </p:txBody>
      </p:sp>
    </p:spTree>
    <p:extLst>
      <p:ext uri="{BB962C8B-B14F-4D97-AF65-F5344CB8AC3E}">
        <p14:creationId xmlns:p14="http://schemas.microsoft.com/office/powerpoint/2010/main" val="35587256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813</TotalTime>
  <Words>2704</Words>
  <Application>Microsoft Office PowerPoint</Application>
  <PresentationFormat>Widescreen</PresentationFormat>
  <Paragraphs>171</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Calibri</vt:lpstr>
      <vt:lpstr>Calibri Light</vt:lpstr>
      <vt:lpstr>Cambria,Bold</vt:lpstr>
      <vt:lpstr>Google Sans</vt:lpstr>
      <vt:lpstr>Roboto</vt:lpstr>
      <vt:lpstr>Roboto Slab</vt:lpstr>
      <vt:lpstr>Symbol</vt:lpstr>
      <vt:lpstr>Times New Roman</vt:lpstr>
      <vt:lpstr>Wingdings</vt:lpstr>
      <vt:lpstr>Office Theme</vt:lpstr>
      <vt:lpstr>PowerPoint Presentation</vt:lpstr>
      <vt:lpstr>Overview</vt:lpstr>
      <vt:lpstr>Introduction</vt:lpstr>
      <vt:lpstr>Abstract</vt:lpstr>
      <vt:lpstr>Literature Survey</vt:lpstr>
      <vt:lpstr>PowerPoint Presentation</vt:lpstr>
      <vt:lpstr>PowerPoint Presentation</vt:lpstr>
      <vt:lpstr>PowerPoint Presentation</vt:lpstr>
      <vt:lpstr>Research Gap</vt:lpstr>
      <vt:lpstr>PowerPoint Presentation</vt:lpstr>
      <vt:lpstr>PowerPoint Presentation</vt:lpstr>
      <vt:lpstr>Problem Statement</vt:lpstr>
      <vt:lpstr>Methodology</vt:lpstr>
      <vt:lpstr>PowerPoint Presentation</vt:lpstr>
      <vt:lpstr>PowerPoint Presentation</vt:lpstr>
      <vt:lpstr>PowerPoint Presentation</vt:lpstr>
      <vt:lpstr>Deliverables</vt:lpstr>
      <vt:lpstr>PowerPoint Presentation</vt:lpstr>
      <vt:lpstr>PowerPoint Presentation</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Dileep Suresha Naik</dc:creator>
  <cp:lastModifiedBy>Harshit Priyadarshi</cp:lastModifiedBy>
  <cp:revision>82</cp:revision>
  <dcterms:created xsi:type="dcterms:W3CDTF">2023-08-10T08:59:21Z</dcterms:created>
  <dcterms:modified xsi:type="dcterms:W3CDTF">2025-03-10T21:52:02Z</dcterms:modified>
</cp:coreProperties>
</file>