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60" r:id="rId5"/>
    <p:sldId id="348" r:id="rId6"/>
    <p:sldId id="358" r:id="rId7"/>
    <p:sldId id="349" r:id="rId8"/>
    <p:sldId id="350" r:id="rId9"/>
    <p:sldId id="359" r:id="rId10"/>
    <p:sldId id="360" r:id="rId11"/>
    <p:sldId id="361" r:id="rId12"/>
    <p:sldId id="351" r:id="rId13"/>
    <p:sldId id="362" r:id="rId14"/>
    <p:sldId id="352" r:id="rId15"/>
    <p:sldId id="363" r:id="rId16"/>
    <p:sldId id="269" r:id="rId17"/>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xmlns="" val="1"/>
      </p:ext>
    </p:extLst>
  </p:showPr>
  <p:clrMru>
    <a:srgbClr val="FF6600"/>
    <a:srgbClr val="F73C1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703"/>
    <p:restoredTop sz="97990" autoAdjust="0"/>
  </p:normalViewPr>
  <p:slideViewPr>
    <p:cSldViewPr showGuides="1">
      <p:cViewPr varScale="1">
        <p:scale>
          <a:sx n="77" d="100"/>
          <a:sy n="77" d="100"/>
        </p:scale>
        <p:origin x="-1008" y="-90"/>
      </p:cViewPr>
      <p:guideLst>
        <p:guide orient="horz" pos="2160"/>
        <p:guide pos="285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F60EB6DA-879D-4F9C-BB6D-44C5D901A536}" type="datetimeFigureOut">
              <a:rPr kumimoji="0" lang="en-I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defRPr/>
              </a:pPr>
              <a:t>10-05-2024</a:t>
            </a:fld>
            <a:endParaRPr kumimoji="0" lang="en-I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buNone/>
            </a:pPr>
            <a:fld id="{9A0DB2DC-4C9A-4742-B13C-FB6460FD3503}" type="slidenum">
              <a:rPr lang="en-IN" altLang="x-none" sz="1200" dirty="0"/>
              <a:pPr lvl="0" algn="r">
                <a:buNone/>
              </a:pPr>
              <a:t>‹#›</a:t>
            </a:fld>
            <a:endParaRPr lang="en-IN" altLang="x-none"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a:solidFill>
              <a:srgbClr val="000000">
                <a:alpha val="100000"/>
              </a:srgbClr>
            </a:solidFill>
            <a:miter lim="800000"/>
          </a:ln>
        </p:spPr>
      </p:sp>
      <p:sp>
        <p:nvSpPr>
          <p:cNvPr id="5123"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IN" altLang="en-US" dirty="0"/>
          </a:p>
        </p:txBody>
      </p:sp>
      <p:sp>
        <p:nvSpPr>
          <p:cNvPr id="5124"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en-IN" altLang="en-US" sz="1200" dirty="0"/>
              <a:pPr lvl="0" algn="r"/>
              <a:t>1</a:t>
            </a:fld>
            <a:endParaRPr lang="en-I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DAF3C77-123F-42AB-9BE7-81E12A27C4B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5/10/2024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Calibri" panose="020F0502020204030204" pitchFamily="34" charset="0"/>
              </a:rPr>
              <a:pPr lvl="0" eaLnBrk="1" hangingPunct="1">
                <a:buNone/>
              </a:pPr>
              <a:t>‹#›</a:t>
            </a:fld>
            <a:endParaRPr 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DAF3C77-123F-42AB-9BE7-81E12A27C4B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5/10/2024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Calibri" panose="020F0502020204030204" pitchFamily="34" charset="0"/>
              </a:rPr>
              <a:pPr lvl="0" eaLnBrk="1" hangingPunct="1">
                <a:buNone/>
              </a:pPr>
              <a:t>‹#›</a:t>
            </a:fld>
            <a:endParaRPr 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DAF3C77-123F-42AB-9BE7-81E12A27C4B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5/10/2024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Calibri" panose="020F0502020204030204" pitchFamily="34" charset="0"/>
              </a:rPr>
              <a:pPr lvl="0" eaLnBrk="1" hangingPunct="1">
                <a:buNone/>
              </a:pPr>
              <a:t>‹#›</a:t>
            </a:fld>
            <a:endParaRPr lang="en-US"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bg>
      <p:bgPr>
        <a:solidFill>
          <a:schemeClr val="bg1"/>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eaLnBrk="1" hangingPunct="1">
              <a:buNone/>
            </a:pPr>
            <a:fld id="{9A0DB2DC-4C9A-4742-B13C-FB6460FD3503}" type="slidenum">
              <a:rPr lang="zh-CN" altLang="x-none" dirty="0"/>
              <a:pPr algn="r" eaLnBrk="1" hangingPunct="1">
                <a:buNone/>
              </a:pPr>
              <a:t>‹#›</a:t>
            </a:fld>
            <a:endParaRPr lang="zh-CN" altLang="x-none"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DAF3C77-123F-42AB-9BE7-81E12A27C4B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5/10/2024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DAF3C77-123F-42AB-9BE7-81E12A27C4B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5/10/2024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Calibri" panose="020F0502020204030204" pitchFamily="34" charset="0"/>
              </a:rPr>
              <a:pPr lvl="0" eaLnBrk="1" hangingPunct="1">
                <a:buNone/>
              </a:pPr>
              <a:t>‹#›</a:t>
            </a:fld>
            <a:endParaRPr 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DAF3C77-123F-42AB-9BE7-81E12A27C4B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5/10/2024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Calibri" panose="020F0502020204030204" pitchFamily="34" charset="0"/>
              </a:rPr>
              <a:pPr lvl="0" eaLnBrk="1" hangingPunct="1">
                <a:buNone/>
              </a:pPr>
              <a:t>‹#›</a:t>
            </a:fld>
            <a:endParaRPr 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DAF3C77-123F-42AB-9BE7-81E12A27C4B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5/10/2024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Calibri" panose="020F0502020204030204" pitchFamily="34" charset="0"/>
              </a:rPr>
              <a:pPr lvl="0" eaLnBrk="1" hangingPunct="1">
                <a:buNone/>
              </a:pPr>
              <a:t>‹#›</a:t>
            </a:fld>
            <a:endParaRPr 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DAF3C77-123F-42AB-9BE7-81E12A27C4B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5/10/2024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Calibri" panose="020F0502020204030204" pitchFamily="34" charset="0"/>
              </a:rPr>
              <a:pPr lvl="0" eaLnBrk="1" hangingPunct="1">
                <a:buNone/>
              </a:pPr>
              <a:t>‹#›</a:t>
            </a:fld>
            <a:endParaRPr 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DAF3C77-123F-42AB-9BE7-81E12A27C4B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5/10/2024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latin typeface="Calibri" panose="020F0502020204030204" pitchFamily="34" charset="0"/>
              </a:rPr>
              <a:pPr lvl="0" eaLnBrk="1" hangingPunct="1">
                <a:buNone/>
              </a:pPr>
              <a:t>‹#›</a:t>
            </a:fld>
            <a:endParaRPr 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DAF3C77-123F-42AB-9BE7-81E12A27C4B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5/10/2024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latin typeface="Calibri" panose="020F0502020204030204" pitchFamily="34" charset="0"/>
              </a:rPr>
              <a:pPr lvl="0" eaLnBrk="1" hangingPunct="1">
                <a:buNone/>
              </a:pPr>
              <a:t>‹#›</a:t>
            </a:fld>
            <a:endParaRPr 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DAF3C77-123F-42AB-9BE7-81E12A27C4B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5/10/2024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Calibri" panose="020F0502020204030204" pitchFamily="34" charset="0"/>
              </a:rPr>
              <a:pPr lvl="0" eaLnBrk="1" hangingPunct="1">
                <a:buNone/>
              </a:pPr>
              <a:t>‹#›</a:t>
            </a:fld>
            <a:endParaRPr 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DAF3C77-123F-42AB-9BE7-81E12A27C4B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5/10/2024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Calibri" panose="020F0502020204030204" pitchFamily="34" charset="0"/>
              </a:rPr>
              <a:pPr lvl="0" eaLnBrk="1" hangingPunct="1">
                <a:buNone/>
              </a:pPr>
              <a:t>‹#›</a:t>
            </a:fld>
            <a:endParaRPr 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DAF3C77-123F-42AB-9BE7-81E12A27C4B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5/10/2024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FFFFFF"/>
                </a:solidFill>
              </a:defRPr>
            </a:lvl1pPr>
          </a:lstStyle>
          <a:p>
            <a:pPr lvl="0" eaLnBrk="1" hangingPunct="1">
              <a:buNone/>
            </a:pPr>
            <a:fld id="{9A0DB2DC-4C9A-4742-B13C-FB6460FD3503}" type="slidenum">
              <a:rPr lang="en-US" dirty="0">
                <a:latin typeface="Calibri" panose="020F0502020204030204" pitchFamily="34" charset="0"/>
              </a:rPr>
              <a:pPr lvl="0" eaLnBrk="1" hangingPunct="1">
                <a:buNone/>
              </a:pPr>
              <a:t>‹#›</a:t>
            </a:fld>
            <a:endParaRPr lang="en-US" dirty="0">
              <a:latin typeface="Calibri" panose="020F050202020403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image.jpeg" descr="image.jpeg"/>
          <p:cNvPicPr>
            <a:picLocks noChangeAspect="1"/>
          </p:cNvPicPr>
          <p:nvPr/>
        </p:nvPicPr>
        <p:blipFill>
          <a:blip r:embed="rId3"/>
          <a:stretch>
            <a:fillRect/>
          </a:stretch>
        </p:blipFill>
        <p:spPr>
          <a:xfrm>
            <a:off x="0" y="990600"/>
            <a:ext cx="9145588" cy="5867400"/>
          </a:xfrm>
          <a:prstGeom prst="rect">
            <a:avLst/>
          </a:prstGeom>
          <a:noFill/>
          <a:ln w="12700">
            <a:noFill/>
          </a:ln>
        </p:spPr>
      </p:pic>
      <p:sp>
        <p:nvSpPr>
          <p:cNvPr id="4099" name="Title 1"/>
          <p:cNvSpPr>
            <a:spLocks noGrp="1"/>
          </p:cNvSpPr>
          <p:nvPr>
            <p:ph type="ctrTitle"/>
          </p:nvPr>
        </p:nvSpPr>
        <p:spPr>
          <a:xfrm>
            <a:off x="-152400" y="1066800"/>
            <a:ext cx="9448800" cy="1600200"/>
          </a:xfrm>
          <a:ln/>
        </p:spPr>
        <p:txBody>
          <a:bodyPr vert="horz" wrap="square" lIns="91440" tIns="45720" rIns="91440" bIns="45720" anchor="ctr" anchorCtr="0"/>
          <a:lstStyle/>
          <a:p>
            <a:pPr eaLnBrk="1" hangingPunct="1">
              <a:lnSpc>
                <a:spcPct val="90000"/>
              </a:lnSpc>
              <a:buClrTx/>
              <a:buSzTx/>
              <a:buFontTx/>
            </a:pPr>
            <a:r>
              <a:rPr lang="en-IN" altLang="en-US" sz="3200" b="1" dirty="0" smtClean="0">
                <a:solidFill>
                  <a:srgbClr val="002060"/>
                </a:solidFill>
                <a:latin typeface="Times New Roman" panose="02020603050405020304" pitchFamily="18" charset="0"/>
                <a:ea typeface="Times New Roman" panose="02020603050405020304" pitchFamily="18" charset="0"/>
              </a:rPr>
              <a:t>ELECTION ANALYSIS USING MACHINE LEARNING </a:t>
            </a:r>
            <a:endParaRPr lang="en-IN" altLang="en-US" sz="3200" b="1" dirty="0">
              <a:solidFill>
                <a:srgbClr val="002060"/>
              </a:solidFill>
              <a:latin typeface="Times New Roman" panose="02020603050405020304" pitchFamily="18" charset="0"/>
              <a:ea typeface="Times New Roman" panose="02020603050405020304" pitchFamily="18" charset="0"/>
            </a:endParaRPr>
          </a:p>
        </p:txBody>
      </p:sp>
      <p:sp>
        <p:nvSpPr>
          <p:cNvPr id="4100" name="Subtitle 2"/>
          <p:cNvSpPr>
            <a:spLocks noGrp="1"/>
          </p:cNvSpPr>
          <p:nvPr>
            <p:ph type="subTitle" idx="1"/>
          </p:nvPr>
        </p:nvSpPr>
        <p:spPr>
          <a:xfrm>
            <a:off x="2733675" y="4191000"/>
            <a:ext cx="6400800" cy="2337435"/>
          </a:xfrm>
          <a:ln/>
        </p:spPr>
        <p:txBody>
          <a:bodyPr vert="horz" wrap="square" lIns="91440" tIns="45720" rIns="91440" bIns="45720" anchor="t" anchorCtr="0"/>
          <a:lstStyle/>
          <a:p>
            <a:pPr algn="r" eaLnBrk="1">
              <a:spcBef>
                <a:spcPct val="0"/>
              </a:spcBef>
              <a:buClrTx/>
              <a:buSzTx/>
            </a:pPr>
            <a:r>
              <a:rPr lang="en-US" altLang="en-US" sz="2400" b="1" kern="1200" dirty="0">
                <a:solidFill>
                  <a:schemeClr val="tx1"/>
                </a:solidFill>
                <a:latin typeface="Times New Roman" panose="02020603050405020304" pitchFamily="18" charset="0"/>
                <a:ea typeface="+mn-ea"/>
                <a:cs typeface="Times New Roman" panose="02020603050405020304" pitchFamily="18" charset="0"/>
                <a:sym typeface="Calibri" panose="020F0502020204030204" pitchFamily="34" charset="0"/>
              </a:rPr>
              <a:t>Presented By:</a:t>
            </a:r>
          </a:p>
          <a:p>
            <a:pPr algn="r" eaLnBrk="1">
              <a:spcBef>
                <a:spcPct val="0"/>
              </a:spcBef>
              <a:buClrTx/>
              <a:buSzTx/>
            </a:pPr>
            <a:r>
              <a:rPr lang="en-IN" altLang="en-US" sz="2400" b="1" kern="1200" dirty="0" smtClean="0">
                <a:solidFill>
                  <a:schemeClr val="tx1"/>
                </a:solidFill>
                <a:latin typeface="Times New Roman" panose="02020603050405020304" pitchFamily="18" charset="0"/>
                <a:ea typeface="+mn-ea"/>
                <a:cs typeface="Times New Roman" panose="02020603050405020304" pitchFamily="18" charset="0"/>
                <a:sym typeface="Calibri" panose="020F0502020204030204" pitchFamily="34" charset="0"/>
              </a:rPr>
              <a:t>Md Kaif Mustafa (R21EJ020)</a:t>
            </a:r>
            <a:endParaRPr lang="en-IN" altLang="en-US" sz="2400" b="1" kern="1200" dirty="0">
              <a:solidFill>
                <a:schemeClr val="tx1"/>
              </a:solidFill>
              <a:latin typeface="Times New Roman" panose="02020603050405020304" pitchFamily="18" charset="0"/>
              <a:ea typeface="+mn-ea"/>
              <a:cs typeface="Times New Roman" panose="02020603050405020304" pitchFamily="18" charset="0"/>
              <a:sym typeface="Calibri" panose="020F0502020204030204" pitchFamily="34" charset="0"/>
            </a:endParaRPr>
          </a:p>
          <a:p>
            <a:pPr algn="r" eaLnBrk="1">
              <a:spcBef>
                <a:spcPct val="0"/>
              </a:spcBef>
              <a:buClrTx/>
              <a:buSzTx/>
            </a:pPr>
            <a:r>
              <a:rPr lang="en-IN" altLang="en-US" sz="2400" b="1" dirty="0" smtClean="0">
                <a:solidFill>
                  <a:schemeClr val="tx1"/>
                </a:solidFill>
                <a:latin typeface="Times New Roman" panose="02020603050405020304" pitchFamily="18" charset="0"/>
                <a:cs typeface="Times New Roman" panose="02020603050405020304" pitchFamily="18" charset="0"/>
                <a:sym typeface="Calibri" panose="020F0502020204030204" pitchFamily="34" charset="0"/>
              </a:rPr>
              <a:t>Rahul Kumar Singh (R21EJ026) </a:t>
            </a:r>
            <a:endParaRPr lang="en-US" altLang="en-US" sz="2400" b="1" kern="1200" dirty="0">
              <a:solidFill>
                <a:schemeClr val="tx1"/>
              </a:solidFill>
              <a:latin typeface="Times New Roman" panose="02020603050405020304" pitchFamily="18" charset="0"/>
              <a:ea typeface="+mn-ea"/>
              <a:cs typeface="Times New Roman" panose="02020603050405020304" pitchFamily="18" charset="0"/>
              <a:sym typeface="Calibri" panose="020F0502020204030204" pitchFamily="34" charset="0"/>
            </a:endParaRPr>
          </a:p>
          <a:p>
            <a:pPr algn="r" eaLnBrk="1">
              <a:spcBef>
                <a:spcPct val="0"/>
              </a:spcBef>
              <a:buClrTx/>
              <a:buSzTx/>
            </a:pPr>
            <a:r>
              <a:rPr lang="en-IN" altLang="en-US" sz="2400" b="1" kern="1200" dirty="0" smtClean="0">
                <a:solidFill>
                  <a:schemeClr val="tx1"/>
                </a:solidFill>
                <a:latin typeface="Times New Roman" panose="02020603050405020304" pitchFamily="18" charset="0"/>
                <a:ea typeface="+mn-ea"/>
                <a:cs typeface="Times New Roman" panose="02020603050405020304" pitchFamily="18" charset="0"/>
                <a:sym typeface="Calibri" panose="020F0502020204030204" pitchFamily="34" charset="0"/>
              </a:rPr>
              <a:t>CSIT “A”- 6th  </a:t>
            </a:r>
            <a:r>
              <a:rPr lang="en-IN" altLang="en-US" sz="2400" b="1" dirty="0" err="1" smtClean="0">
                <a:solidFill>
                  <a:schemeClr val="tx1"/>
                </a:solidFill>
                <a:latin typeface="Times New Roman" panose="02020603050405020304" pitchFamily="18" charset="0"/>
                <a:cs typeface="Times New Roman" panose="02020603050405020304" pitchFamily="18" charset="0"/>
                <a:sym typeface="Calibri" panose="020F0502020204030204" pitchFamily="34" charset="0"/>
              </a:rPr>
              <a:t>S</a:t>
            </a:r>
            <a:r>
              <a:rPr lang="en-IN" altLang="en-US" sz="2400" b="1" kern="1200" dirty="0" err="1" smtClean="0">
                <a:solidFill>
                  <a:schemeClr val="tx1"/>
                </a:solidFill>
                <a:latin typeface="Times New Roman" panose="02020603050405020304" pitchFamily="18" charset="0"/>
                <a:ea typeface="+mn-ea"/>
                <a:cs typeface="Times New Roman" panose="02020603050405020304" pitchFamily="18" charset="0"/>
                <a:sym typeface="Calibri" panose="020F0502020204030204" pitchFamily="34" charset="0"/>
              </a:rPr>
              <a:t>em</a:t>
            </a:r>
            <a:endParaRPr lang="en-US" altLang="en-US" sz="2400" b="1" kern="1200" dirty="0">
              <a:solidFill>
                <a:schemeClr val="tx1"/>
              </a:solidFill>
              <a:latin typeface="Times New Roman" panose="02020603050405020304" pitchFamily="18" charset="0"/>
              <a:ea typeface="+mn-ea"/>
              <a:cs typeface="Times New Roman" panose="02020603050405020304" pitchFamily="18" charset="0"/>
              <a:sym typeface="Calibri" panose="020F0502020204030204" pitchFamily="34" charset="0"/>
            </a:endParaRPr>
          </a:p>
          <a:p>
            <a:pPr algn="r" eaLnBrk="1">
              <a:spcBef>
                <a:spcPct val="0"/>
              </a:spcBef>
              <a:buClrTx/>
              <a:buSzTx/>
            </a:pPr>
            <a:endParaRPr lang="en-US" altLang="en-US" sz="2400" b="1" kern="1200" dirty="0">
              <a:solidFill>
                <a:schemeClr val="tx1"/>
              </a:solidFill>
              <a:latin typeface="Times New Roman" panose="02020603050405020304" pitchFamily="18" charset="0"/>
              <a:ea typeface="+mn-ea"/>
              <a:cs typeface="Times New Roman" panose="02020603050405020304" pitchFamily="18" charset="0"/>
            </a:endParaRPr>
          </a:p>
          <a:p>
            <a:pPr algn="r" eaLnBrk="1">
              <a:spcBef>
                <a:spcPct val="0"/>
              </a:spcBef>
              <a:buClrTx/>
              <a:buSzTx/>
            </a:pPr>
            <a:r>
              <a:rPr lang="en-US" altLang="en-US" sz="2400" b="1" kern="1200" dirty="0">
                <a:solidFill>
                  <a:schemeClr val="tx1"/>
                </a:solidFill>
                <a:latin typeface="Times New Roman" panose="02020603050405020304" pitchFamily="18" charset="0"/>
                <a:ea typeface="+mn-ea"/>
                <a:cs typeface="Times New Roman" panose="02020603050405020304" pitchFamily="18" charset="0"/>
                <a:sym typeface="Calibri" panose="020F0502020204030204" pitchFamily="34" charset="0"/>
              </a:rPr>
              <a:t>Under the Guidance:</a:t>
            </a:r>
            <a:r>
              <a:rPr lang="en-US" altLang="en-US" sz="2400" b="1" kern="1200" dirty="0">
                <a:solidFill>
                  <a:schemeClr val="bg1"/>
                </a:solidFill>
                <a:latin typeface="Times New Roman" panose="02020603050405020304" pitchFamily="18" charset="0"/>
                <a:ea typeface="+mn-ea"/>
                <a:cs typeface="Times New Roman" panose="02020603050405020304" pitchFamily="18" charset="0"/>
                <a:sym typeface="Calibri" panose="020F0502020204030204" pitchFamily="34" charset="0"/>
              </a:rPr>
              <a:t> </a:t>
            </a:r>
            <a:r>
              <a:rPr lang="en-IN" altLang="en-US" sz="2400" b="1" kern="1200" dirty="0">
                <a:solidFill>
                  <a:schemeClr val="tx1"/>
                </a:solidFill>
                <a:latin typeface="Times New Roman" panose="02020603050405020304" pitchFamily="18" charset="0"/>
                <a:ea typeface="+mn-ea"/>
                <a:cs typeface="Times New Roman" panose="02020603050405020304" pitchFamily="18" charset="0"/>
                <a:sym typeface="Calibri" panose="020F0502020204030204" pitchFamily="34" charset="0"/>
              </a:rPr>
              <a:t>Prof. </a:t>
            </a:r>
            <a:r>
              <a:rPr lang="en-IN" altLang="en-US" sz="2400" b="1" dirty="0" smtClean="0">
                <a:solidFill>
                  <a:schemeClr val="tx1"/>
                </a:solidFill>
                <a:latin typeface="Times New Roman" panose="02020603050405020304" pitchFamily="18" charset="0"/>
                <a:cs typeface="Times New Roman" panose="02020603050405020304" pitchFamily="18" charset="0"/>
                <a:sym typeface="Calibri" panose="020F0502020204030204" pitchFamily="34" charset="0"/>
              </a:rPr>
              <a:t>Pavan Kumar Naik</a:t>
            </a:r>
            <a:endParaRPr lang="en-IN" altLang="en-US" sz="2400" b="1" kern="1200" dirty="0">
              <a:solidFill>
                <a:schemeClr val="tx1"/>
              </a:solidFill>
              <a:latin typeface="Times New Roman" panose="02020603050405020304" pitchFamily="18" charset="0"/>
              <a:ea typeface="+mn-ea"/>
              <a:cs typeface="Times New Roman" panose="02020603050405020304" pitchFamily="18" charset="0"/>
              <a:sym typeface="Calibri" panose="020F0502020204030204" pitchFamily="34" charset="0"/>
            </a:endParaRPr>
          </a:p>
        </p:txBody>
      </p:sp>
      <p:pic>
        <p:nvPicPr>
          <p:cNvPr id="4101" name="image.tif" descr="image.tif"/>
          <p:cNvPicPr>
            <a:picLocks noChangeAspect="1"/>
          </p:cNvPicPr>
          <p:nvPr/>
        </p:nvPicPr>
        <p:blipFill>
          <a:blip r:embed="rId4"/>
          <a:stretch>
            <a:fillRect/>
          </a:stretch>
        </p:blipFill>
        <p:spPr>
          <a:xfrm>
            <a:off x="2736850" y="-11112"/>
            <a:ext cx="3352800" cy="1182687"/>
          </a:xfrm>
          <a:prstGeom prst="rect">
            <a:avLst/>
          </a:prstGeom>
          <a:noFill/>
          <a:ln w="1270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p:cNvSpPr txBox="1"/>
          <p:nvPr/>
        </p:nvSpPr>
        <p:spPr>
          <a:xfrm>
            <a:off x="2209800" y="456883"/>
            <a:ext cx="45720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IN" altLang="en-US" sz="2000" b="1" dirty="0">
                <a:solidFill>
                  <a:srgbClr val="FFC000"/>
                </a:solidFill>
                <a:latin typeface="Times New Roman" panose="02020603050405020304" pitchFamily="18" charset="0"/>
                <a:cs typeface="Times New Roman" panose="02020603050405020304" pitchFamily="18" charset="0"/>
              </a:rPr>
              <a:t>METHODOLOGY</a:t>
            </a:r>
            <a:endParaRPr lang="en-IN" altLang="en-US" sz="2000" b="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 Box 1"/>
          <p:cNvSpPr txBox="1"/>
          <p:nvPr/>
        </p:nvSpPr>
        <p:spPr>
          <a:xfrm>
            <a:off x="914400" y="958850"/>
            <a:ext cx="7502525" cy="5522595"/>
          </a:xfrm>
          <a:prstGeom prst="rect">
            <a:avLst/>
          </a:prstGeom>
          <a:noFill/>
        </p:spPr>
        <p:txBody>
          <a:bodyPr wrap="square" rtlCol="0" anchor="t">
            <a:noAutofit/>
          </a:bodyPr>
          <a:lstStyle/>
          <a:p>
            <a:endParaRPr lang="en-US" dirty="0"/>
          </a:p>
        </p:txBody>
      </p:sp>
      <p:pic>
        <p:nvPicPr>
          <p:cNvPr id="4" name="Picture 3" descr="WhatsApp Image 2024-05-10 at 11.06.27 PM (2).jpeg"/>
          <p:cNvPicPr>
            <a:picLocks noChangeAspect="1"/>
          </p:cNvPicPr>
          <p:nvPr/>
        </p:nvPicPr>
        <p:blipFill>
          <a:blip r:embed="rId2"/>
          <a:stretch>
            <a:fillRect/>
          </a:stretch>
        </p:blipFill>
        <p:spPr>
          <a:xfrm>
            <a:off x="685800" y="1219200"/>
            <a:ext cx="7696200" cy="5159952"/>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p:cNvSpPr txBox="1"/>
          <p:nvPr/>
        </p:nvSpPr>
        <p:spPr>
          <a:xfrm>
            <a:off x="2209800" y="456883"/>
            <a:ext cx="45720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IN" altLang="en-US" sz="2000" b="1" dirty="0">
                <a:solidFill>
                  <a:srgbClr val="FFC000"/>
                </a:solidFill>
                <a:latin typeface="Times New Roman" panose="02020603050405020304" pitchFamily="18" charset="0"/>
                <a:cs typeface="Times New Roman" panose="02020603050405020304" pitchFamily="18" charset="0"/>
              </a:rPr>
              <a:t>METHODOLOGY</a:t>
            </a:r>
            <a:endParaRPr lang="en-IN" altLang="en-US" sz="2000" b="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 Box 1"/>
          <p:cNvSpPr txBox="1"/>
          <p:nvPr/>
        </p:nvSpPr>
        <p:spPr>
          <a:xfrm>
            <a:off x="914400" y="958850"/>
            <a:ext cx="7502525" cy="5522595"/>
          </a:xfrm>
          <a:prstGeom prst="rect">
            <a:avLst/>
          </a:prstGeom>
          <a:noFill/>
        </p:spPr>
        <p:txBody>
          <a:bodyPr wrap="square" rtlCol="0" anchor="t">
            <a:noAutofit/>
          </a:bodyPr>
          <a:lstStyle/>
          <a:p>
            <a:endParaRPr lang="en-US" dirty="0"/>
          </a:p>
        </p:txBody>
      </p:sp>
      <p:pic>
        <p:nvPicPr>
          <p:cNvPr id="4" name="Picture 3" descr="WhatsApp Image 2024-05-10 at 11.06.28 PM.jpeg"/>
          <p:cNvPicPr>
            <a:picLocks noChangeAspect="1"/>
          </p:cNvPicPr>
          <p:nvPr/>
        </p:nvPicPr>
        <p:blipFill>
          <a:blip r:embed="rId2"/>
          <a:stretch>
            <a:fillRect/>
          </a:stretch>
        </p:blipFill>
        <p:spPr>
          <a:xfrm>
            <a:off x="762000" y="1143000"/>
            <a:ext cx="7543800" cy="538209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p:cNvSpPr txBox="1"/>
          <p:nvPr/>
        </p:nvSpPr>
        <p:spPr>
          <a:xfrm>
            <a:off x="2133600" y="456883"/>
            <a:ext cx="4572000" cy="369887"/>
          </a:xfrm>
          <a:prstGeom prst="rect">
            <a:avLst/>
          </a:prstGeom>
          <a:noFill/>
          <a:ln w="9525">
            <a:noFill/>
          </a:ln>
        </p:spPr>
        <p:txBody>
          <a:bodyPr>
            <a:spAutoFit/>
          </a:bodyPr>
          <a:lstStyle/>
          <a:p>
            <a:pPr algn="ctr" eaLnBrk="1" hangingPunct="1">
              <a:buNone/>
            </a:pPr>
            <a:r>
              <a:rPr lang="en-IN" altLang="en-US" b="1" dirty="0">
                <a:solidFill>
                  <a:srgbClr val="FFC000"/>
                </a:solidFill>
                <a:latin typeface="Times New Roman" panose="02020603050405020304" pitchFamily="18" charset="0"/>
                <a:cs typeface="Times New Roman" panose="02020603050405020304" pitchFamily="18" charset="0"/>
              </a:rPr>
              <a:t>RESULTS</a:t>
            </a:r>
            <a:endParaRPr lang="en-IN" altLang="en-US" b="1" dirty="0">
              <a:solidFill>
                <a:srgbClr val="FFC000"/>
              </a:solidFill>
              <a:latin typeface="Times New Roman" panose="02020603050405020304" pitchFamily="18" charset="0"/>
              <a:ea typeface="Times New Roman" panose="02020603050405020304" pitchFamily="18" charset="0"/>
            </a:endParaRPr>
          </a:p>
        </p:txBody>
      </p:sp>
      <p:pic>
        <p:nvPicPr>
          <p:cNvPr id="5" name="Picture 4" descr="WhatsApp Image 2024-05-10 at 11.19.01 PM.jpeg"/>
          <p:cNvPicPr>
            <a:picLocks noChangeAspect="1"/>
          </p:cNvPicPr>
          <p:nvPr/>
        </p:nvPicPr>
        <p:blipFill>
          <a:blip r:embed="rId2"/>
          <a:stretch>
            <a:fillRect/>
          </a:stretch>
        </p:blipFill>
        <p:spPr>
          <a:xfrm>
            <a:off x="685800" y="1066800"/>
            <a:ext cx="7924800" cy="548640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p:cNvSpPr txBox="1"/>
          <p:nvPr/>
        </p:nvSpPr>
        <p:spPr>
          <a:xfrm>
            <a:off x="2133600" y="456883"/>
            <a:ext cx="4572000" cy="369887"/>
          </a:xfrm>
          <a:prstGeom prst="rect">
            <a:avLst/>
          </a:prstGeom>
          <a:noFill/>
          <a:ln w="9525">
            <a:noFill/>
          </a:ln>
        </p:spPr>
        <p:txBody>
          <a:bodyPr>
            <a:spAutoFit/>
          </a:bodyPr>
          <a:lstStyle/>
          <a:p>
            <a:pPr algn="ctr" eaLnBrk="1" hangingPunct="1">
              <a:buNone/>
            </a:pPr>
            <a:r>
              <a:rPr lang="en-IN" altLang="en-US" b="1" dirty="0">
                <a:solidFill>
                  <a:srgbClr val="FFC000"/>
                </a:solidFill>
                <a:latin typeface="Times New Roman" panose="02020603050405020304" pitchFamily="18" charset="0"/>
                <a:cs typeface="Times New Roman" panose="02020603050405020304" pitchFamily="18" charset="0"/>
              </a:rPr>
              <a:t>RESULTS</a:t>
            </a:r>
            <a:endParaRPr lang="en-IN" altLang="en-US" b="1" dirty="0">
              <a:solidFill>
                <a:srgbClr val="FFC000"/>
              </a:solidFill>
              <a:latin typeface="Times New Roman" panose="02020603050405020304" pitchFamily="18" charset="0"/>
              <a:ea typeface="Times New Roman" panose="02020603050405020304" pitchFamily="18" charset="0"/>
            </a:endParaRPr>
          </a:p>
        </p:txBody>
      </p:sp>
      <p:pic>
        <p:nvPicPr>
          <p:cNvPr id="5" name="Picture 4" descr="WhatsApp Image 2024-05-10 at 11.06.27 PM.jpeg"/>
          <p:cNvPicPr>
            <a:picLocks noChangeAspect="1"/>
          </p:cNvPicPr>
          <p:nvPr/>
        </p:nvPicPr>
        <p:blipFill>
          <a:blip r:embed="rId2"/>
          <a:stretch>
            <a:fillRect/>
          </a:stretch>
        </p:blipFill>
        <p:spPr>
          <a:xfrm>
            <a:off x="685800" y="1066800"/>
            <a:ext cx="7848600" cy="548640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p:cNvSpPr txBox="1"/>
          <p:nvPr/>
        </p:nvSpPr>
        <p:spPr>
          <a:xfrm>
            <a:off x="2286000" y="533400"/>
            <a:ext cx="4572000" cy="400110"/>
          </a:xfrm>
          <a:prstGeom prst="rect">
            <a:avLst/>
          </a:prstGeom>
          <a:noFill/>
          <a:ln w="9525">
            <a:noFill/>
          </a:ln>
        </p:spPr>
        <p:txBody>
          <a:bodyPr>
            <a:spAutoFit/>
          </a:bodyPr>
          <a:lstStyle/>
          <a:p>
            <a:pPr algn="ctr" eaLnBrk="1" hangingPunct="1">
              <a:buNone/>
            </a:pPr>
            <a:r>
              <a:rPr lang="en-IN" altLang="en-US" b="1" dirty="0" smtClean="0">
                <a:solidFill>
                  <a:srgbClr val="FFC000"/>
                </a:solidFill>
                <a:latin typeface="Times New Roman" panose="02020603050405020304" pitchFamily="18" charset="0"/>
                <a:cs typeface="Times New Roman" panose="02020603050405020304" pitchFamily="18" charset="0"/>
              </a:rPr>
              <a:t>CONCULSION AND  FUTURE  SCOPE</a:t>
            </a:r>
            <a:endParaRPr lang="en-IN" altLang="en-US" sz="2000" b="1" dirty="0">
              <a:solidFill>
                <a:srgbClr val="FFC000"/>
              </a:solidFill>
              <a:latin typeface="Times New Roman" panose="02020603050405020304" pitchFamily="18" charset="0"/>
              <a:ea typeface="Times New Roman" panose="02020603050405020304" pitchFamily="18" charset="0"/>
            </a:endParaRPr>
          </a:p>
        </p:txBody>
      </p:sp>
      <p:sp>
        <p:nvSpPr>
          <p:cNvPr id="100" name="Text Box 99"/>
          <p:cNvSpPr txBox="1"/>
          <p:nvPr/>
        </p:nvSpPr>
        <p:spPr>
          <a:xfrm>
            <a:off x="690880" y="1184910"/>
            <a:ext cx="7593965" cy="5339080"/>
          </a:xfrm>
          <a:prstGeom prst="rect">
            <a:avLst/>
          </a:prstGeom>
          <a:noFill/>
          <a:ln w="9525">
            <a:noFill/>
          </a:ln>
        </p:spPr>
        <p:txBody>
          <a:bodyPr>
            <a:noAutofit/>
          </a:bodyPr>
          <a:lstStyle/>
          <a:p>
            <a:endParaRPr lang="en-US" sz="1800" dirty="0">
              <a:solidFill>
                <a:schemeClr val="tx1"/>
              </a:solidFill>
              <a:latin typeface="Times New Roman" panose="02020603050405020304" pitchFamily="18" charset="0"/>
              <a:cs typeface="Segoe UI" panose="020B0502040204020203" charset="0"/>
            </a:endParaRPr>
          </a:p>
        </p:txBody>
      </p:sp>
      <p:sp>
        <p:nvSpPr>
          <p:cNvPr id="4" name="TextBox 3"/>
          <p:cNvSpPr txBox="1"/>
          <p:nvPr/>
        </p:nvSpPr>
        <p:spPr>
          <a:xfrm>
            <a:off x="304800" y="1524000"/>
            <a:ext cx="8610600" cy="3170099"/>
          </a:xfrm>
          <a:prstGeom prst="rect">
            <a:avLst/>
          </a:prstGeom>
          <a:noFill/>
        </p:spPr>
        <p:txBody>
          <a:bodyPr wrap="square" rtlCol="0">
            <a:spAutoFit/>
          </a:bodyPr>
          <a:lstStyle/>
          <a:p>
            <a:r>
              <a:rPr lang="en-US" sz="2000" dirty="0" smtClean="0"/>
              <a:t>In conclusion, our project successfully addresses the complex task of predicting election outcomes in the multifaceted landscape of Indian politics. The application of SHAP values enhances model interpretability, shedding light on the factors contributing to election results. </a:t>
            </a:r>
            <a:r>
              <a:rPr lang="en-US" sz="2000" dirty="0" smtClean="0"/>
              <a:t>Up sampling </a:t>
            </a:r>
            <a:r>
              <a:rPr lang="en-US" sz="2000" dirty="0" smtClean="0"/>
              <a:t>techniques effectively address class imbalance, ensuring robust and balanced predictive models. The comparative study of machine learning algorithms reveals the strengths and limitations of each, offering valuable insights for political strategists and policymakers. Our project contributes by not only providing accurate predictive models but also by offering a transparent understanding of the intricate dynamics governing election outcomes. </a:t>
            </a:r>
            <a:endParaRPr lang="en-US" sz="200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p:cNvSpPr txBox="1"/>
          <p:nvPr/>
        </p:nvSpPr>
        <p:spPr>
          <a:xfrm>
            <a:off x="2286000" y="533400"/>
            <a:ext cx="4572000" cy="400110"/>
          </a:xfrm>
          <a:prstGeom prst="rect">
            <a:avLst/>
          </a:prstGeom>
          <a:noFill/>
          <a:ln w="9525">
            <a:noFill/>
          </a:ln>
        </p:spPr>
        <p:txBody>
          <a:bodyPr>
            <a:spAutoFit/>
          </a:bodyPr>
          <a:lstStyle/>
          <a:p>
            <a:pPr algn="ctr" eaLnBrk="1" hangingPunct="1">
              <a:buNone/>
            </a:pPr>
            <a:r>
              <a:rPr lang="en-IN" altLang="en-US" b="1" dirty="0" smtClean="0">
                <a:solidFill>
                  <a:srgbClr val="FFC000"/>
                </a:solidFill>
                <a:latin typeface="Times New Roman" panose="02020603050405020304" pitchFamily="18" charset="0"/>
                <a:cs typeface="Times New Roman" panose="02020603050405020304" pitchFamily="18" charset="0"/>
              </a:rPr>
              <a:t>CONCULSION AND  FUTURE  SCOPE</a:t>
            </a:r>
            <a:endParaRPr lang="en-IN" altLang="en-US" sz="2000" b="1" dirty="0">
              <a:solidFill>
                <a:srgbClr val="FFC000"/>
              </a:solidFill>
              <a:latin typeface="Times New Roman" panose="02020603050405020304" pitchFamily="18" charset="0"/>
              <a:ea typeface="Times New Roman" panose="02020603050405020304" pitchFamily="18" charset="0"/>
            </a:endParaRPr>
          </a:p>
        </p:txBody>
      </p:sp>
      <p:sp>
        <p:nvSpPr>
          <p:cNvPr id="100" name="Text Box 99"/>
          <p:cNvSpPr txBox="1"/>
          <p:nvPr/>
        </p:nvSpPr>
        <p:spPr>
          <a:xfrm>
            <a:off x="690880" y="1184910"/>
            <a:ext cx="7593965" cy="5339080"/>
          </a:xfrm>
          <a:prstGeom prst="rect">
            <a:avLst/>
          </a:prstGeom>
          <a:noFill/>
          <a:ln w="9525">
            <a:noFill/>
          </a:ln>
        </p:spPr>
        <p:txBody>
          <a:bodyPr>
            <a:noAutofit/>
          </a:bodyPr>
          <a:lstStyle/>
          <a:p>
            <a:endParaRPr lang="en-US" sz="1800" dirty="0">
              <a:solidFill>
                <a:schemeClr val="tx1"/>
              </a:solidFill>
              <a:latin typeface="Times New Roman" panose="02020603050405020304" pitchFamily="18" charset="0"/>
              <a:cs typeface="Segoe UI" panose="020B0502040204020203" charset="0"/>
            </a:endParaRPr>
          </a:p>
        </p:txBody>
      </p:sp>
      <p:sp>
        <p:nvSpPr>
          <p:cNvPr id="4" name="TextBox 3"/>
          <p:cNvSpPr txBox="1"/>
          <p:nvPr/>
        </p:nvSpPr>
        <p:spPr>
          <a:xfrm>
            <a:off x="304800" y="1524000"/>
            <a:ext cx="8610600" cy="4401205"/>
          </a:xfrm>
          <a:prstGeom prst="rect">
            <a:avLst/>
          </a:prstGeom>
          <a:noFill/>
        </p:spPr>
        <p:txBody>
          <a:bodyPr wrap="square" rtlCol="0">
            <a:spAutoFit/>
          </a:bodyPr>
          <a:lstStyle/>
          <a:p>
            <a:r>
              <a:rPr lang="en-US" sz="2000" dirty="0" smtClean="0"/>
              <a:t>The systematic organization of our project, including the literature survey, problem statement, and detailed methodology, ensures a comprehensive exploration of the subject. The performance metrics and comparative study emphasize the efficacy of our models, providing a solid foundation for future research in the realm of election prediction</a:t>
            </a:r>
            <a:r>
              <a:rPr lang="en-US" sz="2000" dirty="0" smtClean="0"/>
              <a:t>.</a:t>
            </a:r>
          </a:p>
          <a:p>
            <a:endParaRPr lang="en-US" sz="2000" dirty="0" smtClean="0"/>
          </a:p>
          <a:p>
            <a:r>
              <a:rPr lang="en-US" sz="2000" dirty="0" smtClean="0"/>
              <a:t>For future </a:t>
            </a:r>
            <a:r>
              <a:rPr lang="en-US" sz="2000" dirty="0" smtClean="0"/>
              <a:t>Scope , </a:t>
            </a:r>
            <a:r>
              <a:rPr lang="en-US" sz="2000" dirty="0" smtClean="0"/>
              <a:t>we envision extending our analysis to include temporal dynamics, considering the evolving nature of political landscapes. Additionally, exploring ensemble models or hybrid approaches could offer further improvements in predictive accuracy. Incorporating sentiment analysis from social media and news sources might provide a real-time perspective on voter sentiments. Finally, collaboration with political scientists and domain experts could enrich our models with domain-specific insights, contributing to a more holistic understanding of election dynamics.</a:t>
            </a:r>
            <a:endParaRPr lang="en-US" sz="2000"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2200" y="2667000"/>
            <a:ext cx="4743450" cy="10156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45718" tIns="45718" rIns="45718" bIns="45718" spcCol="38100">
            <a:spAutoFit/>
          </a:bodyPr>
          <a:lstStyle/>
          <a:p>
            <a:pPr marL="0" marR="0" lvl="0" indent="0" algn="ctr" defTabSz="914400" rtl="0" eaLnBrk="1" fontAlgn="auto" latinLnBrk="0" hangingPunct="0">
              <a:lnSpc>
                <a:spcPct val="100000"/>
              </a:lnSpc>
              <a:spcBef>
                <a:spcPts val="0"/>
              </a:spcBef>
              <a:spcAft>
                <a:spcPts val="0"/>
              </a:spcAft>
              <a:buClrTx/>
              <a:buSzTx/>
              <a:buFontTx/>
              <a:buNone/>
              <a:defRPr/>
            </a:pPr>
            <a:r>
              <a:rPr kumimoji="0" lang="en-US" sz="60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sym typeface="Calibri" panose="020F0502020204030204"/>
              </a:rP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ln/>
        </p:spPr>
        <p:txBody>
          <a:bodyPr vert="horz" wrap="square" lIns="91440" tIns="45720" rIns="91440" bIns="45720" anchor="ctr" anchorCtr="0"/>
          <a:lstStyle/>
          <a:p>
            <a:pPr algn="l" eaLnBrk="1" hangingPunct="1"/>
            <a:r>
              <a:rPr lang="en-US" altLang="en-US" sz="2000" b="1" dirty="0">
                <a:solidFill>
                  <a:srgbClr val="FFC000"/>
                </a:solidFill>
                <a:latin typeface="Times New Roman" panose="02020603050405020304" pitchFamily="18" charset="0"/>
                <a:cs typeface="Times New Roman" panose="02020603050405020304" pitchFamily="18" charset="0"/>
              </a:rPr>
              <a:t>CONTENTS</a:t>
            </a:r>
            <a:endParaRPr lang="en-US" altLang="en-US" sz="2000" b="1" dirty="0">
              <a:solidFill>
                <a:srgbClr val="FFC000"/>
              </a:solidFill>
              <a:latin typeface="Times New Roman" panose="02020603050405020304" pitchFamily="18" charset="0"/>
              <a:ea typeface="Times New Roman" panose="02020603050405020304" pitchFamily="18" charset="0"/>
            </a:endParaRPr>
          </a:p>
        </p:txBody>
      </p:sp>
      <p:sp>
        <p:nvSpPr>
          <p:cNvPr id="6147" name="Content Placeholder 2"/>
          <p:cNvSpPr>
            <a:spLocks noGrp="1"/>
          </p:cNvSpPr>
          <p:nvPr>
            <p:ph idx="1"/>
          </p:nvPr>
        </p:nvSpPr>
        <p:spPr>
          <a:xfrm>
            <a:off x="457200" y="1436688"/>
            <a:ext cx="8229600" cy="4525962"/>
          </a:xfrm>
          <a:ln/>
        </p:spPr>
        <p:txBody>
          <a:bodyPr vert="horz" wrap="square" lIns="91440" tIns="45720" rIns="91440" bIns="45720" anchor="t" anchorCtr="0"/>
          <a:lstStyle/>
          <a:p>
            <a:pPr eaLnBrk="1" hangingPunct="1">
              <a:buFont typeface="Wingdings" panose="05000000000000000000" pitchFamily="2" charset="2"/>
              <a:buChar char="Ø"/>
            </a:pPr>
            <a:endParaRPr lang="en-IN" altLang="en-US" sz="20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ABSTRACT</a:t>
            </a:r>
          </a:p>
          <a:p>
            <a:pPr eaLnBrk="1" hangingPunct="1">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INTRODUCTION</a:t>
            </a:r>
          </a:p>
          <a:p>
            <a:pPr eaLnBrk="1" hangingPunct="1">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LITERATURE SURVEY</a:t>
            </a:r>
          </a:p>
          <a:p>
            <a:pPr eaLnBrk="1" hangingPunct="1">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PROBLEM FORMULATION</a:t>
            </a:r>
          </a:p>
          <a:p>
            <a:pPr eaLnBrk="1" hangingPunct="1">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METHODOLOGY</a:t>
            </a:r>
          </a:p>
          <a:p>
            <a:pPr eaLnBrk="1" hangingPunct="1">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RESULTS</a:t>
            </a:r>
          </a:p>
          <a:p>
            <a:pPr eaLnBrk="1" hangingPunct="1">
              <a:buFont typeface="Wingdings" panose="05000000000000000000" pitchFamily="2" charset="2"/>
              <a:buChar char="Ø"/>
            </a:pPr>
            <a:r>
              <a:rPr lang="en-IN" altLang="en-US" sz="2000" dirty="0" smtClean="0">
                <a:latin typeface="Times New Roman" panose="02020603050405020304" pitchFamily="18" charset="0"/>
                <a:cs typeface="Times New Roman" panose="02020603050405020304" pitchFamily="18" charset="0"/>
              </a:rPr>
              <a:t>CONCULSION AND FUTURE SCOPE</a:t>
            </a:r>
            <a:endParaRPr lang="en-IN" altLang="en-US" sz="24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52800" y="457172"/>
            <a:ext cx="222885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45718" tIns="45718" rIns="45718" bIns="45718" spcCol="38100">
            <a:spAutoFit/>
          </a:bodyPr>
          <a:lstStyle/>
          <a:p>
            <a:pPr marL="0" marR="0" lvl="0" indent="0" algn="ctr" defTabSz="914400" rtl="0" eaLnBrk="1" fontAlgn="auto" latinLnBrk="0" hangingPunct="0">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sym typeface="Calibri" panose="020F0502020204030204"/>
              </a:rPr>
              <a:t>ABSTRACT</a:t>
            </a:r>
          </a:p>
        </p:txBody>
      </p:sp>
      <p:sp>
        <p:nvSpPr>
          <p:cNvPr id="100" name="Text Box 99"/>
          <p:cNvSpPr txBox="1"/>
          <p:nvPr/>
        </p:nvSpPr>
        <p:spPr>
          <a:xfrm>
            <a:off x="914400" y="1524001"/>
            <a:ext cx="7512685" cy="4724400"/>
          </a:xfrm>
          <a:prstGeom prst="rect">
            <a:avLst/>
          </a:prstGeom>
          <a:noFill/>
          <a:ln w="9525">
            <a:noFill/>
          </a:ln>
        </p:spPr>
        <p:txBody>
          <a:bodyPr wrap="square">
            <a:noAutofit/>
          </a:bodyPr>
          <a:lstStyle/>
          <a:p>
            <a:r>
              <a:rPr lang="en-US" dirty="0" smtClean="0"/>
              <a:t>This project, "Analyzing and Predicting Election Outcomes in Indian Politics," employs data mining and machine learning techniques to unravel the complexities of electoral dynamics. It explores candidate attributes, party affiliations, and historical trends, enhancing predictive accuracy through algorithms like Decision Trees, Random Forests, SVM, and </a:t>
            </a:r>
            <a:r>
              <a:rPr lang="en-US" dirty="0" smtClean="0"/>
              <a:t>XG Boost</a:t>
            </a:r>
            <a:r>
              <a:rPr lang="en-US" dirty="0" smtClean="0"/>
              <a:t>. </a:t>
            </a:r>
            <a:r>
              <a:rPr lang="en-US" dirty="0" smtClean="0"/>
              <a:t>Note worthy </a:t>
            </a:r>
            <a:r>
              <a:rPr lang="en-US" dirty="0" smtClean="0"/>
              <a:t>contributions include SVM optimization through grid search and a thorough comparative study of model performance. Visualizations shed light on the relationships between winning candidates and demographics. Acknowledging successes and limitations, the project navigates the challenges of model interpretability in political contexts, presenting a nuanced exploration of election prediction in Indian politics. </a:t>
            </a:r>
            <a:endParaRPr lang="en-US" sz="1800" dirty="0">
              <a:solidFill>
                <a:schemeClr val="tx1"/>
              </a:solidFill>
              <a:latin typeface="Times New Roman" panose="02020603050405020304" pitchFamily="18" charset="0"/>
              <a:cs typeface="Segoe UI" panose="020B0502040204020203"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0" y="685800"/>
            <a:ext cx="304800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45718" tIns="45718" rIns="45718" bIns="45718" spcCol="38100">
            <a:spAutoFit/>
          </a:bodyPr>
          <a:lstStyle/>
          <a:p>
            <a:pPr marL="0" marR="0" lvl="0" indent="0" algn="ctr" defTabSz="914400" rtl="0" eaLnBrk="1" fontAlgn="auto" latinLnBrk="0" hangingPunct="0">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sym typeface="Calibri" panose="020F0502020204030204"/>
              </a:rPr>
              <a:t>INTRODUCTION</a:t>
            </a:r>
          </a:p>
        </p:txBody>
      </p:sp>
      <p:sp>
        <p:nvSpPr>
          <p:cNvPr id="100" name="Text Box 99"/>
          <p:cNvSpPr txBox="1"/>
          <p:nvPr/>
        </p:nvSpPr>
        <p:spPr>
          <a:xfrm>
            <a:off x="838200" y="1905000"/>
            <a:ext cx="7793355" cy="2554545"/>
          </a:xfrm>
          <a:prstGeom prst="rect">
            <a:avLst/>
          </a:prstGeom>
          <a:noFill/>
          <a:ln w="9525">
            <a:noFill/>
          </a:ln>
        </p:spPr>
        <p:txBody>
          <a:bodyPr wrap="square">
            <a:spAutoFit/>
          </a:bodyPr>
          <a:lstStyle/>
          <a:p>
            <a:r>
              <a:rPr lang="en-US" sz="2000" dirty="0" smtClean="0"/>
              <a:t>Elections form the bedrock of democratic processes, and understanding the intricate dynamics that influence their outcomes is crucial. In the realm of Indian politics, where diversity and complexity abound, our project endeavors to unravel the underlying patterns and factors that contribute to election results. Leveraging a rich dataset encompassing candidate details, party affiliations, demographics, and election results, we employ advanced machine learning techniques to derive valuable insights and predictions. </a:t>
            </a:r>
            <a:endParaRPr lang="en-US" sz="2000" dirty="0">
              <a:solidFill>
                <a:schemeClr val="tx1"/>
              </a:solidFill>
              <a:latin typeface="Times New Roman" panose="02020603050405020304" pitchFamily="18" charset="0"/>
              <a:cs typeface="Segoe UI" panose="020B0502040204020203"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2"/>
          <p:cNvSpPr txBox="1"/>
          <p:nvPr/>
        </p:nvSpPr>
        <p:spPr>
          <a:xfrm>
            <a:off x="2133600" y="533083"/>
            <a:ext cx="45720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IN" altLang="en-US" sz="2000" b="1" dirty="0">
                <a:solidFill>
                  <a:srgbClr val="FFC000"/>
                </a:solidFill>
                <a:latin typeface="Times New Roman" panose="02020603050405020304" pitchFamily="18" charset="0"/>
                <a:cs typeface="Times New Roman" panose="02020603050405020304" pitchFamily="18" charset="0"/>
              </a:rPr>
              <a:t>LITERATURE SURVEY</a:t>
            </a:r>
            <a:endParaRPr lang="en-IN" altLang="en-US" sz="2000" b="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 Box 1"/>
          <p:cNvSpPr txBox="1"/>
          <p:nvPr/>
        </p:nvSpPr>
        <p:spPr>
          <a:xfrm>
            <a:off x="609600" y="1295400"/>
            <a:ext cx="7947660" cy="4953000"/>
          </a:xfrm>
          <a:prstGeom prst="rect">
            <a:avLst/>
          </a:prstGeom>
          <a:noFill/>
        </p:spPr>
        <p:txBody>
          <a:bodyPr wrap="square" rtlCol="0">
            <a:noAutofit/>
          </a:bodyPr>
          <a:lstStyle/>
          <a:p>
            <a:r>
              <a:rPr lang="en-US" dirty="0" smtClean="0"/>
              <a:t>The Emergence of Social Media Data and Sentiment Analysis in Election Prediction</a:t>
            </a:r>
          </a:p>
          <a:p>
            <a:r>
              <a:rPr lang="en-US" dirty="0" smtClean="0"/>
              <a:t> </a:t>
            </a:r>
          </a:p>
          <a:p>
            <a:r>
              <a:rPr lang="en-US" dirty="0" smtClean="0"/>
              <a:t>This paper explores the use of social media data and sentiment analysis for predicting election outcomes, focusing on Twitter data as a valuable source for real-time insights into public sentiment and opinions. The method involves reviewing and summarizing various research approaches, including volumetric analysis, sentiment analysis, and machine learning techniques. Although specific performance metrics are not provided, the paper notes that past studies have demonstrated varying degrees of success in election prediction using these methods, contingent on factors such as data volume, sentiment analysis accuracy, and machine learning algorithms. Ultimately, the research underscores the increasing significance of social media data and sentiment analysis in the realm of election forecasting, opening doors to novel avenues for grasping public sentiment. It recognizes the hurdles that necessitate further exploration and utilization in the field of political analysis.</a:t>
            </a:r>
            <a:endParaRPr lang="en-US" dirty="0"/>
          </a:p>
          <a:p>
            <a:endParaRPr lang="en-US"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2"/>
          <p:cNvSpPr txBox="1"/>
          <p:nvPr/>
        </p:nvSpPr>
        <p:spPr>
          <a:xfrm>
            <a:off x="2133600" y="533083"/>
            <a:ext cx="45720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IN" altLang="en-US" sz="2000" b="1" dirty="0">
                <a:solidFill>
                  <a:srgbClr val="FFC000"/>
                </a:solidFill>
                <a:latin typeface="Times New Roman" panose="02020603050405020304" pitchFamily="18" charset="0"/>
                <a:cs typeface="Times New Roman" panose="02020603050405020304" pitchFamily="18" charset="0"/>
              </a:rPr>
              <a:t>LITERATURE SURVEY</a:t>
            </a:r>
            <a:endParaRPr lang="en-IN" altLang="en-US" sz="2000" b="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 Box 1"/>
          <p:cNvSpPr txBox="1"/>
          <p:nvPr/>
        </p:nvSpPr>
        <p:spPr>
          <a:xfrm>
            <a:off x="609600" y="1295400"/>
            <a:ext cx="7947660" cy="4953000"/>
          </a:xfrm>
          <a:prstGeom prst="rect">
            <a:avLst/>
          </a:prstGeom>
          <a:noFill/>
        </p:spPr>
        <p:txBody>
          <a:bodyPr wrap="square" rtlCol="0">
            <a:noAutofit/>
          </a:bodyPr>
          <a:lstStyle/>
          <a:p>
            <a:r>
              <a:rPr lang="en-US" dirty="0" smtClean="0"/>
              <a:t>Comparing Sentiment Analysis of Indonesian Presidential Election 2019 with Support Vector Machine and K-Nearest Neighbor Algorithm</a:t>
            </a:r>
          </a:p>
          <a:p>
            <a:r>
              <a:rPr lang="en-US" dirty="0" smtClean="0"/>
              <a:t> </a:t>
            </a:r>
          </a:p>
          <a:p>
            <a:r>
              <a:rPr lang="en-US" dirty="0" smtClean="0"/>
              <a:t>This research addresses the problem of predicting the outcome of the 2019 Indonesian presidential election through sentiment analysis of Twitter data, comparing the performance of Support Vector Machine (SVM) and K-Nearest Neighbor (KNN) machine learning algorithms. The methodology involves data collection, extensive text preprocessing, TF-IDF weighting, and sentiment classification using SVM and KNN. The advantage lies in leveraging machine learning to gain insights into public sentiment during a significant political event, offering practical implications for political analysis. Performance evaluation criteria, encompassing accuracy, precision, recall, and F1-score, were utilized to gauge the effectiveness of SVM and KNN, ultimately demonstrating SVM's higher level of accuracy. To summarize, SVM surpassed KNN with an average accuracy of 69.27%, underscoring the significance of choosing the right algorithm in text classification endeavors and pointing toward promising directions for future research.</a:t>
            </a:r>
            <a:endParaRPr lang="en-US"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p:nvPr/>
        </p:nvSpPr>
        <p:spPr>
          <a:xfrm>
            <a:off x="2133600" y="533083"/>
            <a:ext cx="45720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IN" altLang="en-US" sz="2000" b="1" dirty="0" smtClean="0">
                <a:solidFill>
                  <a:srgbClr val="FFC000"/>
                </a:solidFill>
                <a:latin typeface="Times New Roman" panose="02020603050405020304" pitchFamily="18" charset="0"/>
                <a:cs typeface="Times New Roman" panose="02020603050405020304" pitchFamily="18" charset="0"/>
              </a:rPr>
              <a:t>PROBLEM  </a:t>
            </a:r>
            <a:r>
              <a:rPr lang="en-IN" altLang="en-US" sz="2000" b="1" dirty="0">
                <a:solidFill>
                  <a:srgbClr val="FFC000"/>
                </a:solidFill>
                <a:latin typeface="Times New Roman" panose="02020603050405020304" pitchFamily="18" charset="0"/>
                <a:cs typeface="Times New Roman" panose="02020603050405020304" pitchFamily="18" charset="0"/>
              </a:rPr>
              <a:t>FORMULATION</a:t>
            </a:r>
            <a:endParaRPr lang="en-IN" altLang="en-US" sz="2000" b="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 Box 1"/>
          <p:cNvSpPr txBox="1"/>
          <p:nvPr/>
        </p:nvSpPr>
        <p:spPr>
          <a:xfrm>
            <a:off x="609600" y="1066800"/>
            <a:ext cx="8056245" cy="5455285"/>
          </a:xfrm>
          <a:prstGeom prst="rect">
            <a:avLst/>
          </a:prstGeom>
          <a:noFill/>
        </p:spPr>
        <p:txBody>
          <a:bodyPr wrap="square" rtlCol="0" anchor="t">
            <a:noAutofit/>
          </a:bodyPr>
          <a:lstStyle/>
          <a:p>
            <a:endParaRPr lang="en-US"/>
          </a:p>
          <a:p>
            <a:endParaRPr lang="en-US"/>
          </a:p>
          <a:p>
            <a:endParaRPr lang="en-US"/>
          </a:p>
          <a:p>
            <a:endParaRPr lang="en-US"/>
          </a:p>
        </p:txBody>
      </p:sp>
      <p:sp>
        <p:nvSpPr>
          <p:cNvPr id="100" name="Text Box 99"/>
          <p:cNvSpPr txBox="1"/>
          <p:nvPr/>
        </p:nvSpPr>
        <p:spPr>
          <a:xfrm>
            <a:off x="762000" y="1295400"/>
            <a:ext cx="7566025" cy="4524315"/>
          </a:xfrm>
          <a:prstGeom prst="rect">
            <a:avLst/>
          </a:prstGeom>
          <a:noFill/>
          <a:ln w="9525">
            <a:noFill/>
          </a:ln>
        </p:spPr>
        <p:txBody>
          <a:bodyPr wrap="square">
            <a:spAutoFit/>
          </a:bodyPr>
          <a:lstStyle/>
          <a:p>
            <a:r>
              <a:rPr lang="en-US" dirty="0" smtClean="0"/>
              <a:t>The problem statement of this project, "Analyzing and Predicting Election Outcomes in Indian Politics," revolves around the challenge of developing effective predictive models to discern the complex dynamics influencing election results in the Indian political landscape. The primary objectives are to explore patterns within candidate details, party affiliations, demographics, and historical election outcomes. The project aims to address class imbalance, enhance model interpretability, and provide actionable insights for political stakeholders</a:t>
            </a:r>
            <a:r>
              <a:rPr lang="en-US" dirty="0" smtClean="0"/>
              <a:t>.</a:t>
            </a:r>
          </a:p>
          <a:p>
            <a:endParaRPr lang="en-US" sz="1800" dirty="0" smtClean="0">
              <a:solidFill>
                <a:schemeClr val="tx1"/>
              </a:solidFill>
              <a:latin typeface="Times New Roman" panose="02020603050405020304" pitchFamily="18" charset="0"/>
              <a:cs typeface="Segoe UI" panose="020B0502040204020203" charset="0"/>
            </a:endParaRPr>
          </a:p>
          <a:p>
            <a:r>
              <a:rPr lang="en-US" dirty="0" smtClean="0"/>
              <a:t>The exploration of the models' ability to generalize from historical data to predict outcomes in future elections, considering the evolving nature of political scenarios. Overall, the problem statement encapsulates the intricacies of predicting election results in a diverse and dynamic political environment, aiming to contribute valuable insights for stake holders and policy makers.</a:t>
            </a:r>
          </a:p>
          <a:p>
            <a:r>
              <a:rPr lang="en-US" dirty="0" smtClean="0"/>
              <a:t/>
            </a:r>
            <a:br>
              <a:rPr lang="en-US" dirty="0" smtClean="0"/>
            </a:br>
            <a:endParaRPr lang="en-US" sz="1800" dirty="0">
              <a:solidFill>
                <a:schemeClr val="tx1"/>
              </a:solidFill>
              <a:latin typeface="Times New Roman" panose="02020603050405020304" pitchFamily="18" charset="0"/>
              <a:cs typeface="Segoe UI" panose="020B0502040204020203"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p:cNvSpPr txBox="1"/>
          <p:nvPr/>
        </p:nvSpPr>
        <p:spPr>
          <a:xfrm>
            <a:off x="2209800" y="456883"/>
            <a:ext cx="45720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IN" altLang="en-US" sz="2000" b="1" dirty="0">
                <a:solidFill>
                  <a:srgbClr val="FFC000"/>
                </a:solidFill>
                <a:latin typeface="Times New Roman" panose="02020603050405020304" pitchFamily="18" charset="0"/>
                <a:cs typeface="Times New Roman" panose="02020603050405020304" pitchFamily="18" charset="0"/>
              </a:rPr>
              <a:t>METHODOLOGY</a:t>
            </a:r>
            <a:endParaRPr lang="en-IN" altLang="en-US" sz="2000" b="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 Box 1"/>
          <p:cNvSpPr txBox="1"/>
          <p:nvPr/>
        </p:nvSpPr>
        <p:spPr>
          <a:xfrm>
            <a:off x="914400" y="958850"/>
            <a:ext cx="7502525" cy="5522595"/>
          </a:xfrm>
          <a:prstGeom prst="rect">
            <a:avLst/>
          </a:prstGeom>
          <a:noFill/>
        </p:spPr>
        <p:txBody>
          <a:bodyPr wrap="square" rtlCol="0" anchor="t">
            <a:noAutofit/>
          </a:bodyPr>
          <a:lstStyle/>
          <a:p>
            <a:endParaRPr lang="en-US" dirty="0"/>
          </a:p>
        </p:txBody>
      </p:sp>
      <p:pic>
        <p:nvPicPr>
          <p:cNvPr id="4" name="Picture 3" descr="WhatsApp Image 2024-05-10 at 11.06.27 PM (1).jpeg"/>
          <p:cNvPicPr>
            <a:picLocks noChangeAspect="1"/>
          </p:cNvPicPr>
          <p:nvPr/>
        </p:nvPicPr>
        <p:blipFill>
          <a:blip r:embed="rId2"/>
          <a:stretch>
            <a:fillRect/>
          </a:stretch>
        </p:blipFill>
        <p:spPr>
          <a:xfrm>
            <a:off x="762000" y="1066800"/>
            <a:ext cx="7772399" cy="5433134"/>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p:cNvSpPr txBox="1"/>
          <p:nvPr/>
        </p:nvSpPr>
        <p:spPr>
          <a:xfrm>
            <a:off x="2209800" y="456883"/>
            <a:ext cx="4572000" cy="39878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IN" altLang="en-US" sz="2000" b="1" dirty="0">
                <a:solidFill>
                  <a:srgbClr val="FFC000"/>
                </a:solidFill>
                <a:latin typeface="Times New Roman" panose="02020603050405020304" pitchFamily="18" charset="0"/>
                <a:cs typeface="Times New Roman" panose="02020603050405020304" pitchFamily="18" charset="0"/>
              </a:rPr>
              <a:t>METHODOLOGY</a:t>
            </a:r>
            <a:endParaRPr lang="en-IN" altLang="en-US" sz="2000" b="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 Box 1"/>
          <p:cNvSpPr txBox="1"/>
          <p:nvPr/>
        </p:nvSpPr>
        <p:spPr>
          <a:xfrm>
            <a:off x="914400" y="958850"/>
            <a:ext cx="7502525" cy="5522595"/>
          </a:xfrm>
          <a:prstGeom prst="rect">
            <a:avLst/>
          </a:prstGeom>
          <a:noFill/>
        </p:spPr>
        <p:txBody>
          <a:bodyPr wrap="square" rtlCol="0" anchor="t">
            <a:noAutofit/>
          </a:bodyPr>
          <a:lstStyle/>
          <a:p>
            <a:endParaRPr lang="en-US" dirty="0"/>
          </a:p>
        </p:txBody>
      </p:sp>
      <p:pic>
        <p:nvPicPr>
          <p:cNvPr id="4" name="Picture 3" descr="WhatsApp Image 2024-05-10 at 11.06.28 PM (1).jpeg"/>
          <p:cNvPicPr>
            <a:picLocks noChangeAspect="1"/>
          </p:cNvPicPr>
          <p:nvPr/>
        </p:nvPicPr>
        <p:blipFill>
          <a:blip r:embed="rId2"/>
          <a:stretch>
            <a:fillRect/>
          </a:stretch>
        </p:blipFill>
        <p:spPr>
          <a:xfrm>
            <a:off x="533400" y="1295400"/>
            <a:ext cx="8293953" cy="5105400"/>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678</Words>
  <Application>WPS Presentation</Application>
  <PresentationFormat>On-screen Show (4:3)</PresentationFormat>
  <Paragraphs>49</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ELECTION ANALYSIS USING MACHINE LEARNING </vt:lpstr>
      <vt:lpstr>CONTENTS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A PREDICTIVE HUMAN ANOMALY CLASSIFIER BASED  ON SEVERITY</dc:title>
  <dc:creator>Tapas</dc:creator>
  <cp:lastModifiedBy>md kaif mustafa</cp:lastModifiedBy>
  <cp:revision>337</cp:revision>
  <dcterms:created xsi:type="dcterms:W3CDTF">2006-08-16T00:00:00Z</dcterms:created>
  <dcterms:modified xsi:type="dcterms:W3CDTF">2024-05-10T18:04:06Z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099D4C4966464DACADDF379F3A849B51_12</vt:lpwstr>
  </property>
  <property fmtid="{D5CDD505-2E9C-101B-9397-08002B2CF9AE}" pid="3" name="KSOProductBuildVer">
    <vt:lpwstr>1033-12.2.0.16909</vt:lpwstr>
  </property>
</Properties>
</file>