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5"/>
    <p:restoredTop sz="96405"/>
  </p:normalViewPr>
  <p:slideViewPr>
    <p:cSldViewPr snapToGrid="0" snapToObjects="1">
      <p:cViewPr varScale="1">
        <p:scale>
          <a:sx n="102" d="100"/>
          <a:sy n="102" d="100"/>
        </p:scale>
        <p:origin x="216" y="2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5754-1E41-C944-A23B-EBA5F05DBEFB}"/>
              </a:ext>
            </a:extLst>
          </p:cNvPr>
          <p:cNvSpPr>
            <a:spLocks noGrp="1"/>
          </p:cNvSpPr>
          <p:nvPr>
            <p:ph type="ctrTitle"/>
          </p:nvPr>
        </p:nvSpPr>
        <p:spPr>
          <a:xfrm>
            <a:off x="1154954" y="2099734"/>
            <a:ext cx="9769207" cy="2306896"/>
          </a:xfrm>
        </p:spPr>
        <p:txBody>
          <a:bodyPr/>
          <a:lstStyle/>
          <a:p>
            <a:pPr algn="ctr"/>
            <a:r>
              <a:rPr lang="en-CA" sz="3200" b="1" dirty="0"/>
              <a:t>Using School Immunization Rates and Venue Location Data to Choose Medical Clinic Locations</a:t>
            </a:r>
            <a:endParaRPr lang="en-US" sz="3200" dirty="0"/>
          </a:p>
        </p:txBody>
      </p:sp>
      <p:sp>
        <p:nvSpPr>
          <p:cNvPr id="3" name="Subtitle 2">
            <a:extLst>
              <a:ext uri="{FF2B5EF4-FFF2-40B4-BE49-F238E27FC236}">
                <a16:creationId xmlns:a16="http://schemas.microsoft.com/office/drawing/2014/main" id="{E0D04399-971A-9746-806E-BE406456F723}"/>
              </a:ext>
            </a:extLst>
          </p:cNvPr>
          <p:cNvSpPr>
            <a:spLocks noGrp="1"/>
          </p:cNvSpPr>
          <p:nvPr>
            <p:ph type="subTitle" idx="1"/>
          </p:nvPr>
        </p:nvSpPr>
        <p:spPr/>
        <p:txBody>
          <a:bodyPr/>
          <a:lstStyle/>
          <a:p>
            <a:r>
              <a:rPr lang="en-CA" dirty="0"/>
              <a:t>Kaif Patel</a:t>
            </a:r>
          </a:p>
          <a:p>
            <a:r>
              <a:rPr lang="en-CA" dirty="0"/>
              <a:t>February 2, 2020</a:t>
            </a:r>
          </a:p>
          <a:p>
            <a:endParaRPr lang="en-US" dirty="0"/>
          </a:p>
        </p:txBody>
      </p:sp>
    </p:spTree>
    <p:extLst>
      <p:ext uri="{BB962C8B-B14F-4D97-AF65-F5344CB8AC3E}">
        <p14:creationId xmlns:p14="http://schemas.microsoft.com/office/powerpoint/2010/main" val="918177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D60F-A691-BE48-8CB9-A72A00CA33FD}"/>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229ADC00-4D22-CB47-B4CE-F7ADDEEDD320}"/>
              </a:ext>
            </a:extLst>
          </p:cNvPr>
          <p:cNvSpPr>
            <a:spLocks noGrp="1"/>
          </p:cNvSpPr>
          <p:nvPr>
            <p:ph idx="1"/>
          </p:nvPr>
        </p:nvSpPr>
        <p:spPr/>
        <p:txBody>
          <a:bodyPr/>
          <a:lstStyle/>
          <a:p>
            <a:pPr marL="0" indent="0">
              <a:lnSpc>
                <a:spcPct val="150000"/>
              </a:lnSpc>
              <a:buNone/>
            </a:pPr>
            <a:r>
              <a:rPr lang="en-US" dirty="0"/>
              <a:t>In terms of population of nonvaccinated students/clinic:</a:t>
            </a:r>
          </a:p>
          <a:p>
            <a:pPr>
              <a:lnSpc>
                <a:spcPct val="150000"/>
              </a:lnSpc>
            </a:pPr>
            <a:r>
              <a:rPr lang="en-US" dirty="0"/>
              <a:t>Top schools tend to be high population schools away from city center</a:t>
            </a:r>
          </a:p>
          <a:p>
            <a:pPr>
              <a:lnSpc>
                <a:spcPct val="150000"/>
              </a:lnSpc>
            </a:pPr>
            <a:r>
              <a:rPr lang="en-US" dirty="0"/>
              <a:t>Bottom schools tend to be low population schools closer to city center</a:t>
            </a:r>
          </a:p>
        </p:txBody>
      </p:sp>
    </p:spTree>
    <p:extLst>
      <p:ext uri="{BB962C8B-B14F-4D97-AF65-F5344CB8AC3E}">
        <p14:creationId xmlns:p14="http://schemas.microsoft.com/office/powerpoint/2010/main" val="177714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C3AE-D2A0-9F41-81D8-8EFB5CFA0648}"/>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56B55CF1-7A9D-274B-8C3B-944A0477E395}"/>
              </a:ext>
            </a:extLst>
          </p:cNvPr>
          <p:cNvSpPr>
            <a:spLocks noGrp="1"/>
          </p:cNvSpPr>
          <p:nvPr>
            <p:ph idx="1"/>
          </p:nvPr>
        </p:nvSpPr>
        <p:spPr>
          <a:xfrm>
            <a:off x="1154954" y="2603500"/>
            <a:ext cx="8825659" cy="3897508"/>
          </a:xfrm>
        </p:spPr>
        <p:txBody>
          <a:bodyPr>
            <a:normAutofit fontScale="92500" lnSpcReduction="20000"/>
          </a:bodyPr>
          <a:lstStyle/>
          <a:p>
            <a:pPr>
              <a:lnSpc>
                <a:spcPct val="150000"/>
              </a:lnSpc>
            </a:pPr>
            <a:r>
              <a:rPr lang="en-US" dirty="0"/>
              <a:t>The top schools tend to be in the lower income areas of Toronto, mostly high schools</a:t>
            </a:r>
          </a:p>
          <a:p>
            <a:pPr>
              <a:lnSpc>
                <a:spcPct val="150000"/>
              </a:lnSpc>
            </a:pPr>
            <a:r>
              <a:rPr lang="en-US" dirty="0"/>
              <a:t>Many of these schools are in high immigrant areas, which doesn’t suggest immigrants are less likely to get vaccinated since the elementary schools in this area mostly have high vaccination rates, but it might be because the students are older and likely have more autonomy and may not be considering the vaccines as necessary</a:t>
            </a:r>
          </a:p>
          <a:p>
            <a:pPr>
              <a:lnSpc>
                <a:spcPct val="150000"/>
              </a:lnSpc>
            </a:pPr>
            <a:r>
              <a:rPr lang="en-US" dirty="0"/>
              <a:t>8/10 of the top schools are catholic schools which suggests these students may be more prone to opting out of vaccinations due to religious beliefs or maybe due to less stringent vaccination requirements</a:t>
            </a:r>
          </a:p>
        </p:txBody>
      </p:sp>
    </p:spTree>
    <p:extLst>
      <p:ext uri="{BB962C8B-B14F-4D97-AF65-F5344CB8AC3E}">
        <p14:creationId xmlns:p14="http://schemas.microsoft.com/office/powerpoint/2010/main" val="193407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C3AE-D2A0-9F41-81D8-8EFB5CFA0648}"/>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56B55CF1-7A9D-274B-8C3B-944A0477E395}"/>
              </a:ext>
            </a:extLst>
          </p:cNvPr>
          <p:cNvSpPr>
            <a:spLocks noGrp="1"/>
          </p:cNvSpPr>
          <p:nvPr>
            <p:ph idx="1"/>
          </p:nvPr>
        </p:nvSpPr>
        <p:spPr/>
        <p:txBody>
          <a:bodyPr>
            <a:normAutofit/>
          </a:bodyPr>
          <a:lstStyle/>
          <a:p>
            <a:pPr>
              <a:lnSpc>
                <a:spcPct val="150000"/>
              </a:lnSpc>
            </a:pPr>
            <a:r>
              <a:rPr lang="en-US" dirty="0"/>
              <a:t>The schools at the bottom of the dataframe tend to be low population schools, alternative and public elementary schools</a:t>
            </a:r>
          </a:p>
          <a:p>
            <a:pPr>
              <a:lnSpc>
                <a:spcPct val="150000"/>
              </a:lnSpc>
            </a:pPr>
            <a:r>
              <a:rPr lang="en-US" dirty="0"/>
              <a:t>These schools perhaps have more stringent vaccination requirements</a:t>
            </a:r>
          </a:p>
          <a:p>
            <a:pPr>
              <a:lnSpc>
                <a:spcPct val="150000"/>
              </a:lnSpc>
            </a:pPr>
            <a:r>
              <a:rPr lang="en-US" dirty="0"/>
              <a:t>These schools likely also have greater parental oversight, which may explain the really high vaccination rates</a:t>
            </a:r>
          </a:p>
          <a:p>
            <a:endParaRPr lang="en-US" dirty="0"/>
          </a:p>
        </p:txBody>
      </p:sp>
    </p:spTree>
    <p:extLst>
      <p:ext uri="{BB962C8B-B14F-4D97-AF65-F5344CB8AC3E}">
        <p14:creationId xmlns:p14="http://schemas.microsoft.com/office/powerpoint/2010/main" val="3632405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7F7A-3798-3E4C-9FDC-11C7E6AFFB10}"/>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6C7F8AB1-284F-2941-83B9-6AD1CE52AA45}"/>
              </a:ext>
            </a:extLst>
          </p:cNvPr>
          <p:cNvSpPr>
            <a:spLocks noGrp="1"/>
          </p:cNvSpPr>
          <p:nvPr>
            <p:ph idx="1"/>
          </p:nvPr>
        </p:nvSpPr>
        <p:spPr/>
        <p:txBody>
          <a:bodyPr/>
          <a:lstStyle/>
          <a:p>
            <a:r>
              <a:rPr lang="en-US" dirty="0"/>
              <a:t>Investors looking to open a medical clinic should thus focus on areas outside the city center, with a lower income demographic</a:t>
            </a:r>
          </a:p>
          <a:p>
            <a:r>
              <a:rPr lang="en-US" dirty="0"/>
              <a:t>The west end of Toronto should be an ideal location to open a medical clinic</a:t>
            </a:r>
          </a:p>
          <a:p>
            <a:r>
              <a:rPr lang="en-US" dirty="0"/>
              <a:t>The data suggests that there is a possible correlation between vaccination rates and income</a:t>
            </a:r>
          </a:p>
        </p:txBody>
      </p:sp>
    </p:spTree>
    <p:extLst>
      <p:ext uri="{BB962C8B-B14F-4D97-AF65-F5344CB8AC3E}">
        <p14:creationId xmlns:p14="http://schemas.microsoft.com/office/powerpoint/2010/main" val="398129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05CF-5E21-D14D-BBE0-04C9C7CA28A7}"/>
              </a:ext>
            </a:extLst>
          </p:cNvPr>
          <p:cNvSpPr>
            <a:spLocks noGrp="1"/>
          </p:cNvSpPr>
          <p:nvPr>
            <p:ph type="title"/>
          </p:nvPr>
        </p:nvSpPr>
        <p:spPr/>
        <p:txBody>
          <a:bodyPr/>
          <a:lstStyle/>
          <a:p>
            <a:pPr algn="ctr"/>
            <a:r>
              <a:rPr lang="en-US" dirty="0"/>
              <a:t>Introduction/Business Problem</a:t>
            </a:r>
          </a:p>
        </p:txBody>
      </p:sp>
      <p:sp>
        <p:nvSpPr>
          <p:cNvPr id="3" name="Content Placeholder 2">
            <a:extLst>
              <a:ext uri="{FF2B5EF4-FFF2-40B4-BE49-F238E27FC236}">
                <a16:creationId xmlns:a16="http://schemas.microsoft.com/office/drawing/2014/main" id="{2DA5D6BC-04E1-574A-B536-11DB04CD362E}"/>
              </a:ext>
            </a:extLst>
          </p:cNvPr>
          <p:cNvSpPr>
            <a:spLocks noGrp="1"/>
          </p:cNvSpPr>
          <p:nvPr>
            <p:ph idx="1"/>
          </p:nvPr>
        </p:nvSpPr>
        <p:spPr>
          <a:xfrm>
            <a:off x="1154954" y="2603500"/>
            <a:ext cx="9266701" cy="3416300"/>
          </a:xfrm>
        </p:spPr>
        <p:txBody>
          <a:bodyPr/>
          <a:lstStyle/>
          <a:p>
            <a:pPr>
              <a:lnSpc>
                <a:spcPct val="150000"/>
              </a:lnSpc>
            </a:pPr>
            <a:r>
              <a:rPr lang="en-US" dirty="0"/>
              <a:t>Understanding how to choose the ideal location for opening a medical clinic</a:t>
            </a:r>
          </a:p>
          <a:p>
            <a:pPr>
              <a:lnSpc>
                <a:spcPct val="150000"/>
              </a:lnSpc>
            </a:pPr>
            <a:r>
              <a:rPr lang="en-US" dirty="0"/>
              <a:t>Of interest to medical professionals and stakeholders</a:t>
            </a:r>
          </a:p>
          <a:p>
            <a:pPr>
              <a:lnSpc>
                <a:spcPct val="150000"/>
              </a:lnSpc>
            </a:pPr>
            <a:r>
              <a:rPr lang="en-US" dirty="0"/>
              <a:t>Interests due to public health concerns and investor’s return on investments</a:t>
            </a:r>
          </a:p>
          <a:p>
            <a:pPr>
              <a:lnSpc>
                <a:spcPct val="150000"/>
              </a:lnSpc>
            </a:pPr>
            <a:r>
              <a:rPr lang="en-US" dirty="0"/>
              <a:t>Important to look at current patient supply and demand for medical clinics</a:t>
            </a:r>
          </a:p>
          <a:p>
            <a:endParaRPr lang="en-US" dirty="0"/>
          </a:p>
        </p:txBody>
      </p:sp>
    </p:spTree>
    <p:extLst>
      <p:ext uri="{BB962C8B-B14F-4D97-AF65-F5344CB8AC3E}">
        <p14:creationId xmlns:p14="http://schemas.microsoft.com/office/powerpoint/2010/main" val="168368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2F4F-52CE-B44B-9C44-BCA290D1188B}"/>
              </a:ext>
            </a:extLst>
          </p:cNvPr>
          <p:cNvSpPr>
            <a:spLocks noGrp="1"/>
          </p:cNvSpPr>
          <p:nvPr>
            <p:ph type="title"/>
          </p:nvPr>
        </p:nvSpPr>
        <p:spPr/>
        <p:txBody>
          <a:bodyPr/>
          <a:lstStyle/>
          <a:p>
            <a:pPr algn="ctr"/>
            <a:r>
              <a:rPr lang="en-US" dirty="0"/>
              <a:t>Data</a:t>
            </a:r>
          </a:p>
        </p:txBody>
      </p:sp>
      <p:sp>
        <p:nvSpPr>
          <p:cNvPr id="3" name="Content Placeholder 2">
            <a:extLst>
              <a:ext uri="{FF2B5EF4-FFF2-40B4-BE49-F238E27FC236}">
                <a16:creationId xmlns:a16="http://schemas.microsoft.com/office/drawing/2014/main" id="{3EF306F3-1C69-9341-AA96-E37ADB91D433}"/>
              </a:ext>
            </a:extLst>
          </p:cNvPr>
          <p:cNvSpPr>
            <a:spLocks noGrp="1"/>
          </p:cNvSpPr>
          <p:nvPr>
            <p:ph idx="1"/>
          </p:nvPr>
        </p:nvSpPr>
        <p:spPr/>
        <p:txBody>
          <a:bodyPr/>
          <a:lstStyle/>
          <a:p>
            <a:pPr>
              <a:lnSpc>
                <a:spcPct val="150000"/>
              </a:lnSpc>
            </a:pPr>
            <a:r>
              <a:rPr lang="en-US" dirty="0"/>
              <a:t>Patient ‘demand’ data comes from the Toronto Open Data Portal: “Immunization Coverage for Students Data”</a:t>
            </a:r>
          </a:p>
          <a:p>
            <a:pPr>
              <a:lnSpc>
                <a:spcPct val="150000"/>
              </a:lnSpc>
            </a:pPr>
            <a:r>
              <a:rPr lang="en-US" dirty="0"/>
              <a:t>It has immunization rates for each individual school as well as geographic coordinates</a:t>
            </a:r>
          </a:p>
          <a:p>
            <a:pPr>
              <a:lnSpc>
                <a:spcPct val="150000"/>
              </a:lnSpc>
            </a:pPr>
            <a:r>
              <a:rPr lang="en-US" dirty="0"/>
              <a:t>Medical clinic ‘supply’ data comes from the Foursquare API</a:t>
            </a:r>
          </a:p>
          <a:p>
            <a:pPr>
              <a:lnSpc>
                <a:spcPct val="150000"/>
              </a:lnSpc>
            </a:pPr>
            <a:r>
              <a:rPr lang="en-US" dirty="0"/>
              <a:t>We will look at how many medical clinics are within 3 km of each school</a:t>
            </a:r>
          </a:p>
        </p:txBody>
      </p:sp>
    </p:spTree>
    <p:extLst>
      <p:ext uri="{BB962C8B-B14F-4D97-AF65-F5344CB8AC3E}">
        <p14:creationId xmlns:p14="http://schemas.microsoft.com/office/powerpoint/2010/main" val="68270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6B84-6785-FE4F-86C9-A4419BA4F818}"/>
              </a:ext>
            </a:extLst>
          </p:cNvPr>
          <p:cNvSpPr>
            <a:spLocks noGrp="1"/>
          </p:cNvSpPr>
          <p:nvPr>
            <p:ph type="title"/>
          </p:nvPr>
        </p:nvSpPr>
        <p:spPr/>
        <p:txBody>
          <a:bodyPr/>
          <a:lstStyle/>
          <a:p>
            <a:pPr algn="ctr"/>
            <a:r>
              <a:rPr lang="en-US" dirty="0"/>
              <a:t>Methodology</a:t>
            </a:r>
          </a:p>
        </p:txBody>
      </p:sp>
      <p:sp>
        <p:nvSpPr>
          <p:cNvPr id="3" name="Content Placeholder 2">
            <a:extLst>
              <a:ext uri="{FF2B5EF4-FFF2-40B4-BE49-F238E27FC236}">
                <a16:creationId xmlns:a16="http://schemas.microsoft.com/office/drawing/2014/main" id="{60827A1D-1093-5045-B36B-7B9FB23B36AD}"/>
              </a:ext>
            </a:extLst>
          </p:cNvPr>
          <p:cNvSpPr>
            <a:spLocks noGrp="1"/>
          </p:cNvSpPr>
          <p:nvPr>
            <p:ph idx="1"/>
          </p:nvPr>
        </p:nvSpPr>
        <p:spPr/>
        <p:txBody>
          <a:bodyPr/>
          <a:lstStyle/>
          <a:p>
            <a:pPr>
              <a:lnSpc>
                <a:spcPct val="150000"/>
              </a:lnSpc>
            </a:pPr>
            <a:r>
              <a:rPr lang="en-US" dirty="0"/>
              <a:t>After the data was cleaned a value was established on the population of nonvaccinated students per clinic </a:t>
            </a:r>
          </a:p>
          <a:p>
            <a:pPr>
              <a:lnSpc>
                <a:spcPct val="150000"/>
              </a:lnSpc>
            </a:pPr>
            <a:r>
              <a:rPr lang="en-US" dirty="0"/>
              <a:t>This value was used as a basis to gauge the supply and demand of medical clinics around schools with low vaccination rates</a:t>
            </a:r>
          </a:p>
          <a:p>
            <a:endParaRPr lang="en-US" dirty="0"/>
          </a:p>
        </p:txBody>
      </p:sp>
    </p:spTree>
    <p:extLst>
      <p:ext uri="{BB962C8B-B14F-4D97-AF65-F5344CB8AC3E}">
        <p14:creationId xmlns:p14="http://schemas.microsoft.com/office/powerpoint/2010/main" val="259180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6006-31A4-524E-B84C-84042FC70BDB}"/>
              </a:ext>
            </a:extLst>
          </p:cNvPr>
          <p:cNvSpPr>
            <a:spLocks noGrp="1"/>
          </p:cNvSpPr>
          <p:nvPr>
            <p:ph type="title"/>
          </p:nvPr>
        </p:nvSpPr>
        <p:spPr/>
        <p:txBody>
          <a:bodyPr/>
          <a:lstStyle/>
          <a:p>
            <a:pPr algn="ctr"/>
            <a:r>
              <a:rPr lang="en-US" dirty="0"/>
              <a:t>Dataframe before cleaning</a:t>
            </a:r>
          </a:p>
        </p:txBody>
      </p:sp>
      <p:pic>
        <p:nvPicPr>
          <p:cNvPr id="3" name="Picture 2">
            <a:extLst>
              <a:ext uri="{FF2B5EF4-FFF2-40B4-BE49-F238E27FC236}">
                <a16:creationId xmlns:a16="http://schemas.microsoft.com/office/drawing/2014/main" id="{D05E3812-E232-124C-8947-D6E6C755EDD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423991" y="2524537"/>
            <a:ext cx="8221050" cy="4089205"/>
          </a:xfrm>
          <a:prstGeom prst="rect">
            <a:avLst/>
          </a:prstGeom>
        </p:spPr>
      </p:pic>
    </p:spTree>
    <p:extLst>
      <p:ext uri="{BB962C8B-B14F-4D97-AF65-F5344CB8AC3E}">
        <p14:creationId xmlns:p14="http://schemas.microsoft.com/office/powerpoint/2010/main" val="419344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E91C-15FA-574A-B1EE-FDCBE5CD81BE}"/>
              </a:ext>
            </a:extLst>
          </p:cNvPr>
          <p:cNvSpPr>
            <a:spLocks noGrp="1"/>
          </p:cNvSpPr>
          <p:nvPr>
            <p:ph type="title"/>
          </p:nvPr>
        </p:nvSpPr>
        <p:spPr/>
        <p:txBody>
          <a:bodyPr/>
          <a:lstStyle/>
          <a:p>
            <a:pPr algn="ctr"/>
            <a:r>
              <a:rPr lang="en-US" dirty="0"/>
              <a:t>Dataframe after cleaning</a:t>
            </a:r>
          </a:p>
        </p:txBody>
      </p:sp>
      <p:pic>
        <p:nvPicPr>
          <p:cNvPr id="3" name="Picture 2">
            <a:extLst>
              <a:ext uri="{FF2B5EF4-FFF2-40B4-BE49-F238E27FC236}">
                <a16:creationId xmlns:a16="http://schemas.microsoft.com/office/drawing/2014/main" id="{04BDA5E9-9DA0-1E4D-AF6F-806D6C7B27B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404082" y="2279737"/>
            <a:ext cx="8907847" cy="4578263"/>
          </a:xfrm>
          <a:prstGeom prst="rect">
            <a:avLst/>
          </a:prstGeom>
        </p:spPr>
      </p:pic>
    </p:spTree>
    <p:extLst>
      <p:ext uri="{BB962C8B-B14F-4D97-AF65-F5344CB8AC3E}">
        <p14:creationId xmlns:p14="http://schemas.microsoft.com/office/powerpoint/2010/main" val="306883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9B47-43AC-5D44-9870-7FC71E85D4EC}"/>
              </a:ext>
            </a:extLst>
          </p:cNvPr>
          <p:cNvSpPr>
            <a:spLocks noGrp="1"/>
          </p:cNvSpPr>
          <p:nvPr>
            <p:ph type="title"/>
          </p:nvPr>
        </p:nvSpPr>
        <p:spPr/>
        <p:txBody>
          <a:bodyPr/>
          <a:lstStyle/>
          <a:p>
            <a:pPr algn="ctr"/>
            <a:r>
              <a:rPr lang="en-US" dirty="0"/>
              <a:t>Map of schools</a:t>
            </a:r>
          </a:p>
        </p:txBody>
      </p:sp>
      <p:pic>
        <p:nvPicPr>
          <p:cNvPr id="3" name="Picture 2">
            <a:extLst>
              <a:ext uri="{FF2B5EF4-FFF2-40B4-BE49-F238E27FC236}">
                <a16:creationId xmlns:a16="http://schemas.microsoft.com/office/drawing/2014/main" id="{DA004A4A-75E1-F549-9D68-251B44AA9EB5}"/>
              </a:ext>
            </a:extLst>
          </p:cNvPr>
          <p:cNvPicPr/>
          <p:nvPr/>
        </p:nvPicPr>
        <p:blipFill>
          <a:blip r:embed="rId2">
            <a:extLst>
              <a:ext uri="{28A0092B-C50C-407E-A947-70E740481C1C}">
                <a14:useLocalDpi xmlns:a14="http://schemas.microsoft.com/office/drawing/2010/main" val="0"/>
              </a:ext>
            </a:extLst>
          </a:blip>
          <a:stretch>
            <a:fillRect/>
          </a:stretch>
        </p:blipFill>
        <p:spPr>
          <a:xfrm>
            <a:off x="2191511" y="2250188"/>
            <a:ext cx="7410189" cy="4607812"/>
          </a:xfrm>
          <a:prstGeom prst="rect">
            <a:avLst/>
          </a:prstGeom>
        </p:spPr>
      </p:pic>
    </p:spTree>
    <p:extLst>
      <p:ext uri="{BB962C8B-B14F-4D97-AF65-F5344CB8AC3E}">
        <p14:creationId xmlns:p14="http://schemas.microsoft.com/office/powerpoint/2010/main" val="71664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2B7A-3D43-AA41-9B00-00322D0BA9CB}"/>
              </a:ext>
            </a:extLst>
          </p:cNvPr>
          <p:cNvSpPr>
            <a:spLocks noGrp="1"/>
          </p:cNvSpPr>
          <p:nvPr>
            <p:ph type="title"/>
          </p:nvPr>
        </p:nvSpPr>
        <p:spPr/>
        <p:txBody>
          <a:bodyPr/>
          <a:lstStyle/>
          <a:p>
            <a:pPr algn="ctr"/>
            <a:r>
              <a:rPr lang="en-US" dirty="0"/>
              <a:t>Map of schools and clinics</a:t>
            </a:r>
          </a:p>
        </p:txBody>
      </p:sp>
      <p:pic>
        <p:nvPicPr>
          <p:cNvPr id="3" name="Picture 2">
            <a:extLst>
              <a:ext uri="{FF2B5EF4-FFF2-40B4-BE49-F238E27FC236}">
                <a16:creationId xmlns:a16="http://schemas.microsoft.com/office/drawing/2014/main" id="{55F790F0-5F80-2D46-8C62-52ED4EDA9B41}"/>
              </a:ext>
            </a:extLst>
          </p:cNvPr>
          <p:cNvPicPr/>
          <p:nvPr/>
        </p:nvPicPr>
        <p:blipFill>
          <a:blip r:embed="rId2">
            <a:extLst>
              <a:ext uri="{28A0092B-C50C-407E-A947-70E740481C1C}">
                <a14:useLocalDpi xmlns:a14="http://schemas.microsoft.com/office/drawing/2010/main" val="0"/>
              </a:ext>
            </a:extLst>
          </a:blip>
          <a:stretch>
            <a:fillRect/>
          </a:stretch>
        </p:blipFill>
        <p:spPr>
          <a:xfrm>
            <a:off x="2192055" y="2217107"/>
            <a:ext cx="7724312" cy="4640893"/>
          </a:xfrm>
          <a:prstGeom prst="rect">
            <a:avLst/>
          </a:prstGeom>
        </p:spPr>
      </p:pic>
    </p:spTree>
    <p:extLst>
      <p:ext uri="{BB962C8B-B14F-4D97-AF65-F5344CB8AC3E}">
        <p14:creationId xmlns:p14="http://schemas.microsoft.com/office/powerpoint/2010/main" val="2273874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1D54-C2BF-0B4B-BC7C-41A5C48B0F7B}"/>
              </a:ext>
            </a:extLst>
          </p:cNvPr>
          <p:cNvSpPr>
            <a:spLocks noGrp="1"/>
          </p:cNvSpPr>
          <p:nvPr>
            <p:ph type="title"/>
          </p:nvPr>
        </p:nvSpPr>
        <p:spPr>
          <a:xfrm>
            <a:off x="1154954" y="973668"/>
            <a:ext cx="8828290" cy="706964"/>
          </a:xfrm>
        </p:spPr>
        <p:txBody>
          <a:bodyPr/>
          <a:lstStyle/>
          <a:p>
            <a:pPr algn="ctr"/>
            <a:r>
              <a:rPr lang="en-US" dirty="0"/>
              <a:t>Map of top and bottom 10% of schools</a:t>
            </a:r>
          </a:p>
        </p:txBody>
      </p:sp>
      <p:pic>
        <p:nvPicPr>
          <p:cNvPr id="3" name="Picture 2">
            <a:extLst>
              <a:ext uri="{FF2B5EF4-FFF2-40B4-BE49-F238E27FC236}">
                <a16:creationId xmlns:a16="http://schemas.microsoft.com/office/drawing/2014/main" id="{B2F0FF13-E99E-3E4C-833B-4FC487F279DB}"/>
              </a:ext>
            </a:extLst>
          </p:cNvPr>
          <p:cNvPicPr/>
          <p:nvPr/>
        </p:nvPicPr>
        <p:blipFill>
          <a:blip r:embed="rId2">
            <a:extLst>
              <a:ext uri="{28A0092B-C50C-407E-A947-70E740481C1C}">
                <a14:useLocalDpi xmlns:a14="http://schemas.microsoft.com/office/drawing/2010/main" val="0"/>
              </a:ext>
            </a:extLst>
          </a:blip>
          <a:stretch>
            <a:fillRect/>
          </a:stretch>
        </p:blipFill>
        <p:spPr>
          <a:xfrm>
            <a:off x="2109589" y="2217107"/>
            <a:ext cx="7585556" cy="4640893"/>
          </a:xfrm>
          <a:prstGeom prst="rect">
            <a:avLst/>
          </a:prstGeom>
        </p:spPr>
      </p:pic>
    </p:spTree>
    <p:extLst>
      <p:ext uri="{BB962C8B-B14F-4D97-AF65-F5344CB8AC3E}">
        <p14:creationId xmlns:p14="http://schemas.microsoft.com/office/powerpoint/2010/main" val="1472702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74</TotalTime>
  <Words>428</Words>
  <Application>Microsoft Macintosh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Using School Immunization Rates and Venue Location Data to Choose Medical Clinic Locations</vt:lpstr>
      <vt:lpstr>Introduction/Business Problem</vt:lpstr>
      <vt:lpstr>Data</vt:lpstr>
      <vt:lpstr>Methodology</vt:lpstr>
      <vt:lpstr>Dataframe before cleaning</vt:lpstr>
      <vt:lpstr>Dataframe after cleaning</vt:lpstr>
      <vt:lpstr>Map of schools</vt:lpstr>
      <vt:lpstr>Map of schools and clinics</vt:lpstr>
      <vt:lpstr>Map of top and bottom 10% of schools</vt:lpstr>
      <vt:lpstr>Results</vt:lpstr>
      <vt:lpstr>Discussion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School Immunization Rates and Venue Location Data to Choose Medical Clinic Locations</dc:title>
  <dc:creator>Microsoft Office User</dc:creator>
  <cp:lastModifiedBy>Microsoft Office User</cp:lastModifiedBy>
  <cp:revision>6</cp:revision>
  <dcterms:created xsi:type="dcterms:W3CDTF">2020-02-02T20:23:29Z</dcterms:created>
  <dcterms:modified xsi:type="dcterms:W3CDTF">2020-02-02T21:37:41Z</dcterms:modified>
</cp:coreProperties>
</file>