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iDy9AYBwB+sM/T3/TuVJlfvg5k4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Jack Rogers"/>
  <p:cmAuthor clrIdx="1" id="1" initials="" lastIdx="4" name="Jackson Balch"/>
  <p:cmAuthor clrIdx="2" id="2" initials="" lastIdx="5" name="Kai Frank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06T16:14:07.319">
    <p:pos x="3927" y="1297"/>
    <p:text>looks kinda weird with just one image</p:text>
    <p:extLst>
      <p:ext uri="{C676402C-5697-4E1C-873F-D02D1690AC5C}">
        <p15:threadingInfo timeZoneBias="0"/>
      </p:ext>
      <p:ext uri="http://customooxmlschemas.google.com/">
        <go:slidesCustomData xmlns:go="http://customooxmlschemas.google.com/" commentPostId="AAAA9jaPAdg"/>
      </p:ext>
    </p:extLst>
  </p:cm>
  <p:cm authorId="1" idx="1" dt="2023-11-06T16:14:07.319">
    <p:pos x="3927" y="1297"/>
    <p:text>If you play it, it's animated to show each stage</p:text>
    <p:extLst>
      <p:ext uri="{C676402C-5697-4E1C-873F-D02D1690AC5C}">
        <p15:threadingInfo timeZoneBias="0">
          <p15:parentCm authorId="0" idx="1"/>
        </p15:threadingInfo>
      </p:ext>
      <p:ext uri="http://customooxmlschemas.google.com/">
        <go:slidesCustomData xmlns:go="http://customooxmlschemas.google.com/" commentPostId="AAAA_gUQ6D4"/>
      </p:ext>
    </p:extLst>
  </p:cm>
  <p:cm authorId="0" idx="2" dt="2023-11-06T16:48:01.968">
    <p:pos x="3927" y="1397"/>
    <p:text>maybe we don't need even need this slide, or somehow combine this with the last slide</p:text>
    <p:extLst>
      <p:ext uri="{C676402C-5697-4E1C-873F-D02D1690AC5C}">
        <p15:threadingInfo timeZoneBias="0"/>
      </p:ext>
      <p:ext uri="http://customooxmlschemas.google.com/">
        <go:slidesCustomData xmlns:go="http://customooxmlschemas.google.com/" commentPostId="AAAA9jaPAdc"/>
      </p:ext>
    </p:extLst>
  </p:cm>
  <p:cm authorId="2" idx="1" dt="2023-11-06T02:50:25.693">
    <p:pos x="3927" y="1397"/>
    <p:text>I was gonna also say to combine the last with this one</p:text>
    <p:extLst>
      <p:ext uri="{C676402C-5697-4E1C-873F-D02D1690AC5C}">
        <p15:threadingInfo timeZoneBias="0">
          <p15:parentCm authorId="0" idx="2"/>
        </p15:threadingInfo>
      </p:ext>
      <p:ext uri="http://customooxmlschemas.google.com/">
        <go:slidesCustomData xmlns:go="http://customooxmlschemas.google.com/" commentPostId="AAAA9jaPAdo"/>
      </p:ext>
    </p:extLst>
  </p:cm>
  <p:cm authorId="2" idx="2" dt="2023-11-06T03:03:39.766">
    <p:pos x="3927" y="1397"/>
    <p:text>or maybe not, possibly just change picture especially since it is used later on</p:text>
    <p:extLst>
      <p:ext uri="{C676402C-5697-4E1C-873F-D02D1690AC5C}">
        <p15:threadingInfo timeZoneBias="0">
          <p15:parentCm authorId="0" idx="2"/>
        </p15:threadingInfo>
      </p:ext>
      <p:ext uri="http://customooxmlschemas.google.com/">
        <go:slidesCustomData xmlns:go="http://customooxmlschemas.google.com/" commentPostId="AAAA9jaPAdw"/>
      </p:ext>
    </p:extLst>
  </p:cm>
  <p:cm authorId="1" idx="2" dt="2023-11-06T16:33:57.619">
    <p:pos x="3927" y="1397"/>
    <p:text>Combined info from last slide, but felt the staging is important to highlight because it's the whole reason we have four models and makes the feature selection intuitive</p:text>
    <p:extLst>
      <p:ext uri="{C676402C-5697-4E1C-873F-D02D1690AC5C}">
        <p15:threadingInfo timeZoneBias="0">
          <p15:parentCm authorId="0" idx="2"/>
        </p15:threadingInfo>
      </p:ext>
      <p:ext uri="http://customooxmlschemas.google.com/">
        <go:slidesCustomData xmlns:go="http://customooxmlschemas.google.com/" commentPostId="AAAA_gUQ6D8"/>
      </p:ext>
    </p:extLst>
  </p:cm>
  <p:cm authorId="1" idx="3" dt="2023-11-06T16:48:01.968">
    <p:pos x="3927" y="1397"/>
    <p:text>i.e. I kinda feel like the staging and reasoning for the four models makes the feature selection at each one obvious, so I'd highlight stages vs features as the main point of the slide</p:text>
    <p:extLst>
      <p:ext uri="{C676402C-5697-4E1C-873F-D02D1690AC5C}">
        <p15:threadingInfo timeZoneBias="0">
          <p15:parentCm authorId="0" idx="2"/>
        </p15:threadingInfo>
      </p:ext>
      <p:ext uri="http://customooxmlschemas.google.com/">
        <go:slidesCustomData xmlns:go="http://customooxmlschemas.google.com/" commentPostId="AAAA_gUQ6EA"/>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3" dt="2023-11-06T23:48:59.821">
    <p:pos x="327" y="2450"/>
    <p:text>put modeling stuff on left, add interpretability, and less-technical on right</p:text>
    <p:extLst>
      <p:ext uri="{C676402C-5697-4E1C-873F-D02D1690AC5C}">
        <p15:threadingInfo timeZoneBias="0"/>
      </p:ext>
      <p:ext uri="http://customooxmlschemas.google.com/">
        <go:slidesCustomData xmlns:go="http://customooxmlschemas.google.com/" commentPostId="AAAA_4hAhyQ"/>
      </p:ext>
    </p:extLst>
  </p:cm>
  <p:cm authorId="0" idx="3" dt="2023-11-10T22:31:00.040">
    <p:pos x="6000" y="0"/>
    <p:text>we need to add #PutThatInYourXGBoost</p:text>
    <p:extLst>
      <p:ext uri="{C676402C-5697-4E1C-873F-D02D1690AC5C}">
        <p15:threadingInfo timeZoneBias="0"/>
      </p:ext>
      <p:ext uri="http://customooxmlschemas.google.com/">
        <go:slidesCustomData xmlns:go="http://customooxmlschemas.google.com/" commentPostId="AAABASrB1EE"/>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1-08T21:02:04.159">
    <p:pos x="6000" y="0"/>
    <p:text>I guess maybe cover logloss stuff here? and feature importance</p:text>
    <p:extLst>
      <p:ext uri="{C676402C-5697-4E1C-873F-D02D1690AC5C}">
        <p15:threadingInfo timeZoneBias="0"/>
      </p:ext>
      <p:ext uri="http://customooxmlschemas.google.com/">
        <go:slidesCustomData xmlns:go="http://customooxmlschemas.google.com/" commentPostId="AAAA-MT9P4I"/>
      </p:ext>
    </p:extLst>
  </p:cm>
  <p:cm authorId="0" idx="5" dt="2023-11-04T17:07:33.483">
    <p:pos x="6000" y="0"/>
    <p:text>maybe include a lead into next section</p:text>
    <p:extLst>
      <p:ext uri="{C676402C-5697-4E1C-873F-D02D1690AC5C}">
        <p15:threadingInfo timeZoneBias="0">
          <p15:parentCm authorId="0" idx="4"/>
        </p15:threadingInfo>
      </p:ext>
      <p:ext uri="http://customooxmlschemas.google.com/">
        <go:slidesCustomData xmlns:go="http://customooxmlschemas.google.com/" commentPostId="AAAA-MT9P4M"/>
      </p:ext>
    </p:extLst>
  </p:cm>
  <p:cm authorId="1" idx="4" dt="2023-11-08T21:02:04.159">
    <p:pos x="6000" y="0"/>
    <p:text>Tried to make these a little simpler while getting the same across</p:text>
    <p:extLst>
      <p:ext uri="{C676402C-5697-4E1C-873F-D02D1690AC5C}">
        <p15:threadingInfo timeZoneBias="0">
          <p15:parentCm authorId="0" idx="4"/>
        </p15:threadingInfo>
      </p:ext>
      <p:ext uri="http://customooxmlschemas.google.com/">
        <go:slidesCustomData xmlns:go="http://customooxmlschemas.google.com/" commentPostId="AAAA_8-NZn8"/>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11-04T16:43:06.785">
    <p:pos x="6000" y="0"/>
    <p:text>use the same images from the example play in the paper</p:text>
    <p:extLst>
      <p:ext uri="{C676402C-5697-4E1C-873F-D02D1690AC5C}">
        <p15:threadingInfo timeZoneBias="0"/>
      </p:ext>
      <p:ext uri="http://customooxmlschemas.google.com/">
        <go:slidesCustomData xmlns:go="http://customooxmlschemas.google.com/" commentPostId="AAAA-MT9P4A"/>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11-10T22:55:51.343">
    <p:pos x="6000" y="0"/>
    <p:text>moved things up</p:text>
    <p:extLst>
      <p:ext uri="{C676402C-5697-4E1C-873F-D02D1690AC5C}">
        <p15:threadingInfo timeZoneBias="0"/>
      </p:ext>
      <p:ext uri="http://customooxmlschemas.google.com/">
        <go:slidesCustomData xmlns:go="http://customooxmlschemas.google.com/" commentPostId="AAABASrB1EI"/>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4" dt="2023-11-07T00:04:08.668">
    <p:pos x="196" y="280"/>
    <p:text>put link in</p:text>
    <p:extLst>
      <p:ext uri="{C676402C-5697-4E1C-873F-D02D1690AC5C}">
        <p15:threadingInfo timeZoneBias="0"/>
      </p:ext>
      <p:ext uri="http://customooxmlschemas.google.com/">
        <go:slidesCustomData xmlns:go="http://customooxmlschemas.google.com/" commentPostId="AAAA_4hAhyw"/>
      </p:ext>
    </p:extLst>
  </p:cm>
  <p:cm authorId="2" idx="5" dt="2023-11-07T00:06:51.213">
    <p:pos x="196" y="380"/>
    <p:text>show video of using the shiny app with testing and animation</p:text>
    <p:extLst>
      <p:ext uri="{C676402C-5697-4E1C-873F-D02D1690AC5C}">
        <p15:threadingInfo timeZoneBias="0"/>
      </p:ext>
      <p:ext uri="http://customooxmlschemas.google.com/">
        <go:slidesCustomData xmlns:go="http://customooxmlschemas.google.com/" commentPostId="AAAA_4hAhy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76ab0161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76ab0161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9ba37bb0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9ba37bb0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 for Access shiny app, github, linkedins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Caught stealing puts all blame on catcher, can describe relationship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Importance of having tracking data:</a:t>
            </a:r>
            <a:endParaRPr/>
          </a:p>
          <a:p>
            <a:pPr indent="-317500" lvl="0" marL="457200" rtl="0" algn="l">
              <a:lnSpc>
                <a:spcPct val="100000"/>
              </a:lnSpc>
              <a:spcBef>
                <a:spcPts val="0"/>
              </a:spcBef>
              <a:spcAft>
                <a:spcPts val="0"/>
              </a:spcAft>
              <a:buSzPts val="1400"/>
              <a:buChar char="●"/>
            </a:pPr>
            <a:r>
              <a:rPr lang="en"/>
              <a:t>Baseball is analyzed discretely/outcome based</a:t>
            </a:r>
            <a:endParaRPr/>
          </a:p>
          <a:p>
            <a:pPr indent="-317500" lvl="0" marL="457200" rtl="0" algn="l">
              <a:lnSpc>
                <a:spcPct val="100000"/>
              </a:lnSpc>
              <a:spcBef>
                <a:spcPts val="0"/>
              </a:spcBef>
              <a:spcAft>
                <a:spcPts val="0"/>
              </a:spcAft>
              <a:buSzPts val="1400"/>
              <a:buChar char="●"/>
            </a:pPr>
            <a:r>
              <a:rPr lang="en"/>
              <a:t>We want to understand the process of how an </a:t>
            </a:r>
            <a:r>
              <a:rPr lang="en"/>
              <a:t>outcome</a:t>
            </a:r>
            <a:r>
              <a:rPr lang="en"/>
              <a:t> is created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Stolen base example</a:t>
            </a:r>
            <a:endParaRPr/>
          </a:p>
          <a:p>
            <a:pPr indent="-317500" lvl="0" marL="457200" rtl="0" algn="l">
              <a:lnSpc>
                <a:spcPct val="100000"/>
              </a:lnSpc>
              <a:spcBef>
                <a:spcPts val="0"/>
              </a:spcBef>
              <a:spcAft>
                <a:spcPts val="0"/>
              </a:spcAft>
              <a:buSzPts val="1400"/>
              <a:buChar char="●"/>
            </a:pPr>
            <a:r>
              <a:rPr lang="en"/>
              <a:t>We usually analyze stolen base defense by SB%</a:t>
            </a:r>
            <a:endParaRPr/>
          </a:p>
          <a:p>
            <a:pPr indent="-317500" lvl="0" marL="457200" rtl="0" algn="l">
              <a:lnSpc>
                <a:spcPct val="100000"/>
              </a:lnSpc>
              <a:spcBef>
                <a:spcPts val="0"/>
              </a:spcBef>
              <a:spcAft>
                <a:spcPts val="0"/>
              </a:spcAft>
              <a:buSzPts val="1400"/>
              <a:buChar char="●"/>
            </a:pPr>
            <a:r>
              <a:rPr lang="en"/>
              <a:t>However, there’s many pieces of this puzzle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Talk about play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7661b6b9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7661b6b9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How can we actually do this?</a:t>
            </a:r>
            <a:endParaRPr/>
          </a:p>
          <a:p>
            <a:pPr indent="-317500" lvl="1" marL="914400" rtl="0" algn="l">
              <a:spcBef>
                <a:spcPts val="0"/>
              </a:spcBef>
              <a:spcAft>
                <a:spcPts val="0"/>
              </a:spcAft>
              <a:buSzPts val="1400"/>
              <a:buChar char="○"/>
            </a:pPr>
            <a:r>
              <a:rPr lang="en"/>
              <a:t>With the tracking data we had, we were able to to get information about the locations of all the players involved, along with the ball, so we created useful information with all of it</a:t>
            </a:r>
            <a:endParaRPr/>
          </a:p>
          <a:p>
            <a:pPr indent="-317500" lvl="1" marL="914400" rtl="0" algn="l">
              <a:spcBef>
                <a:spcPts val="0"/>
              </a:spcBef>
              <a:spcAft>
                <a:spcPts val="0"/>
              </a:spcAft>
              <a:buSzPts val="1400"/>
              <a:buChar char="○"/>
            </a:pPr>
            <a:r>
              <a:rPr lang="en"/>
              <a:t>We built models at different stages of the stolen base to understand how each relate to every position</a:t>
            </a:r>
            <a:endParaRPr/>
          </a:p>
          <a:p>
            <a:pPr indent="-317500" lvl="1" marL="914400" rtl="0" algn="l">
              <a:spcBef>
                <a:spcPts val="0"/>
              </a:spcBef>
              <a:spcAft>
                <a:spcPts val="0"/>
              </a:spcAft>
              <a:buSzPts val="1400"/>
              <a:buChar char="○"/>
            </a:pPr>
            <a:r>
              <a:rPr lang="en"/>
              <a:t>Then used those to understand how each player led to different parts of the stolen base attempt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7661b6b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7661b6b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stage works and build </a:t>
            </a:r>
            <a:r>
              <a:rPr lang="en"/>
              <a:t>upon the last one</a:t>
            </a:r>
            <a:endParaRPr/>
          </a:p>
          <a:p>
            <a:pPr indent="0" lvl="0" marL="0" rtl="0" algn="l">
              <a:spcBef>
                <a:spcPts val="0"/>
              </a:spcBef>
              <a:spcAft>
                <a:spcPts val="0"/>
              </a:spcAft>
              <a:buNone/>
            </a:pPr>
            <a:r>
              <a:rPr lang="en"/>
              <a:t>Use unique features to the stage that are added on</a:t>
            </a:r>
            <a:endParaRPr/>
          </a:p>
          <a:p>
            <a:pPr indent="0" lvl="0" marL="0" rtl="0" algn="l">
              <a:spcBef>
                <a:spcPts val="0"/>
              </a:spcBef>
              <a:spcAft>
                <a:spcPts val="0"/>
              </a:spcAft>
              <a:buNone/>
            </a:pPr>
            <a:r>
              <a:rPr lang="en"/>
              <a:t>Look at how probabilities change as we move stage to stage and attribute that to each player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e597113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e597113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sample size so tree-based models overfitted, low accuracy in prediction</a:t>
            </a:r>
            <a:endParaRPr/>
          </a:p>
          <a:p>
            <a:pPr indent="0" lvl="0" marL="0" rtl="0" algn="l">
              <a:spcBef>
                <a:spcPts val="0"/>
              </a:spcBef>
              <a:spcAft>
                <a:spcPts val="0"/>
              </a:spcAft>
              <a:buNone/>
            </a:pPr>
            <a:r>
              <a:rPr lang="en"/>
              <a:t>Wanted to go simple for sake of interpretability as well</a:t>
            </a:r>
            <a:endParaRPr/>
          </a:p>
          <a:p>
            <a:pPr indent="0" lvl="0" marL="0" rtl="0" algn="l">
              <a:spcBef>
                <a:spcPts val="0"/>
              </a:spcBef>
              <a:spcAft>
                <a:spcPts val="0"/>
              </a:spcAft>
              <a:buNone/>
            </a:pPr>
            <a:r>
              <a:rPr lang="en"/>
              <a:t>Able to give us the benefits of prediction of success, and then we can attribute the change between stages as change in prediction via the input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e597113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e597113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to talk more in depth about graphic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e597113e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e597113e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8dd8d7c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8dd8d7c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 things over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76ab0161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76ab016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5200"/>
              <a:buNone/>
              <a:defRPr sz="5200">
                <a:solidFill>
                  <a:srgbClr val="000000"/>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7A0019"/>
              </a:buClr>
              <a:buSzPts val="2800"/>
              <a:buNone/>
              <a:defRPr sz="2800">
                <a:solidFill>
                  <a:srgbClr val="7A0019"/>
                </a:solidFill>
              </a:defRPr>
            </a:lvl1pPr>
            <a:lvl2pPr lvl="1" algn="ctr">
              <a:lnSpc>
                <a:spcPct val="100000"/>
              </a:lnSpc>
              <a:spcBef>
                <a:spcPts val="0"/>
              </a:spcBef>
              <a:spcAft>
                <a:spcPts val="0"/>
              </a:spcAft>
              <a:buClr>
                <a:srgbClr val="FFCC33"/>
              </a:buClr>
              <a:buSzPts val="2800"/>
              <a:buNone/>
              <a:defRPr sz="2800">
                <a:solidFill>
                  <a:srgbClr val="FFCC33"/>
                </a:solidFill>
              </a:defRPr>
            </a:lvl2pPr>
            <a:lvl3pPr lvl="2" algn="ctr">
              <a:lnSpc>
                <a:spcPct val="100000"/>
              </a:lnSpc>
              <a:spcBef>
                <a:spcPts val="0"/>
              </a:spcBef>
              <a:spcAft>
                <a:spcPts val="0"/>
              </a:spcAft>
              <a:buClr>
                <a:srgbClr val="FFCC33"/>
              </a:buClr>
              <a:buSzPts val="2800"/>
              <a:buNone/>
              <a:defRPr sz="2800">
                <a:solidFill>
                  <a:srgbClr val="FFCC33"/>
                </a:solidFill>
              </a:defRPr>
            </a:lvl3pPr>
            <a:lvl4pPr lvl="3" algn="ctr">
              <a:lnSpc>
                <a:spcPct val="100000"/>
              </a:lnSpc>
              <a:spcBef>
                <a:spcPts val="0"/>
              </a:spcBef>
              <a:spcAft>
                <a:spcPts val="0"/>
              </a:spcAft>
              <a:buClr>
                <a:srgbClr val="FFCC33"/>
              </a:buClr>
              <a:buSzPts val="2800"/>
              <a:buNone/>
              <a:defRPr sz="2800">
                <a:solidFill>
                  <a:srgbClr val="FFCC33"/>
                </a:solidFill>
              </a:defRPr>
            </a:lvl4pPr>
            <a:lvl5pPr lvl="4" algn="ctr">
              <a:lnSpc>
                <a:spcPct val="100000"/>
              </a:lnSpc>
              <a:spcBef>
                <a:spcPts val="0"/>
              </a:spcBef>
              <a:spcAft>
                <a:spcPts val="0"/>
              </a:spcAft>
              <a:buClr>
                <a:srgbClr val="FFCC33"/>
              </a:buClr>
              <a:buSzPts val="2800"/>
              <a:buNone/>
              <a:defRPr sz="2800">
                <a:solidFill>
                  <a:srgbClr val="FFCC33"/>
                </a:solidFill>
              </a:defRPr>
            </a:lvl5pPr>
            <a:lvl6pPr lvl="5" algn="ctr">
              <a:lnSpc>
                <a:spcPct val="100000"/>
              </a:lnSpc>
              <a:spcBef>
                <a:spcPts val="0"/>
              </a:spcBef>
              <a:spcAft>
                <a:spcPts val="0"/>
              </a:spcAft>
              <a:buClr>
                <a:srgbClr val="FFCC33"/>
              </a:buClr>
              <a:buSzPts val="2800"/>
              <a:buNone/>
              <a:defRPr sz="2800">
                <a:solidFill>
                  <a:srgbClr val="FFCC33"/>
                </a:solidFill>
              </a:defRPr>
            </a:lvl6pPr>
            <a:lvl7pPr lvl="6" algn="ctr">
              <a:lnSpc>
                <a:spcPct val="100000"/>
              </a:lnSpc>
              <a:spcBef>
                <a:spcPts val="0"/>
              </a:spcBef>
              <a:spcAft>
                <a:spcPts val="0"/>
              </a:spcAft>
              <a:buClr>
                <a:srgbClr val="FFCC33"/>
              </a:buClr>
              <a:buSzPts val="2800"/>
              <a:buNone/>
              <a:defRPr sz="2800">
                <a:solidFill>
                  <a:srgbClr val="FFCC33"/>
                </a:solidFill>
              </a:defRPr>
            </a:lvl7pPr>
            <a:lvl8pPr lvl="7" algn="ctr">
              <a:lnSpc>
                <a:spcPct val="100000"/>
              </a:lnSpc>
              <a:spcBef>
                <a:spcPts val="0"/>
              </a:spcBef>
              <a:spcAft>
                <a:spcPts val="0"/>
              </a:spcAft>
              <a:buClr>
                <a:srgbClr val="FFCC33"/>
              </a:buClr>
              <a:buSzPts val="2800"/>
              <a:buNone/>
              <a:defRPr sz="2800">
                <a:solidFill>
                  <a:srgbClr val="FFCC33"/>
                </a:solidFill>
              </a:defRPr>
            </a:lvl8pPr>
            <a:lvl9pPr lvl="8" algn="ctr">
              <a:lnSpc>
                <a:spcPct val="100000"/>
              </a:lnSpc>
              <a:spcBef>
                <a:spcPts val="0"/>
              </a:spcBef>
              <a:spcAft>
                <a:spcPts val="0"/>
              </a:spcAft>
              <a:buClr>
                <a:srgbClr val="FFCC33"/>
              </a:buClr>
              <a:buSzPts val="2800"/>
              <a:buNone/>
              <a:defRPr sz="2800">
                <a:solidFill>
                  <a:srgbClr val="FFCC33"/>
                </a:solidFill>
              </a:defRPr>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ystemWide-gold.png" id="13" name="Google Shape;13;p16"/>
          <p:cNvPicPr preferRelativeResize="0"/>
          <p:nvPr/>
        </p:nvPicPr>
        <p:blipFill rotWithShape="1">
          <a:blip r:embed="rId2">
            <a:alphaModFix/>
          </a:blip>
          <a:srcRect b="0" l="0" r="0" t="0"/>
          <a:stretch/>
        </p:blipFill>
        <p:spPr>
          <a:xfrm>
            <a:off x="0" y="4247008"/>
            <a:ext cx="9144000" cy="896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noFill/>
      </p:bgPr>
    </p:bg>
    <p:spTree>
      <p:nvGrpSpPr>
        <p:cNvPr id="18" name="Shape 18"/>
        <p:cNvGrpSpPr/>
        <p:nvPr/>
      </p:nvGrpSpPr>
      <p:grpSpPr>
        <a:xfrm>
          <a:off x="0" y="0"/>
          <a:ext cx="0" cy="0"/>
          <a:chOff x="0" y="0"/>
          <a:chExt cx="0" cy="0"/>
        </a:xfrm>
      </p:grpSpPr>
      <p:sp>
        <p:nvSpPr>
          <p:cNvPr id="19" name="Google Shape;19;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5200"/>
              <a:buNone/>
              <a:defRPr sz="5200">
                <a:solidFill>
                  <a:srgbClr val="000000"/>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7A0019"/>
              </a:buClr>
              <a:buSzPts val="2800"/>
              <a:buNone/>
              <a:defRPr sz="2800">
                <a:solidFill>
                  <a:srgbClr val="7A0019"/>
                </a:solidFill>
              </a:defRPr>
            </a:lvl1pPr>
            <a:lvl2pPr lvl="1" algn="ctr">
              <a:lnSpc>
                <a:spcPct val="100000"/>
              </a:lnSpc>
              <a:spcBef>
                <a:spcPts val="0"/>
              </a:spcBef>
              <a:spcAft>
                <a:spcPts val="0"/>
              </a:spcAft>
              <a:buClr>
                <a:srgbClr val="FFCC33"/>
              </a:buClr>
              <a:buSzPts val="2800"/>
              <a:buNone/>
              <a:defRPr sz="2800">
                <a:solidFill>
                  <a:srgbClr val="FFCC33"/>
                </a:solidFill>
              </a:defRPr>
            </a:lvl2pPr>
            <a:lvl3pPr lvl="2" algn="ctr">
              <a:lnSpc>
                <a:spcPct val="100000"/>
              </a:lnSpc>
              <a:spcBef>
                <a:spcPts val="0"/>
              </a:spcBef>
              <a:spcAft>
                <a:spcPts val="0"/>
              </a:spcAft>
              <a:buClr>
                <a:srgbClr val="FFCC33"/>
              </a:buClr>
              <a:buSzPts val="2800"/>
              <a:buNone/>
              <a:defRPr sz="2800">
                <a:solidFill>
                  <a:srgbClr val="FFCC33"/>
                </a:solidFill>
              </a:defRPr>
            </a:lvl3pPr>
            <a:lvl4pPr lvl="3" algn="ctr">
              <a:lnSpc>
                <a:spcPct val="100000"/>
              </a:lnSpc>
              <a:spcBef>
                <a:spcPts val="0"/>
              </a:spcBef>
              <a:spcAft>
                <a:spcPts val="0"/>
              </a:spcAft>
              <a:buClr>
                <a:srgbClr val="FFCC33"/>
              </a:buClr>
              <a:buSzPts val="2800"/>
              <a:buNone/>
              <a:defRPr sz="2800">
                <a:solidFill>
                  <a:srgbClr val="FFCC33"/>
                </a:solidFill>
              </a:defRPr>
            </a:lvl4pPr>
            <a:lvl5pPr lvl="4" algn="ctr">
              <a:lnSpc>
                <a:spcPct val="100000"/>
              </a:lnSpc>
              <a:spcBef>
                <a:spcPts val="0"/>
              </a:spcBef>
              <a:spcAft>
                <a:spcPts val="0"/>
              </a:spcAft>
              <a:buClr>
                <a:srgbClr val="FFCC33"/>
              </a:buClr>
              <a:buSzPts val="2800"/>
              <a:buNone/>
              <a:defRPr sz="2800">
                <a:solidFill>
                  <a:srgbClr val="FFCC33"/>
                </a:solidFill>
              </a:defRPr>
            </a:lvl5pPr>
            <a:lvl6pPr lvl="5" algn="ctr">
              <a:lnSpc>
                <a:spcPct val="100000"/>
              </a:lnSpc>
              <a:spcBef>
                <a:spcPts val="0"/>
              </a:spcBef>
              <a:spcAft>
                <a:spcPts val="0"/>
              </a:spcAft>
              <a:buClr>
                <a:srgbClr val="FFCC33"/>
              </a:buClr>
              <a:buSzPts val="2800"/>
              <a:buNone/>
              <a:defRPr sz="2800">
                <a:solidFill>
                  <a:srgbClr val="FFCC33"/>
                </a:solidFill>
              </a:defRPr>
            </a:lvl6pPr>
            <a:lvl7pPr lvl="6" algn="ctr">
              <a:lnSpc>
                <a:spcPct val="100000"/>
              </a:lnSpc>
              <a:spcBef>
                <a:spcPts val="0"/>
              </a:spcBef>
              <a:spcAft>
                <a:spcPts val="0"/>
              </a:spcAft>
              <a:buClr>
                <a:srgbClr val="FFCC33"/>
              </a:buClr>
              <a:buSzPts val="2800"/>
              <a:buNone/>
              <a:defRPr sz="2800">
                <a:solidFill>
                  <a:srgbClr val="FFCC33"/>
                </a:solidFill>
              </a:defRPr>
            </a:lvl7pPr>
            <a:lvl8pPr lvl="7" algn="ctr">
              <a:lnSpc>
                <a:spcPct val="100000"/>
              </a:lnSpc>
              <a:spcBef>
                <a:spcPts val="0"/>
              </a:spcBef>
              <a:spcAft>
                <a:spcPts val="0"/>
              </a:spcAft>
              <a:buClr>
                <a:srgbClr val="FFCC33"/>
              </a:buClr>
              <a:buSzPts val="2800"/>
              <a:buNone/>
              <a:defRPr sz="2800">
                <a:solidFill>
                  <a:srgbClr val="FFCC33"/>
                </a:solidFill>
              </a:defRPr>
            </a:lvl8pPr>
            <a:lvl9pPr lvl="8" algn="ctr">
              <a:lnSpc>
                <a:spcPct val="100000"/>
              </a:lnSpc>
              <a:spcBef>
                <a:spcPts val="0"/>
              </a:spcBef>
              <a:spcAft>
                <a:spcPts val="0"/>
              </a:spcAft>
              <a:buClr>
                <a:srgbClr val="FFCC33"/>
              </a:buClr>
              <a:buSzPts val="2800"/>
              <a:buNone/>
              <a:defRPr sz="2800">
                <a:solidFill>
                  <a:srgbClr val="FFCC33"/>
                </a:solidFill>
              </a:defRPr>
            </a:lvl9pPr>
          </a:lstStyle>
          <a:p/>
        </p:txBody>
      </p:sp>
      <p:sp>
        <p:nvSpPr>
          <p:cNvPr id="21" name="Google Shape;2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ystemWide-maroon.png" id="22" name="Google Shape;22;p18"/>
          <p:cNvPicPr preferRelativeResize="0"/>
          <p:nvPr/>
        </p:nvPicPr>
        <p:blipFill rotWithShape="1">
          <a:blip r:embed="rId2">
            <a:alphaModFix/>
          </a:blip>
          <a:srcRect b="0" l="0" r="0" t="0"/>
          <a:stretch/>
        </p:blipFill>
        <p:spPr>
          <a:xfrm>
            <a:off x="0" y="4247008"/>
            <a:ext cx="9144000" cy="89649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7A0019"/>
              </a:buClr>
              <a:buSzPts val="2800"/>
              <a:buFont typeface="Raleway"/>
              <a:buNone/>
              <a:defRPr b="0" i="0" sz="2800" u="none" cap="none" strike="noStrike">
                <a:solidFill>
                  <a:srgbClr val="7A0019"/>
                </a:solidFill>
                <a:latin typeface="Raleway"/>
                <a:ea typeface="Raleway"/>
                <a:cs typeface="Raleway"/>
                <a:sym typeface="Raleway"/>
              </a:defRPr>
            </a:lvl1pPr>
            <a:lvl2pPr lvl="1" marR="0" rtl="0" algn="l">
              <a:lnSpc>
                <a:spcPct val="100000"/>
              </a:lnSpc>
              <a:spcBef>
                <a:spcPts val="0"/>
              </a:spcBef>
              <a:spcAft>
                <a:spcPts val="0"/>
              </a:spcAft>
              <a:buClr>
                <a:srgbClr val="7A0019"/>
              </a:buClr>
              <a:buSzPts val="2800"/>
              <a:buFont typeface="Arial"/>
              <a:buNone/>
              <a:defRPr b="0" i="0" sz="2800" u="none" cap="none" strike="noStrike">
                <a:solidFill>
                  <a:srgbClr val="7A0019"/>
                </a:solidFill>
                <a:latin typeface="Arial"/>
                <a:ea typeface="Arial"/>
                <a:cs typeface="Arial"/>
                <a:sym typeface="Arial"/>
              </a:defRPr>
            </a:lvl2pPr>
            <a:lvl3pPr lvl="2" marR="0" rtl="0" algn="l">
              <a:lnSpc>
                <a:spcPct val="100000"/>
              </a:lnSpc>
              <a:spcBef>
                <a:spcPts val="0"/>
              </a:spcBef>
              <a:spcAft>
                <a:spcPts val="0"/>
              </a:spcAft>
              <a:buClr>
                <a:srgbClr val="7A0019"/>
              </a:buClr>
              <a:buSzPts val="2800"/>
              <a:buFont typeface="Arial"/>
              <a:buNone/>
              <a:defRPr b="0" i="0" sz="2800" u="none" cap="none" strike="noStrike">
                <a:solidFill>
                  <a:srgbClr val="7A0019"/>
                </a:solidFill>
                <a:latin typeface="Arial"/>
                <a:ea typeface="Arial"/>
                <a:cs typeface="Arial"/>
                <a:sym typeface="Arial"/>
              </a:defRPr>
            </a:lvl3pPr>
            <a:lvl4pPr lvl="3" marR="0" rtl="0" algn="l">
              <a:lnSpc>
                <a:spcPct val="100000"/>
              </a:lnSpc>
              <a:spcBef>
                <a:spcPts val="0"/>
              </a:spcBef>
              <a:spcAft>
                <a:spcPts val="0"/>
              </a:spcAft>
              <a:buClr>
                <a:srgbClr val="7A0019"/>
              </a:buClr>
              <a:buSzPts val="2800"/>
              <a:buFont typeface="Arial"/>
              <a:buNone/>
              <a:defRPr b="0" i="0" sz="2800" u="none" cap="none" strike="noStrike">
                <a:solidFill>
                  <a:srgbClr val="7A0019"/>
                </a:solidFill>
                <a:latin typeface="Arial"/>
                <a:ea typeface="Arial"/>
                <a:cs typeface="Arial"/>
                <a:sym typeface="Arial"/>
              </a:defRPr>
            </a:lvl4pPr>
            <a:lvl5pPr lvl="4" marR="0" rtl="0" algn="l">
              <a:lnSpc>
                <a:spcPct val="100000"/>
              </a:lnSpc>
              <a:spcBef>
                <a:spcPts val="0"/>
              </a:spcBef>
              <a:spcAft>
                <a:spcPts val="0"/>
              </a:spcAft>
              <a:buClr>
                <a:srgbClr val="7A0019"/>
              </a:buClr>
              <a:buSzPts val="2800"/>
              <a:buFont typeface="Arial"/>
              <a:buNone/>
              <a:defRPr b="0" i="0" sz="2800" u="none" cap="none" strike="noStrike">
                <a:solidFill>
                  <a:srgbClr val="7A0019"/>
                </a:solidFill>
                <a:latin typeface="Arial"/>
                <a:ea typeface="Arial"/>
                <a:cs typeface="Arial"/>
                <a:sym typeface="Arial"/>
              </a:defRPr>
            </a:lvl5pPr>
            <a:lvl6pPr lvl="5" marR="0" rtl="0" algn="l">
              <a:lnSpc>
                <a:spcPct val="100000"/>
              </a:lnSpc>
              <a:spcBef>
                <a:spcPts val="0"/>
              </a:spcBef>
              <a:spcAft>
                <a:spcPts val="0"/>
              </a:spcAft>
              <a:buClr>
                <a:srgbClr val="7A0019"/>
              </a:buClr>
              <a:buSzPts val="2800"/>
              <a:buFont typeface="Arial"/>
              <a:buNone/>
              <a:defRPr b="0" i="0" sz="2800" u="none" cap="none" strike="noStrike">
                <a:solidFill>
                  <a:srgbClr val="7A0019"/>
                </a:solidFill>
                <a:latin typeface="Arial"/>
                <a:ea typeface="Arial"/>
                <a:cs typeface="Arial"/>
                <a:sym typeface="Arial"/>
              </a:defRPr>
            </a:lvl6pPr>
            <a:lvl7pPr lvl="6" marR="0" rtl="0" algn="l">
              <a:lnSpc>
                <a:spcPct val="100000"/>
              </a:lnSpc>
              <a:spcBef>
                <a:spcPts val="0"/>
              </a:spcBef>
              <a:spcAft>
                <a:spcPts val="0"/>
              </a:spcAft>
              <a:buClr>
                <a:srgbClr val="7A0019"/>
              </a:buClr>
              <a:buSzPts val="2800"/>
              <a:buFont typeface="Arial"/>
              <a:buNone/>
              <a:defRPr b="0" i="0" sz="2800" u="none" cap="none" strike="noStrike">
                <a:solidFill>
                  <a:srgbClr val="7A0019"/>
                </a:solidFill>
                <a:latin typeface="Arial"/>
                <a:ea typeface="Arial"/>
                <a:cs typeface="Arial"/>
                <a:sym typeface="Arial"/>
              </a:defRPr>
            </a:lvl7pPr>
            <a:lvl8pPr lvl="7" marR="0" rtl="0" algn="l">
              <a:lnSpc>
                <a:spcPct val="100000"/>
              </a:lnSpc>
              <a:spcBef>
                <a:spcPts val="0"/>
              </a:spcBef>
              <a:spcAft>
                <a:spcPts val="0"/>
              </a:spcAft>
              <a:buClr>
                <a:srgbClr val="7A0019"/>
              </a:buClr>
              <a:buSzPts val="2800"/>
              <a:buFont typeface="Arial"/>
              <a:buNone/>
              <a:defRPr b="0" i="0" sz="2800" u="none" cap="none" strike="noStrike">
                <a:solidFill>
                  <a:srgbClr val="7A0019"/>
                </a:solidFill>
                <a:latin typeface="Arial"/>
                <a:ea typeface="Arial"/>
                <a:cs typeface="Arial"/>
                <a:sym typeface="Arial"/>
              </a:defRPr>
            </a:lvl8pPr>
            <a:lvl9pPr lvl="8" marR="0" rtl="0" algn="l">
              <a:lnSpc>
                <a:spcPct val="100000"/>
              </a:lnSpc>
              <a:spcBef>
                <a:spcPts val="0"/>
              </a:spcBef>
              <a:spcAft>
                <a:spcPts val="0"/>
              </a:spcAft>
              <a:buClr>
                <a:srgbClr val="7A0019"/>
              </a:buClr>
              <a:buSzPts val="2800"/>
              <a:buFont typeface="Arial"/>
              <a:buNone/>
              <a:defRPr b="0" i="0" sz="2800" u="none" cap="none" strike="noStrike">
                <a:solidFill>
                  <a:srgbClr val="7A0019"/>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Raleway"/>
              <a:buChar char="●"/>
              <a:defRPr b="0" i="0" sz="1800" u="none" cap="none" strike="noStrike">
                <a:solidFill>
                  <a:srgbClr val="000000"/>
                </a:solidFill>
                <a:latin typeface="Raleway"/>
                <a:ea typeface="Raleway"/>
                <a:cs typeface="Raleway"/>
                <a:sym typeface="Raleway"/>
              </a:defRPr>
            </a:lvl1pPr>
            <a:lvl2pPr indent="-317500" lvl="1" marL="914400" marR="0" rtl="0" algn="l">
              <a:lnSpc>
                <a:spcPct val="115000"/>
              </a:lnSpc>
              <a:spcBef>
                <a:spcPts val="1600"/>
              </a:spcBef>
              <a:spcAft>
                <a:spcPts val="0"/>
              </a:spcAft>
              <a:buClr>
                <a:srgbClr val="000000"/>
              </a:buClr>
              <a:buSzPts val="1400"/>
              <a:buFont typeface="Raleway"/>
              <a:buChar char="○"/>
              <a:defRPr b="0" i="0" sz="1400" u="none" cap="none" strike="noStrike">
                <a:solidFill>
                  <a:srgbClr val="000000"/>
                </a:solidFill>
                <a:latin typeface="Raleway"/>
                <a:ea typeface="Raleway"/>
                <a:cs typeface="Raleway"/>
                <a:sym typeface="Raleway"/>
              </a:defRPr>
            </a:lvl2pPr>
            <a:lvl3pPr indent="-317500" lvl="2" marL="1371600" marR="0" rtl="0" algn="l">
              <a:lnSpc>
                <a:spcPct val="115000"/>
              </a:lnSpc>
              <a:spcBef>
                <a:spcPts val="1600"/>
              </a:spcBef>
              <a:spcAft>
                <a:spcPts val="0"/>
              </a:spcAft>
              <a:buClr>
                <a:srgbClr val="000000"/>
              </a:buClr>
              <a:buSzPts val="1400"/>
              <a:buFont typeface="Raleway"/>
              <a:buChar char="■"/>
              <a:defRPr b="0" i="0" sz="1400" u="none" cap="none" strike="noStrike">
                <a:solidFill>
                  <a:srgbClr val="000000"/>
                </a:solidFill>
                <a:latin typeface="Raleway"/>
                <a:ea typeface="Raleway"/>
                <a:cs typeface="Raleway"/>
                <a:sym typeface="Raleway"/>
              </a:defRPr>
            </a:lvl3pPr>
            <a:lvl4pPr indent="-317500" lvl="3" marL="1828800" marR="0" rtl="0" algn="l">
              <a:lnSpc>
                <a:spcPct val="115000"/>
              </a:lnSpc>
              <a:spcBef>
                <a:spcPts val="1600"/>
              </a:spcBef>
              <a:spcAft>
                <a:spcPts val="0"/>
              </a:spcAft>
              <a:buClr>
                <a:srgbClr val="000000"/>
              </a:buClr>
              <a:buSzPts val="1400"/>
              <a:buFont typeface="Raleway"/>
              <a:buChar char="●"/>
              <a:defRPr b="0" i="0" sz="1400" u="none" cap="none" strike="noStrike">
                <a:solidFill>
                  <a:srgbClr val="000000"/>
                </a:solidFill>
                <a:latin typeface="Raleway"/>
                <a:ea typeface="Raleway"/>
                <a:cs typeface="Raleway"/>
                <a:sym typeface="Raleway"/>
              </a:defRPr>
            </a:lvl4pPr>
            <a:lvl5pPr indent="-317500" lvl="4" marL="2286000" marR="0" rtl="0" algn="l">
              <a:lnSpc>
                <a:spcPct val="115000"/>
              </a:lnSpc>
              <a:spcBef>
                <a:spcPts val="1600"/>
              </a:spcBef>
              <a:spcAft>
                <a:spcPts val="0"/>
              </a:spcAft>
              <a:buClr>
                <a:srgbClr val="000000"/>
              </a:buClr>
              <a:buSzPts val="1400"/>
              <a:buFont typeface="Raleway"/>
              <a:buChar char="○"/>
              <a:defRPr b="0" i="0" sz="1400" u="none" cap="none" strike="noStrike">
                <a:solidFill>
                  <a:srgbClr val="000000"/>
                </a:solidFill>
                <a:latin typeface="Raleway"/>
                <a:ea typeface="Raleway"/>
                <a:cs typeface="Raleway"/>
                <a:sym typeface="Raleway"/>
              </a:defRPr>
            </a:lvl5pPr>
            <a:lvl6pPr indent="-317500" lvl="5" marL="2743200" marR="0" rtl="0" algn="l">
              <a:lnSpc>
                <a:spcPct val="115000"/>
              </a:lnSpc>
              <a:spcBef>
                <a:spcPts val="1600"/>
              </a:spcBef>
              <a:spcAft>
                <a:spcPts val="0"/>
              </a:spcAft>
              <a:buClr>
                <a:srgbClr val="000000"/>
              </a:buClr>
              <a:buSzPts val="1400"/>
              <a:buFont typeface="Raleway"/>
              <a:buChar char="■"/>
              <a:defRPr b="0" i="0" sz="1400" u="none" cap="none" strike="noStrike">
                <a:solidFill>
                  <a:srgbClr val="000000"/>
                </a:solidFill>
                <a:latin typeface="Raleway"/>
                <a:ea typeface="Raleway"/>
                <a:cs typeface="Raleway"/>
                <a:sym typeface="Raleway"/>
              </a:defRPr>
            </a:lvl6pPr>
            <a:lvl7pPr indent="-317500" lvl="6" marL="3200400" marR="0" rtl="0" algn="l">
              <a:lnSpc>
                <a:spcPct val="115000"/>
              </a:lnSpc>
              <a:spcBef>
                <a:spcPts val="1600"/>
              </a:spcBef>
              <a:spcAft>
                <a:spcPts val="0"/>
              </a:spcAft>
              <a:buClr>
                <a:srgbClr val="000000"/>
              </a:buClr>
              <a:buSzPts val="1400"/>
              <a:buFont typeface="Raleway"/>
              <a:buChar char="●"/>
              <a:defRPr b="0" i="0" sz="1400" u="none" cap="none" strike="noStrike">
                <a:solidFill>
                  <a:srgbClr val="000000"/>
                </a:solidFill>
                <a:latin typeface="Raleway"/>
                <a:ea typeface="Raleway"/>
                <a:cs typeface="Raleway"/>
                <a:sym typeface="Raleway"/>
              </a:defRPr>
            </a:lvl7pPr>
            <a:lvl8pPr indent="-317500" lvl="7" marL="3657600" marR="0" rtl="0" algn="l">
              <a:lnSpc>
                <a:spcPct val="115000"/>
              </a:lnSpc>
              <a:spcBef>
                <a:spcPts val="1600"/>
              </a:spcBef>
              <a:spcAft>
                <a:spcPts val="0"/>
              </a:spcAft>
              <a:buClr>
                <a:srgbClr val="000000"/>
              </a:buClr>
              <a:buSzPts val="1400"/>
              <a:buFont typeface="Raleway"/>
              <a:buChar char="○"/>
              <a:defRPr b="0" i="0" sz="1400" u="none" cap="none" strike="noStrike">
                <a:solidFill>
                  <a:srgbClr val="000000"/>
                </a:solidFill>
                <a:latin typeface="Raleway"/>
                <a:ea typeface="Raleway"/>
                <a:cs typeface="Raleway"/>
                <a:sym typeface="Raleway"/>
              </a:defRPr>
            </a:lvl8pPr>
            <a:lvl9pPr indent="-317500" lvl="8" marL="4114800" marR="0" rtl="0" algn="l">
              <a:lnSpc>
                <a:spcPct val="115000"/>
              </a:lnSpc>
              <a:spcBef>
                <a:spcPts val="1600"/>
              </a:spcBef>
              <a:spcAft>
                <a:spcPts val="1600"/>
              </a:spcAft>
              <a:buClr>
                <a:srgbClr val="000000"/>
              </a:buClr>
              <a:buSzPts val="1400"/>
              <a:buFont typeface="Raleway"/>
              <a:buChar char="■"/>
              <a:defRPr b="0" i="0" sz="1400" u="none" cap="none" strike="noStrike">
                <a:solidFill>
                  <a:srgbClr val="000000"/>
                </a:solidFill>
                <a:latin typeface="Raleway"/>
                <a:ea typeface="Raleway"/>
                <a:cs typeface="Raleway"/>
                <a:sym typeface="Raleway"/>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14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6.xml"/><Relationship Id="rId4" Type="http://schemas.openxmlformats.org/officeDocument/2006/relationships/hyperlink" Target="http://www.youtube.com/watch?v=fMBI5LSuJgE" TargetMode="External"/><Relationship Id="rId5"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youtube.com/watch?v=TPKCmylUOMc" TargetMode="Externa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4.xml"/><Relationship Id="rId4"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5.xml"/><Relationship Id="rId4" Type="http://schemas.openxmlformats.org/officeDocument/2006/relationships/image" Target="../media/image17.png"/><Relationship Id="rId5" Type="http://schemas.openxmlformats.org/officeDocument/2006/relationships/hyperlink" Target="https://7dej8y-isaac-blumhoefer.shinyapps.io/Stolen_Base_Defen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400"/>
              <a:t>Evaluating Player Relationships in Stolen Base Defense</a:t>
            </a:r>
            <a:endParaRPr sz="4400"/>
          </a:p>
          <a:p>
            <a:pPr indent="0" lvl="0" marL="0" rtl="0" algn="ctr">
              <a:lnSpc>
                <a:spcPct val="100000"/>
              </a:lnSpc>
              <a:spcBef>
                <a:spcPts val="0"/>
              </a:spcBef>
              <a:spcAft>
                <a:spcPts val="0"/>
              </a:spcAft>
              <a:buSzPts val="5200"/>
              <a:buNone/>
            </a:pPr>
            <a:r>
              <a:rPr i="1" lang="en" sz="2500">
                <a:solidFill>
                  <a:srgbClr val="FFCC33"/>
                </a:solidFill>
              </a:rPr>
              <a:t>SMT Data Challenge 2023</a:t>
            </a:r>
            <a:endParaRPr i="1" sz="2500">
              <a:solidFill>
                <a:srgbClr val="FFCC33"/>
              </a:solidFill>
            </a:endParaRPr>
          </a:p>
        </p:txBody>
      </p:sp>
      <p:sp>
        <p:nvSpPr>
          <p:cNvPr id="61" name="Google Shape;61;p1"/>
          <p:cNvSpPr txBox="1"/>
          <p:nvPr>
            <p:ph idx="1" type="subTitle"/>
          </p:nvPr>
        </p:nvSpPr>
        <p:spPr>
          <a:xfrm>
            <a:off x="311700" y="294085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200"/>
              <a:t>Jack Rogers, Kai Franke, Jackson Balch, and Isaac Blumhoefer</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976ab0161a_0_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 </a:t>
            </a:r>
            <a:r>
              <a:rPr lang="en">
                <a:extLst>
                  <a:ext uri="http://customooxmlschemas.google.com/">
                    <go:slidesCustomData xmlns:go="http://customooxmlschemas.google.com/" textRoundtripDataId="1"/>
                  </a:ext>
                </a:extLst>
              </a:rPr>
              <a:t>Animations</a:t>
            </a:r>
            <a:endParaRPr/>
          </a:p>
        </p:txBody>
      </p:sp>
      <p:pic>
        <p:nvPicPr>
          <p:cNvPr id="148" name="Google Shape;148;g2976ab0161a_0_9" title="R Shiny Animation">
            <a:hlinkClick r:id="rId4"/>
          </p:cNvPr>
          <p:cNvPicPr preferRelativeResize="0"/>
          <p:nvPr/>
        </p:nvPicPr>
        <p:blipFill>
          <a:blip r:embed="rId5">
            <a:alphaModFix/>
          </a:blip>
          <a:stretch>
            <a:fillRect/>
          </a:stretch>
        </p:blipFill>
        <p:spPr>
          <a:xfrm>
            <a:off x="1303225" y="1164250"/>
            <a:ext cx="6537542" cy="3677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99ba37bb05_1_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7A0019"/>
                </a:solidFill>
              </a:rPr>
              <a:t>Questions?</a:t>
            </a:r>
            <a:endParaRPr>
              <a:solidFill>
                <a:srgbClr val="7A0019"/>
              </a:solidFill>
            </a:endParaRPr>
          </a:p>
        </p:txBody>
      </p:sp>
      <p:pic>
        <p:nvPicPr>
          <p:cNvPr id="154" name="Google Shape;154;g299ba37bb05_1_5"/>
          <p:cNvPicPr preferRelativeResize="0"/>
          <p:nvPr/>
        </p:nvPicPr>
        <p:blipFill>
          <a:blip r:embed="rId3">
            <a:alphaModFix/>
          </a:blip>
          <a:stretch>
            <a:fillRect/>
          </a:stretch>
        </p:blipFill>
        <p:spPr>
          <a:xfrm>
            <a:off x="6720425" y="1329300"/>
            <a:ext cx="2041525" cy="2041525"/>
          </a:xfrm>
          <a:prstGeom prst="rect">
            <a:avLst/>
          </a:prstGeom>
          <a:noFill/>
          <a:ln>
            <a:noFill/>
          </a:ln>
        </p:spPr>
      </p:pic>
      <p:sp>
        <p:nvSpPr>
          <p:cNvPr id="155" name="Google Shape;155;g299ba37bb05_1_5"/>
          <p:cNvSpPr txBox="1"/>
          <p:nvPr/>
        </p:nvSpPr>
        <p:spPr>
          <a:xfrm>
            <a:off x="6923539" y="3469975"/>
            <a:ext cx="1635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Link for Shiny App, Github, LinkedIns</a:t>
            </a:r>
            <a:endParaRPr sz="12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a:t>
            </a:r>
            <a:endParaRPr/>
          </a:p>
        </p:txBody>
      </p:sp>
      <p:sp>
        <p:nvSpPr>
          <p:cNvPr id="67" name="Google Shape;67;p2"/>
          <p:cNvSpPr txBox="1"/>
          <p:nvPr/>
        </p:nvSpPr>
        <p:spPr>
          <a:xfrm>
            <a:off x="122725" y="406200"/>
            <a:ext cx="4704600" cy="395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a:ea typeface="Raleway"/>
              <a:cs typeface="Raleway"/>
              <a:sym typeface="Raleway"/>
            </a:endParaRPr>
          </a:p>
          <a:p>
            <a:pPr indent="-330200" lvl="0" marL="457200" marR="0" rtl="0" algn="l">
              <a:lnSpc>
                <a:spcPct val="100000"/>
              </a:lnSpc>
              <a:spcBef>
                <a:spcPts val="0"/>
              </a:spcBef>
              <a:spcAft>
                <a:spcPts val="0"/>
              </a:spcAft>
              <a:buSzPts val="1600"/>
              <a:buFont typeface="Raleway"/>
              <a:buChar char="●"/>
            </a:pPr>
            <a:r>
              <a:rPr lang="en" sz="1600">
                <a:latin typeface="Raleway"/>
                <a:ea typeface="Raleway"/>
                <a:cs typeface="Raleway"/>
                <a:sym typeface="Raleway"/>
              </a:rPr>
              <a:t>Tracking data allows for continuous analysis during a play</a:t>
            </a:r>
            <a:endParaRPr sz="1600">
              <a:latin typeface="Raleway"/>
              <a:ea typeface="Raleway"/>
              <a:cs typeface="Raleway"/>
              <a:sym typeface="Raleway"/>
            </a:endParaRPr>
          </a:p>
          <a:p>
            <a:pPr indent="-330200" lvl="0" marL="457200" marR="0" rtl="0" algn="l">
              <a:lnSpc>
                <a:spcPct val="100000"/>
              </a:lnSpc>
              <a:spcBef>
                <a:spcPts val="0"/>
              </a:spcBef>
              <a:spcAft>
                <a:spcPts val="0"/>
              </a:spcAft>
              <a:buSzPts val="1600"/>
              <a:buFont typeface="Raleway"/>
              <a:buChar char="●"/>
            </a:pPr>
            <a:r>
              <a:rPr lang="en" sz="1600">
                <a:latin typeface="Raleway"/>
                <a:ea typeface="Raleway"/>
                <a:cs typeface="Raleway"/>
                <a:sym typeface="Raleway"/>
              </a:rPr>
              <a:t>One area this can be applied is stolen base defense</a:t>
            </a:r>
            <a:endParaRPr sz="1600">
              <a:latin typeface="Raleway"/>
              <a:ea typeface="Raleway"/>
              <a:cs typeface="Raleway"/>
              <a:sym typeface="Raleway"/>
            </a:endParaRPr>
          </a:p>
          <a:p>
            <a:pPr indent="-330200" lvl="1" marL="914400" marR="0" rtl="0" algn="l">
              <a:lnSpc>
                <a:spcPct val="100000"/>
              </a:lnSpc>
              <a:spcBef>
                <a:spcPts val="0"/>
              </a:spcBef>
              <a:spcAft>
                <a:spcPts val="0"/>
              </a:spcAft>
              <a:buSzPts val="1600"/>
              <a:buFont typeface="Raleway"/>
              <a:buChar char="○"/>
            </a:pPr>
            <a:r>
              <a:rPr lang="en" sz="1600">
                <a:latin typeface="Raleway"/>
                <a:ea typeface="Raleway"/>
                <a:cs typeface="Raleway"/>
                <a:sym typeface="Raleway"/>
              </a:rPr>
              <a:t>Many pieces of the puzzle:</a:t>
            </a:r>
            <a:endParaRPr sz="1600">
              <a:latin typeface="Raleway"/>
              <a:ea typeface="Raleway"/>
              <a:cs typeface="Raleway"/>
              <a:sym typeface="Raleway"/>
            </a:endParaRPr>
          </a:p>
          <a:p>
            <a:pPr indent="-330200" lvl="2" marL="1371600" marR="0" rtl="0" algn="l">
              <a:lnSpc>
                <a:spcPct val="100000"/>
              </a:lnSpc>
              <a:spcBef>
                <a:spcPts val="0"/>
              </a:spcBef>
              <a:spcAft>
                <a:spcPts val="0"/>
              </a:spcAft>
              <a:buSzPts val="1600"/>
              <a:buFont typeface="Raleway"/>
              <a:buChar char="■"/>
            </a:pPr>
            <a:r>
              <a:rPr lang="en" sz="1600">
                <a:latin typeface="Raleway"/>
                <a:ea typeface="Raleway"/>
                <a:cs typeface="Raleway"/>
                <a:sym typeface="Raleway"/>
              </a:rPr>
              <a:t>Pitcher holding and location</a:t>
            </a:r>
            <a:endParaRPr sz="1600">
              <a:latin typeface="Raleway"/>
              <a:ea typeface="Raleway"/>
              <a:cs typeface="Raleway"/>
              <a:sym typeface="Raleway"/>
            </a:endParaRPr>
          </a:p>
          <a:p>
            <a:pPr indent="-330200" lvl="2" marL="1371600" marR="0" rtl="0" algn="l">
              <a:lnSpc>
                <a:spcPct val="100000"/>
              </a:lnSpc>
              <a:spcBef>
                <a:spcPts val="0"/>
              </a:spcBef>
              <a:spcAft>
                <a:spcPts val="0"/>
              </a:spcAft>
              <a:buSzPts val="1600"/>
              <a:buFont typeface="Raleway"/>
              <a:buChar char="■"/>
            </a:pPr>
            <a:r>
              <a:rPr lang="en" sz="1600">
                <a:latin typeface="Raleway"/>
                <a:ea typeface="Raleway"/>
                <a:cs typeface="Raleway"/>
                <a:sym typeface="Raleway"/>
              </a:rPr>
              <a:t>Catcher receiving and throwing</a:t>
            </a:r>
            <a:endParaRPr sz="1600">
              <a:latin typeface="Raleway"/>
              <a:ea typeface="Raleway"/>
              <a:cs typeface="Raleway"/>
              <a:sym typeface="Raleway"/>
            </a:endParaRPr>
          </a:p>
          <a:p>
            <a:pPr indent="-330200" lvl="2" marL="1371600" marR="0" rtl="0" algn="l">
              <a:lnSpc>
                <a:spcPct val="100000"/>
              </a:lnSpc>
              <a:spcBef>
                <a:spcPts val="0"/>
              </a:spcBef>
              <a:spcAft>
                <a:spcPts val="0"/>
              </a:spcAft>
              <a:buSzPts val="1600"/>
              <a:buFont typeface="Raleway"/>
              <a:buChar char="■"/>
            </a:pPr>
            <a:r>
              <a:rPr lang="en" sz="1600">
                <a:latin typeface="Raleway"/>
                <a:ea typeface="Raleway"/>
                <a:cs typeface="Raleway"/>
                <a:sym typeface="Raleway"/>
              </a:rPr>
              <a:t>Fielder tagging</a:t>
            </a:r>
            <a:endParaRPr sz="1600">
              <a:latin typeface="Raleway"/>
              <a:ea typeface="Raleway"/>
              <a:cs typeface="Raleway"/>
              <a:sym typeface="Raleway"/>
            </a:endParaRPr>
          </a:p>
          <a:p>
            <a:pPr indent="-330200" lvl="0" marL="457200" marR="0" rtl="0" algn="l">
              <a:lnSpc>
                <a:spcPct val="100000"/>
              </a:lnSpc>
              <a:spcBef>
                <a:spcPts val="0"/>
              </a:spcBef>
              <a:spcAft>
                <a:spcPts val="0"/>
              </a:spcAft>
              <a:buSzPts val="1600"/>
              <a:buFont typeface="Raleway"/>
              <a:buChar char="●"/>
            </a:pPr>
            <a:r>
              <a:rPr lang="en" sz="1600">
                <a:latin typeface="Raleway"/>
                <a:ea typeface="Raleway"/>
                <a:cs typeface="Raleway"/>
                <a:sym typeface="Raleway"/>
              </a:rPr>
              <a:t>Example:</a:t>
            </a:r>
            <a:endParaRPr sz="1600">
              <a:latin typeface="Raleway"/>
              <a:ea typeface="Raleway"/>
              <a:cs typeface="Raleway"/>
              <a:sym typeface="Raleway"/>
            </a:endParaRPr>
          </a:p>
          <a:p>
            <a:pPr indent="-330200" lvl="1" marL="914400" marR="0" rtl="0" algn="l">
              <a:lnSpc>
                <a:spcPct val="100000"/>
              </a:lnSpc>
              <a:spcBef>
                <a:spcPts val="0"/>
              </a:spcBef>
              <a:spcAft>
                <a:spcPts val="0"/>
              </a:spcAft>
              <a:buSzPts val="1600"/>
              <a:buFont typeface="Raleway"/>
              <a:buChar char="○"/>
            </a:pPr>
            <a:r>
              <a:rPr lang="en" sz="1600">
                <a:latin typeface="Raleway"/>
                <a:ea typeface="Raleway"/>
                <a:cs typeface="Raleway"/>
                <a:sym typeface="Raleway"/>
              </a:rPr>
              <a:t>Catcher and pitcher do their job</a:t>
            </a:r>
            <a:endParaRPr sz="1600">
              <a:latin typeface="Raleway"/>
              <a:ea typeface="Raleway"/>
              <a:cs typeface="Raleway"/>
              <a:sym typeface="Raleway"/>
            </a:endParaRPr>
          </a:p>
          <a:p>
            <a:pPr indent="-330200" lvl="1" marL="914400" marR="0" rtl="0" algn="l">
              <a:lnSpc>
                <a:spcPct val="100000"/>
              </a:lnSpc>
              <a:spcBef>
                <a:spcPts val="0"/>
              </a:spcBef>
              <a:spcAft>
                <a:spcPts val="0"/>
              </a:spcAft>
              <a:buSzPts val="1600"/>
              <a:buFont typeface="Raleway"/>
              <a:buChar char="○"/>
            </a:pPr>
            <a:r>
              <a:rPr lang="en" sz="1600">
                <a:latin typeface="Raleway"/>
                <a:ea typeface="Raleway"/>
                <a:cs typeface="Raleway"/>
                <a:sym typeface="Raleway"/>
              </a:rPr>
              <a:t>However, the fielder fails to make the out</a:t>
            </a:r>
            <a:endParaRPr sz="1600">
              <a:latin typeface="Raleway"/>
              <a:ea typeface="Raleway"/>
              <a:cs typeface="Raleway"/>
              <a:sym typeface="Raleway"/>
            </a:endParaRPr>
          </a:p>
        </p:txBody>
      </p:sp>
      <p:sp>
        <p:nvSpPr>
          <p:cNvPr id="68" name="Google Shape;68;p2"/>
          <p:cNvSpPr txBox="1"/>
          <p:nvPr/>
        </p:nvSpPr>
        <p:spPr>
          <a:xfrm>
            <a:off x="5514000" y="172177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9/2/15: Justin Turner makes a fantastic slide to avoid a tag by Ehire Adrianza and steal second base&#10;&#10;Check out http://m.mlb.com/video for our full archive of videos, and subscribe on YouTube for the best, exclusive MLB content: http://youtube.com/MLB   &#10; &#10;About MLB.com:&#10;Commissioner Allan H. (Bud) Selig announced on January 19, 2000, that the 30 Major League club owners voted unanimously to centralize all of Baseball's internet operations into an independent technology company. Major League Baseball Advanced Media (MLBAM) was formed and charged with developing, building and managing the most comprehensive baseball experience available on the internet. In August 2002, MLB.com streamed the first-ever live, full length MLB game when the Texas Rangers and New York Yankees faced off at Yankee Stadium. Since that time, millions of baseball fans around the world have subscribed to MLB.TV, the live video streaming product that airs every game in HD to nearly 400 different devices. MLB.com also provides an array of mobile apps for fans to choose from, including At Bat, the highest-grossing iOS sports app of all-time. MLB.com features a stable of club beat reporters and award-winning national columnists, the largest contingent of baseball reporters under one roof, who deliver over 100 original articles every day. MLB.com also offers extensive historical information and footage, online ticket sales, official baseball merchandise, authenticated memorabilia and collectibles and fantasy games.&#10; &#10;Major League Baseball consists of 30 teams split between the American and National Leagues. The American League, originally founded in 1901, consists of the following teams: Baltimore Orioles; Boston Red Sox; Chicago White Sox; Cleveland Indians; Detroit Tigers; Houston Astros; Kansas City Royals; Los Angeles Angels of Anaheim; Minnesota Twins; New York Yankees; Oakland Athletics; Seattle Mariners; Tampa Bay Rays; Texas Rangers; and Toronto Blue Jays. The National League, originally founded in 1876, consists of the following teams: Arizona Diamondbacks; Atlanta Braves; Chicago Cubs; Cincinnati Reds; Colorado Rockies; Los Angeles Dodgers; Miami Marlins; Milwaukee Brewers; New York Mets; Philadelphia Phillies; Pittsburgh Pirates; San Diego Padres; San Francisco Giants; St. Louis Cardinals; and Washington Nationals.&#10; &#10;Visit MLB.com: http://mlb.mlb.com&#10;Subscribe to MLB.TV: mlb.tv&#10;Download MLB.com At Bat: http://mlb.mlb.com/mobile/atbat&#10;Get tickets: http://mlb.mlb.com/tickets&#10;Official MLB Merchandise: http://mlb.mlb.com/shop&#10; &#10;Join the conversation!&#10;Twitter: http://twitter.com/mlb&#10;Facebook: http://facebook.com/mlb&#10;Instagram: http://instagram.com/mlb&#10;Google+: https://plus.google.com/+MLB&#10;Tumblr: http://drawntomlb.com/&#10;Pinterest: http://pinterest.com/MLBAM" id="69" name="Google Shape;69;p2" title="SF@LAD: Turner slides around tag for stolen base">
            <a:hlinkClick r:id="rId3"/>
          </p:cNvPr>
          <p:cNvPicPr preferRelativeResize="0"/>
          <p:nvPr/>
        </p:nvPicPr>
        <p:blipFill>
          <a:blip r:embed="rId4">
            <a:alphaModFix/>
          </a:blip>
          <a:stretch>
            <a:fillRect/>
          </a:stretch>
        </p:blipFill>
        <p:spPr>
          <a:xfrm>
            <a:off x="4913150" y="1798225"/>
            <a:ext cx="3919150" cy="220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97661b6b9b_2_6"/>
          <p:cNvSpPr txBox="1"/>
          <p:nvPr>
            <p:ph type="title"/>
          </p:nvPr>
        </p:nvSpPr>
        <p:spPr>
          <a:xfrm>
            <a:off x="336450" y="1830600"/>
            <a:ext cx="36759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How can we measure individual contributions in stolen base defense?</a:t>
            </a:r>
            <a:endParaRPr sz="2700"/>
          </a:p>
        </p:txBody>
      </p:sp>
      <p:sp>
        <p:nvSpPr>
          <p:cNvPr id="75" name="Google Shape;75;g297661b6b9b_2_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dk1"/>
              </a:buClr>
              <a:buSzPts val="1600"/>
              <a:buAutoNum type="arabicPeriod"/>
            </a:pPr>
            <a:r>
              <a:rPr lang="en" sz="1600">
                <a:solidFill>
                  <a:schemeClr val="dk1"/>
                </a:solidFill>
              </a:rPr>
              <a:t>Derive useful information from tracking data</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Build an hierarchical model to predict the success of a stolen base at different stages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Evaluate each player’s contribution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97661b6b9b_1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 Unique Stages</a:t>
            </a:r>
            <a:endParaRPr/>
          </a:p>
        </p:txBody>
      </p:sp>
      <p:sp>
        <p:nvSpPr>
          <p:cNvPr id="81" name="Google Shape;81;g297661b6b9b_1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a play up into four stages and their unique inputs:</a:t>
            </a:r>
            <a:endParaRPr/>
          </a:p>
          <a:p>
            <a:pPr indent="-342900" lvl="0" marL="457200" rtl="0" algn="l">
              <a:spcBef>
                <a:spcPts val="0"/>
              </a:spcBef>
              <a:spcAft>
                <a:spcPts val="0"/>
              </a:spcAft>
              <a:buSzPts val="1800"/>
              <a:buAutoNum type="arabicPeriod"/>
            </a:pPr>
            <a:r>
              <a:rPr lang="en"/>
              <a:t>Pre-Play: Build a Base Prediction for the Runner</a:t>
            </a:r>
            <a:endParaRPr/>
          </a:p>
          <a:p>
            <a:pPr indent="-304800" lvl="1" marL="914400" rtl="0" algn="l">
              <a:spcBef>
                <a:spcPts val="0"/>
              </a:spcBef>
              <a:spcAft>
                <a:spcPts val="0"/>
              </a:spcAft>
              <a:buSzPts val="1200"/>
              <a:buAutoNum type="alphaLcPeriod"/>
            </a:pPr>
            <a:r>
              <a:rPr lang="en" sz="1200">
                <a:solidFill>
                  <a:schemeClr val="dk1"/>
                </a:solidFill>
              </a:rPr>
              <a:t>Sprint Speed on Play, Independent of Fielder Performance</a:t>
            </a:r>
            <a:endParaRPr sz="800"/>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Pitch: Analyze Pitchers Impact on Play</a:t>
            </a:r>
            <a:endParaRPr/>
          </a:p>
          <a:p>
            <a:pPr indent="-304800" lvl="1" marL="914400" rtl="0" algn="l">
              <a:spcBef>
                <a:spcPts val="0"/>
              </a:spcBef>
              <a:spcAft>
                <a:spcPts val="0"/>
              </a:spcAft>
              <a:buSzPts val="1200"/>
              <a:buAutoNum type="alphaLcPeriod"/>
            </a:pPr>
            <a:r>
              <a:rPr lang="en" sz="1200">
                <a:solidFill>
                  <a:schemeClr val="dk1"/>
                </a:solidFill>
              </a:rPr>
              <a:t>Speed, Jump, Pitch Location</a:t>
            </a:r>
            <a:endParaRPr sz="1200"/>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Catch: Analyze Catcher Footwork/Exchange</a:t>
            </a:r>
            <a:endParaRPr/>
          </a:p>
          <a:p>
            <a:pPr indent="-304800" lvl="1" marL="914400" rtl="0" algn="l">
              <a:spcBef>
                <a:spcPts val="0"/>
              </a:spcBef>
              <a:spcAft>
                <a:spcPts val="0"/>
              </a:spcAft>
              <a:buSzPts val="1200"/>
              <a:buAutoNum type="alphaLcPeriod"/>
            </a:pPr>
            <a:r>
              <a:rPr lang="en" sz="1200">
                <a:solidFill>
                  <a:schemeClr val="dk1"/>
                </a:solidFill>
              </a:rPr>
              <a:t>Above with the addition of exchange</a:t>
            </a:r>
            <a:endParaRPr sz="1200"/>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Throw: Analyze Catcher’s Throw and Fielder’s Tag</a:t>
            </a:r>
            <a:endParaRPr/>
          </a:p>
          <a:p>
            <a:pPr indent="-304800" lvl="1" marL="914400" rtl="0" algn="l">
              <a:spcBef>
                <a:spcPts val="0"/>
              </a:spcBef>
              <a:spcAft>
                <a:spcPts val="0"/>
              </a:spcAft>
              <a:buSzPts val="1200"/>
              <a:buAutoNum type="alphaLcPeriod"/>
            </a:pPr>
            <a:r>
              <a:rPr lang="en" sz="1200">
                <a:solidFill>
                  <a:schemeClr val="dk1"/>
                </a:solidFill>
              </a:rPr>
              <a:t>Above with the addition of the Catcher’s throw (Speed and Location)</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2" name="Google Shape;82;g297661b6b9b_1_0"/>
          <p:cNvPicPr preferRelativeResize="0"/>
          <p:nvPr/>
        </p:nvPicPr>
        <p:blipFill>
          <a:blip r:embed="rId4">
            <a:alphaModFix/>
          </a:blip>
          <a:stretch>
            <a:fillRect/>
          </a:stretch>
        </p:blipFill>
        <p:spPr>
          <a:xfrm>
            <a:off x="6235150" y="2059463"/>
            <a:ext cx="2597150" cy="1602425"/>
          </a:xfrm>
          <a:prstGeom prst="rect">
            <a:avLst/>
          </a:prstGeom>
          <a:noFill/>
          <a:ln>
            <a:noFill/>
          </a:ln>
        </p:spPr>
      </p:pic>
      <p:pic>
        <p:nvPicPr>
          <p:cNvPr id="83" name="Google Shape;83;g297661b6b9b_1_0"/>
          <p:cNvPicPr preferRelativeResize="0"/>
          <p:nvPr/>
        </p:nvPicPr>
        <p:blipFill>
          <a:blip r:embed="rId5">
            <a:alphaModFix/>
          </a:blip>
          <a:stretch>
            <a:fillRect/>
          </a:stretch>
        </p:blipFill>
        <p:spPr>
          <a:xfrm>
            <a:off x="6235150" y="2059463"/>
            <a:ext cx="2597150" cy="1602418"/>
          </a:xfrm>
          <a:prstGeom prst="rect">
            <a:avLst/>
          </a:prstGeom>
          <a:noFill/>
          <a:ln>
            <a:noFill/>
          </a:ln>
        </p:spPr>
      </p:pic>
      <p:pic>
        <p:nvPicPr>
          <p:cNvPr id="84" name="Google Shape;84;g297661b6b9b_1_0"/>
          <p:cNvPicPr preferRelativeResize="0"/>
          <p:nvPr/>
        </p:nvPicPr>
        <p:blipFill>
          <a:blip r:embed="rId6">
            <a:alphaModFix/>
          </a:blip>
          <a:stretch>
            <a:fillRect/>
          </a:stretch>
        </p:blipFill>
        <p:spPr>
          <a:xfrm>
            <a:off x="6235150" y="2057650"/>
            <a:ext cx="2597121" cy="1602400"/>
          </a:xfrm>
          <a:prstGeom prst="rect">
            <a:avLst/>
          </a:prstGeom>
          <a:noFill/>
          <a:ln>
            <a:noFill/>
          </a:ln>
        </p:spPr>
      </p:pic>
      <p:pic>
        <p:nvPicPr>
          <p:cNvPr id="85" name="Google Shape;85;g297661b6b9b_1_0"/>
          <p:cNvPicPr preferRelativeResize="0"/>
          <p:nvPr/>
        </p:nvPicPr>
        <p:blipFill>
          <a:blip r:embed="rId7">
            <a:alphaModFix/>
          </a:blip>
          <a:stretch>
            <a:fillRect/>
          </a:stretch>
        </p:blipFill>
        <p:spPr>
          <a:xfrm>
            <a:off x="6235138" y="2059463"/>
            <a:ext cx="2597150" cy="16024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5e597113ef_0_12"/>
          <p:cNvSpPr txBox="1"/>
          <p:nvPr>
            <p:ph type="title"/>
          </p:nvPr>
        </p:nvSpPr>
        <p:spPr>
          <a:xfrm>
            <a:off x="338550" y="-538287"/>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a:t>
            </a:r>
            <a:endParaRPr/>
          </a:p>
        </p:txBody>
      </p:sp>
      <p:sp>
        <p:nvSpPr>
          <p:cNvPr id="91" name="Google Shape;91;g25e597113ef_0_12"/>
          <p:cNvSpPr txBox="1"/>
          <p:nvPr>
            <p:ph idx="2" type="body"/>
          </p:nvPr>
        </p:nvSpPr>
        <p:spPr>
          <a:xfrm>
            <a:off x="4926625" y="492275"/>
            <a:ext cx="3837000" cy="3695100"/>
          </a:xfrm>
          <a:prstGeom prst="rect">
            <a:avLst/>
          </a:prstGeom>
        </p:spPr>
        <p:txBody>
          <a:bodyPr anchorCtr="0" anchor="ctr" bIns="91425" lIns="91425" spcFirstLastPara="1" rIns="91425" wrap="square" tIns="91425">
            <a:noAutofit/>
          </a:bodyPr>
          <a:lstStyle/>
          <a:p>
            <a:pPr indent="0" lvl="0" marL="0" rtl="0" algn="l">
              <a:lnSpc>
                <a:spcPct val="125454"/>
              </a:lnSpc>
              <a:spcBef>
                <a:spcPts val="0"/>
              </a:spcBef>
              <a:spcAft>
                <a:spcPts val="0"/>
              </a:spcAft>
              <a:buNone/>
            </a:pPr>
            <a:r>
              <a:t/>
            </a:r>
            <a:endParaRPr sz="2400">
              <a:solidFill>
                <a:schemeClr val="dk1"/>
              </a:solidFill>
            </a:endParaRPr>
          </a:p>
          <a:p>
            <a:pPr indent="-381000" lvl="0" marL="457200" rtl="0" algn="l">
              <a:lnSpc>
                <a:spcPct val="125454"/>
              </a:lnSpc>
              <a:spcBef>
                <a:spcPts val="600"/>
              </a:spcBef>
              <a:spcAft>
                <a:spcPts val="0"/>
              </a:spcAft>
              <a:buClr>
                <a:schemeClr val="dk1"/>
              </a:buClr>
              <a:buSzPts val="2400"/>
              <a:buChar char="●"/>
            </a:pPr>
            <a:r>
              <a:rPr lang="en" sz="2400">
                <a:solidFill>
                  <a:schemeClr val="dk1"/>
                </a:solidFill>
              </a:rPr>
              <a:t>Probabilities, not just outcomes</a:t>
            </a:r>
            <a:endParaRPr sz="2400">
              <a:solidFill>
                <a:schemeClr val="dk1"/>
              </a:solidFill>
            </a:endParaRPr>
          </a:p>
          <a:p>
            <a:pPr indent="-381000" lvl="0" marL="457200" rtl="0" algn="l">
              <a:lnSpc>
                <a:spcPct val="125454"/>
              </a:lnSpc>
              <a:spcBef>
                <a:spcPts val="0"/>
              </a:spcBef>
              <a:spcAft>
                <a:spcPts val="0"/>
              </a:spcAft>
              <a:buClr>
                <a:schemeClr val="dk1"/>
              </a:buClr>
              <a:buSzPts val="2400"/>
              <a:buChar char="●"/>
            </a:pPr>
            <a:r>
              <a:rPr lang="en" sz="2400">
                <a:solidFill>
                  <a:schemeClr val="dk1"/>
                </a:solidFill>
              </a:rPr>
              <a:t>Staged process allows us to find individual impact at each point</a:t>
            </a:r>
            <a:endParaRPr sz="2400">
              <a:solidFill>
                <a:schemeClr val="dk1"/>
              </a:solidFill>
            </a:endParaRPr>
          </a:p>
          <a:p>
            <a:pPr indent="-381000" lvl="0" marL="457200" rtl="0" algn="l">
              <a:lnSpc>
                <a:spcPct val="125454"/>
              </a:lnSpc>
              <a:spcBef>
                <a:spcPts val="0"/>
              </a:spcBef>
              <a:spcAft>
                <a:spcPts val="0"/>
              </a:spcAft>
              <a:buClr>
                <a:schemeClr val="dk1"/>
              </a:buClr>
              <a:buSzPts val="2400"/>
              <a:buChar char="●"/>
            </a:pPr>
            <a:r>
              <a:rPr lang="en" sz="2400">
                <a:solidFill>
                  <a:schemeClr val="dk1"/>
                </a:solidFill>
              </a:rPr>
              <a:t>Emphasize Interpretability</a:t>
            </a:r>
            <a:endParaRPr sz="2400">
              <a:solidFill>
                <a:schemeClr val="dk1"/>
              </a:solidFill>
            </a:endParaRPr>
          </a:p>
        </p:txBody>
      </p:sp>
      <p:sp>
        <p:nvSpPr>
          <p:cNvPr id="92" name="Google Shape;92;g25e597113ef_0_12"/>
          <p:cNvSpPr txBox="1"/>
          <p:nvPr>
            <p:ph idx="1" type="subTitle"/>
          </p:nvPr>
        </p:nvSpPr>
        <p:spPr>
          <a:xfrm>
            <a:off x="338550" y="1051788"/>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LASSO Logistic Regression</a:t>
            </a:r>
            <a:endParaRPr/>
          </a:p>
        </p:txBody>
      </p:sp>
      <p:pic>
        <p:nvPicPr>
          <p:cNvPr id="93" name="Google Shape;93;g25e597113ef_0_12"/>
          <p:cNvPicPr preferRelativeResize="0"/>
          <p:nvPr/>
        </p:nvPicPr>
        <p:blipFill>
          <a:blip r:embed="rId4">
            <a:alphaModFix/>
          </a:blip>
          <a:stretch>
            <a:fillRect/>
          </a:stretch>
        </p:blipFill>
        <p:spPr>
          <a:xfrm>
            <a:off x="837150" y="1613988"/>
            <a:ext cx="3048000" cy="2028825"/>
          </a:xfrm>
          <a:prstGeom prst="rect">
            <a:avLst/>
          </a:prstGeom>
          <a:noFill/>
          <a:ln>
            <a:noFill/>
          </a:ln>
        </p:spPr>
      </p:pic>
      <p:sp>
        <p:nvSpPr>
          <p:cNvPr id="94" name="Google Shape;94;g25e597113ef_0_12"/>
          <p:cNvSpPr txBox="1"/>
          <p:nvPr/>
        </p:nvSpPr>
        <p:spPr>
          <a:xfrm>
            <a:off x="519450" y="3890238"/>
            <a:ext cx="3683400" cy="724500"/>
          </a:xfrm>
          <a:prstGeom prst="rect">
            <a:avLst/>
          </a:prstGeom>
          <a:noFill/>
          <a:ln>
            <a:noFill/>
          </a:ln>
        </p:spPr>
        <p:txBody>
          <a:bodyPr anchorCtr="0" anchor="t" bIns="91425" lIns="91425" spcFirstLastPara="1" rIns="91425" wrap="square" tIns="91425">
            <a:noAutofit/>
          </a:bodyPr>
          <a:lstStyle/>
          <a:p>
            <a:pPr indent="-292100" lvl="0" marL="457200" rtl="0" algn="l">
              <a:lnSpc>
                <a:spcPct val="125454"/>
              </a:lnSpc>
              <a:spcBef>
                <a:spcPts val="0"/>
              </a:spcBef>
              <a:spcAft>
                <a:spcPts val="0"/>
              </a:spcAft>
              <a:buClr>
                <a:schemeClr val="dk1"/>
              </a:buClr>
              <a:buSzPts val="1000"/>
              <a:buFont typeface="Raleway"/>
              <a:buChar char="●"/>
            </a:pPr>
            <a:r>
              <a:rPr lang="en" sz="1000">
                <a:solidFill>
                  <a:schemeClr val="dk1"/>
                </a:solidFill>
                <a:latin typeface="Raleway"/>
                <a:ea typeface="Raleway"/>
                <a:cs typeface="Raleway"/>
                <a:sym typeface="Raleway"/>
              </a:rPr>
              <a:t>Tree-Based Methods Overfit</a:t>
            </a:r>
            <a:endParaRPr sz="1000">
              <a:solidFill>
                <a:schemeClr val="dk1"/>
              </a:solidFill>
              <a:latin typeface="Raleway"/>
              <a:ea typeface="Raleway"/>
              <a:cs typeface="Raleway"/>
              <a:sym typeface="Raleway"/>
            </a:endParaRPr>
          </a:p>
          <a:p>
            <a:pPr indent="-292100" lvl="0" marL="457200" rtl="0" algn="l">
              <a:lnSpc>
                <a:spcPct val="125454"/>
              </a:lnSpc>
              <a:spcBef>
                <a:spcPts val="0"/>
              </a:spcBef>
              <a:spcAft>
                <a:spcPts val="0"/>
              </a:spcAft>
              <a:buClr>
                <a:schemeClr val="dk1"/>
              </a:buClr>
              <a:buSzPts val="1000"/>
              <a:buFont typeface="Raleway"/>
              <a:buChar char="●"/>
            </a:pPr>
            <a:r>
              <a:rPr lang="en" sz="1000">
                <a:solidFill>
                  <a:schemeClr val="dk1"/>
                </a:solidFill>
                <a:latin typeface="Raleway"/>
                <a:ea typeface="Raleway"/>
                <a:cs typeface="Raleway"/>
                <a:sym typeface="Raleway"/>
                <a:extLst>
                  <a:ext uri="http://customooxmlschemas.google.com/">
                    <go:slidesCustomData xmlns:go="http://customooxmlschemas.google.com/" textRoundtripDataId="0"/>
                  </a:ext>
                </a:extLst>
              </a:rPr>
              <a:t>LASSO allows us to do feature selection easily</a:t>
            </a:r>
            <a:endParaRPr sz="1000">
              <a:solidFill>
                <a:schemeClr val="dk1"/>
              </a:solidFill>
              <a:latin typeface="Raleway"/>
              <a:ea typeface="Raleway"/>
              <a:cs typeface="Raleway"/>
              <a:sym typeface="Raleway"/>
            </a:endParaRPr>
          </a:p>
          <a:p>
            <a:pPr indent="-292100" lvl="0" marL="457200" rtl="0" algn="l">
              <a:lnSpc>
                <a:spcPct val="125454"/>
              </a:lnSpc>
              <a:spcBef>
                <a:spcPts val="0"/>
              </a:spcBef>
              <a:spcAft>
                <a:spcPts val="0"/>
              </a:spcAft>
              <a:buClr>
                <a:schemeClr val="dk1"/>
              </a:buClr>
              <a:buSzPts val="1000"/>
              <a:buFont typeface="Raleway"/>
              <a:buChar char="●"/>
            </a:pPr>
            <a:r>
              <a:rPr lang="en" sz="1000">
                <a:solidFill>
                  <a:schemeClr val="dk1"/>
                </a:solidFill>
                <a:latin typeface="Raleway"/>
                <a:ea typeface="Raleway"/>
                <a:cs typeface="Raleway"/>
                <a:sym typeface="Raleway"/>
              </a:rPr>
              <a:t>Utilize leave one out cross validation to combat small sample size</a:t>
            </a:r>
            <a:endParaRPr sz="1000">
              <a:solidFill>
                <a:schemeClr val="dk1"/>
              </a:solidFill>
              <a:latin typeface="Raleway"/>
              <a:ea typeface="Raleway"/>
              <a:cs typeface="Raleway"/>
              <a:sym typeface="Raleway"/>
            </a:endParaRPr>
          </a:p>
          <a:p>
            <a:pPr indent="0" lvl="0" marL="0" rtl="0" algn="l">
              <a:spcBef>
                <a:spcPts val="600"/>
              </a:spcBef>
              <a:spcAft>
                <a:spcPts val="0"/>
              </a:spcAft>
              <a:buNone/>
            </a:pPr>
            <a:r>
              <a:t/>
            </a:r>
            <a:endParaRPr sz="10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5e597113ef_0_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00" name="Google Shape;100;g25e597113ef_0_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Evaluated models using Log Loss and probabilistic bucketing</a:t>
            </a:r>
            <a:endParaRPr sz="1800"/>
          </a:p>
          <a:p>
            <a:pPr indent="-342900" lvl="0" marL="457200" rtl="0" algn="l">
              <a:spcBef>
                <a:spcPts val="0"/>
              </a:spcBef>
              <a:spcAft>
                <a:spcPts val="0"/>
              </a:spcAft>
              <a:buSzPts val="1800"/>
              <a:buChar char="●"/>
            </a:pPr>
            <a:r>
              <a:rPr lang="en" sz="1800"/>
              <a:t>Models outperformed baseline accuracy metrics</a:t>
            </a:r>
            <a:endParaRPr sz="1800"/>
          </a:p>
          <a:p>
            <a:pPr indent="-342900" lvl="0" marL="457200" rtl="0" algn="l">
              <a:spcBef>
                <a:spcPts val="0"/>
              </a:spcBef>
              <a:spcAft>
                <a:spcPts val="0"/>
              </a:spcAft>
              <a:buSzPts val="1800"/>
              <a:buChar char="●"/>
            </a:pPr>
            <a:r>
              <a:rPr lang="en" sz="1800"/>
              <a:t>Model gets more accurate as play progresses</a:t>
            </a:r>
            <a:endParaRPr sz="1800"/>
          </a:p>
          <a:p>
            <a:pPr indent="-342900" lvl="0" marL="457200" rtl="0" algn="l">
              <a:spcBef>
                <a:spcPts val="0"/>
              </a:spcBef>
              <a:spcAft>
                <a:spcPts val="0"/>
              </a:spcAft>
              <a:buSzPts val="1800"/>
              <a:buChar char="●"/>
            </a:pPr>
            <a:r>
              <a:rPr lang="en" sz="1800"/>
              <a:t>Ensure model coefficients made intuitive sense</a:t>
            </a:r>
            <a:endParaRPr sz="1800"/>
          </a:p>
          <a:p>
            <a:pPr indent="-342900" lvl="0" marL="457200" rtl="0" algn="l">
              <a:spcBef>
                <a:spcPts val="0"/>
              </a:spcBef>
              <a:spcAft>
                <a:spcPts val="0"/>
              </a:spcAft>
              <a:buSzPts val="1800"/>
              <a:buChar char="●"/>
            </a:pPr>
            <a:r>
              <a:rPr lang="en" sz="1800"/>
              <a:t>Able to extract interpretable impact at each stage</a:t>
            </a:r>
            <a:endParaRPr sz="1800"/>
          </a:p>
        </p:txBody>
      </p:sp>
      <p:sp>
        <p:nvSpPr>
          <p:cNvPr id="101" name="Google Shape;101;g25e597113ef_0_17"/>
          <p:cNvSpPr/>
          <p:nvPr/>
        </p:nvSpPr>
        <p:spPr>
          <a:xfrm>
            <a:off x="4597050" y="569288"/>
            <a:ext cx="1593000" cy="806100"/>
          </a:xfrm>
          <a:prstGeom prst="rect">
            <a:avLst/>
          </a:prstGeom>
          <a:solidFill>
            <a:srgbClr val="FFCC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Pre-Pitch: 0.57</a:t>
            </a:r>
            <a:endParaRPr>
              <a:latin typeface="Raleway"/>
              <a:ea typeface="Raleway"/>
              <a:cs typeface="Raleway"/>
              <a:sym typeface="Raleway"/>
            </a:endParaRPr>
          </a:p>
        </p:txBody>
      </p:sp>
      <p:sp>
        <p:nvSpPr>
          <p:cNvPr id="102" name="Google Shape;102;g25e597113ef_0_17"/>
          <p:cNvSpPr/>
          <p:nvPr/>
        </p:nvSpPr>
        <p:spPr>
          <a:xfrm>
            <a:off x="5333100" y="1635775"/>
            <a:ext cx="1593000" cy="806100"/>
          </a:xfrm>
          <a:prstGeom prst="rect">
            <a:avLst/>
          </a:prstGeom>
          <a:solidFill>
            <a:srgbClr val="FFCC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Post-Pitch</a:t>
            </a:r>
            <a:r>
              <a:rPr lang="en">
                <a:latin typeface="Raleway"/>
                <a:ea typeface="Raleway"/>
                <a:cs typeface="Raleway"/>
                <a:sym typeface="Raleway"/>
              </a:rPr>
              <a:t>: 0.69</a:t>
            </a:r>
            <a:endParaRPr>
              <a:latin typeface="Raleway"/>
              <a:ea typeface="Raleway"/>
              <a:cs typeface="Raleway"/>
              <a:sym typeface="Raleway"/>
            </a:endParaRPr>
          </a:p>
        </p:txBody>
      </p:sp>
      <p:sp>
        <p:nvSpPr>
          <p:cNvPr id="103" name="Google Shape;103;g25e597113ef_0_17"/>
          <p:cNvSpPr/>
          <p:nvPr/>
        </p:nvSpPr>
        <p:spPr>
          <a:xfrm>
            <a:off x="6039000" y="2699275"/>
            <a:ext cx="1593000" cy="806100"/>
          </a:xfrm>
          <a:prstGeom prst="rect">
            <a:avLst/>
          </a:prstGeom>
          <a:solidFill>
            <a:srgbClr val="FFCC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Exchange</a:t>
            </a:r>
            <a:r>
              <a:rPr lang="en">
                <a:latin typeface="Raleway"/>
                <a:ea typeface="Raleway"/>
                <a:cs typeface="Raleway"/>
                <a:sym typeface="Raleway"/>
              </a:rPr>
              <a:t>: 0.67</a:t>
            </a:r>
            <a:endParaRPr>
              <a:latin typeface="Raleway"/>
              <a:ea typeface="Raleway"/>
              <a:cs typeface="Raleway"/>
              <a:sym typeface="Raleway"/>
            </a:endParaRPr>
          </a:p>
        </p:txBody>
      </p:sp>
      <p:sp>
        <p:nvSpPr>
          <p:cNvPr id="104" name="Google Shape;104;g25e597113ef_0_17"/>
          <p:cNvSpPr/>
          <p:nvPr/>
        </p:nvSpPr>
        <p:spPr>
          <a:xfrm>
            <a:off x="6895950" y="3762763"/>
            <a:ext cx="1593000" cy="806100"/>
          </a:xfrm>
          <a:prstGeom prst="rect">
            <a:avLst/>
          </a:prstGeom>
          <a:solidFill>
            <a:srgbClr val="FFCC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aleway"/>
                <a:ea typeface="Raleway"/>
                <a:cs typeface="Raleway"/>
                <a:sym typeface="Raleway"/>
              </a:rPr>
              <a:t>Throw/Tag</a:t>
            </a:r>
            <a:r>
              <a:rPr lang="en">
                <a:latin typeface="Raleway"/>
                <a:ea typeface="Raleway"/>
                <a:cs typeface="Raleway"/>
                <a:sym typeface="Raleway"/>
              </a:rPr>
              <a:t>: 0.55</a:t>
            </a:r>
            <a:endParaRPr>
              <a:latin typeface="Raleway"/>
              <a:ea typeface="Raleway"/>
              <a:cs typeface="Raleway"/>
              <a:sym typeface="Raleway"/>
            </a:endParaRPr>
          </a:p>
        </p:txBody>
      </p:sp>
      <p:sp>
        <p:nvSpPr>
          <p:cNvPr id="105" name="Google Shape;105;g25e597113ef_0_17"/>
          <p:cNvSpPr/>
          <p:nvPr/>
        </p:nvSpPr>
        <p:spPr>
          <a:xfrm flipH="1" rot="10800000">
            <a:off x="4597050" y="1375425"/>
            <a:ext cx="705900" cy="802200"/>
          </a:xfrm>
          <a:prstGeom prst="bentArrow">
            <a:avLst>
              <a:gd fmla="val 25000" name="adj1"/>
              <a:gd fmla="val 25000" name="adj2"/>
              <a:gd fmla="val 25000" name="adj3"/>
              <a:gd fmla="val 43750" name="adj4"/>
            </a:avLst>
          </a:prstGeom>
          <a:solidFill>
            <a:srgbClr val="FFCC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6" name="Google Shape;106;g25e597113ef_0_17"/>
          <p:cNvSpPr/>
          <p:nvPr/>
        </p:nvSpPr>
        <p:spPr>
          <a:xfrm flipH="1" rot="10800000">
            <a:off x="5333100" y="2449975"/>
            <a:ext cx="705900" cy="811800"/>
          </a:xfrm>
          <a:prstGeom prst="bentArrow">
            <a:avLst>
              <a:gd fmla="val 25000" name="adj1"/>
              <a:gd fmla="val 25000" name="adj2"/>
              <a:gd fmla="val 25000" name="adj3"/>
              <a:gd fmla="val 43750" name="adj4"/>
            </a:avLst>
          </a:prstGeom>
          <a:solidFill>
            <a:srgbClr val="FFCC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7" name="Google Shape;107;g25e597113ef_0_17"/>
          <p:cNvSpPr/>
          <p:nvPr/>
        </p:nvSpPr>
        <p:spPr>
          <a:xfrm flipH="1" rot="10800000">
            <a:off x="6044475" y="3511800"/>
            <a:ext cx="851400" cy="800100"/>
          </a:xfrm>
          <a:prstGeom prst="bentArrow">
            <a:avLst>
              <a:gd fmla="val 25000" name="adj1"/>
              <a:gd fmla="val 25000" name="adj2"/>
              <a:gd fmla="val 25000" name="adj3"/>
              <a:gd fmla="val 43750" name="adj4"/>
            </a:avLst>
          </a:prstGeom>
          <a:solidFill>
            <a:srgbClr val="FFCC3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08" name="Google Shape;108;g25e597113ef_0_17"/>
          <p:cNvSpPr txBox="1"/>
          <p:nvPr/>
        </p:nvSpPr>
        <p:spPr>
          <a:xfrm>
            <a:off x="4801725" y="4568875"/>
            <a:ext cx="3336900" cy="2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aleway"/>
                <a:ea typeface="Raleway"/>
                <a:cs typeface="Raleway"/>
                <a:sym typeface="Raleway"/>
              </a:rPr>
              <a:t>Model </a:t>
            </a:r>
            <a:r>
              <a:rPr lang="en" sz="1200">
                <a:latin typeface="Raleway"/>
                <a:ea typeface="Raleway"/>
                <a:cs typeface="Raleway"/>
                <a:sym typeface="Raleway"/>
              </a:rPr>
              <a:t>Log Loss</a:t>
            </a:r>
            <a:r>
              <a:rPr lang="en" sz="1200">
                <a:latin typeface="Raleway"/>
                <a:ea typeface="Raleway"/>
                <a:cs typeface="Raleway"/>
                <a:sym typeface="Raleway"/>
              </a:rPr>
              <a:t> by Stage</a:t>
            </a:r>
            <a:endParaRPr sz="12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5e597113ef_0_22"/>
          <p:cNvSpPr txBox="1"/>
          <p:nvPr>
            <p:ph type="title"/>
          </p:nvPr>
        </p:nvSpPr>
        <p:spPr>
          <a:xfrm>
            <a:off x="311700" y="5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pic>
        <p:nvPicPr>
          <p:cNvPr id="114" name="Google Shape;114;g25e597113ef_0_22"/>
          <p:cNvPicPr preferRelativeResize="0"/>
          <p:nvPr/>
        </p:nvPicPr>
        <p:blipFill>
          <a:blip r:embed="rId4">
            <a:alphaModFix/>
          </a:blip>
          <a:stretch>
            <a:fillRect/>
          </a:stretch>
        </p:blipFill>
        <p:spPr>
          <a:xfrm>
            <a:off x="303725" y="631350"/>
            <a:ext cx="2134125" cy="1316725"/>
          </a:xfrm>
          <a:prstGeom prst="rect">
            <a:avLst/>
          </a:prstGeom>
          <a:noFill/>
          <a:ln>
            <a:noFill/>
          </a:ln>
        </p:spPr>
      </p:pic>
      <p:pic>
        <p:nvPicPr>
          <p:cNvPr id="115" name="Google Shape;115;g25e597113ef_0_22"/>
          <p:cNvPicPr preferRelativeResize="0"/>
          <p:nvPr/>
        </p:nvPicPr>
        <p:blipFill>
          <a:blip r:embed="rId5">
            <a:alphaModFix/>
          </a:blip>
          <a:stretch>
            <a:fillRect/>
          </a:stretch>
        </p:blipFill>
        <p:spPr>
          <a:xfrm>
            <a:off x="2437850" y="631350"/>
            <a:ext cx="2134125" cy="1316727"/>
          </a:xfrm>
          <a:prstGeom prst="rect">
            <a:avLst/>
          </a:prstGeom>
          <a:noFill/>
          <a:ln>
            <a:noFill/>
          </a:ln>
        </p:spPr>
      </p:pic>
      <p:pic>
        <p:nvPicPr>
          <p:cNvPr id="116" name="Google Shape;116;g25e597113ef_0_22"/>
          <p:cNvPicPr preferRelativeResize="0"/>
          <p:nvPr/>
        </p:nvPicPr>
        <p:blipFill>
          <a:blip r:embed="rId6">
            <a:alphaModFix/>
          </a:blip>
          <a:stretch>
            <a:fillRect/>
          </a:stretch>
        </p:blipFill>
        <p:spPr>
          <a:xfrm>
            <a:off x="4571975" y="631350"/>
            <a:ext cx="2134125" cy="1316727"/>
          </a:xfrm>
          <a:prstGeom prst="rect">
            <a:avLst/>
          </a:prstGeom>
          <a:noFill/>
          <a:ln>
            <a:noFill/>
          </a:ln>
        </p:spPr>
      </p:pic>
      <p:pic>
        <p:nvPicPr>
          <p:cNvPr id="117" name="Google Shape;117;g25e597113ef_0_22"/>
          <p:cNvPicPr preferRelativeResize="0"/>
          <p:nvPr/>
        </p:nvPicPr>
        <p:blipFill>
          <a:blip r:embed="rId7">
            <a:alphaModFix/>
          </a:blip>
          <a:stretch>
            <a:fillRect/>
          </a:stretch>
        </p:blipFill>
        <p:spPr>
          <a:xfrm>
            <a:off x="6706100" y="631350"/>
            <a:ext cx="2134114" cy="1316725"/>
          </a:xfrm>
          <a:prstGeom prst="rect">
            <a:avLst/>
          </a:prstGeom>
          <a:noFill/>
          <a:ln>
            <a:noFill/>
          </a:ln>
        </p:spPr>
      </p:pic>
      <p:sp>
        <p:nvSpPr>
          <p:cNvPr id="118" name="Google Shape;118;g25e597113ef_0_22"/>
          <p:cNvSpPr txBox="1"/>
          <p:nvPr/>
        </p:nvSpPr>
        <p:spPr>
          <a:xfrm>
            <a:off x="303725" y="2242800"/>
            <a:ext cx="2134200" cy="13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Inputs:</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Runner Speed: 28.6 Ft/Sec</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Probability of Successful Steal: 0.6</a:t>
            </a:r>
            <a:endParaRPr sz="1200">
              <a:latin typeface="Raleway"/>
              <a:ea typeface="Raleway"/>
              <a:cs typeface="Raleway"/>
              <a:sym typeface="Raleway"/>
            </a:endParaRPr>
          </a:p>
        </p:txBody>
      </p:sp>
      <p:sp>
        <p:nvSpPr>
          <p:cNvPr id="119" name="Google Shape;119;g25e597113ef_0_22"/>
          <p:cNvSpPr txBox="1"/>
          <p:nvPr/>
        </p:nvSpPr>
        <p:spPr>
          <a:xfrm>
            <a:off x="2361113" y="2242800"/>
            <a:ext cx="2211000" cy="13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Inputs:</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Low Pitch, Time To Plate .5 S</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rPr lang="en" sz="1200">
                <a:solidFill>
                  <a:schemeClr val="dk1"/>
                </a:solidFill>
                <a:latin typeface="Raleway"/>
                <a:ea typeface="Raleway"/>
                <a:cs typeface="Raleway"/>
                <a:sym typeface="Raleway"/>
              </a:rPr>
              <a:t>Probability of Successful Steal</a:t>
            </a:r>
            <a:r>
              <a:rPr lang="en" sz="1200">
                <a:latin typeface="Raleway"/>
                <a:ea typeface="Raleway"/>
                <a:cs typeface="Raleway"/>
                <a:sym typeface="Raleway"/>
              </a:rPr>
              <a:t>: 0.567</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Pitcher: </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0.6 - 0.567 = </a:t>
            </a:r>
            <a:r>
              <a:rPr b="1" lang="en" sz="1200">
                <a:latin typeface="Raleway"/>
                <a:ea typeface="Raleway"/>
                <a:cs typeface="Raleway"/>
                <a:sym typeface="Raleway"/>
              </a:rPr>
              <a:t>0.033</a:t>
            </a:r>
            <a:r>
              <a:rPr lang="en" sz="1200">
                <a:latin typeface="Raleway"/>
                <a:ea typeface="Raleway"/>
                <a:cs typeface="Raleway"/>
                <a:sym typeface="Raleway"/>
              </a:rPr>
              <a:t> Outs</a:t>
            </a:r>
            <a:endParaRPr sz="1200">
              <a:latin typeface="Raleway"/>
              <a:ea typeface="Raleway"/>
              <a:cs typeface="Raleway"/>
              <a:sym typeface="Raleway"/>
            </a:endParaRPr>
          </a:p>
        </p:txBody>
      </p:sp>
      <p:sp>
        <p:nvSpPr>
          <p:cNvPr id="120" name="Google Shape;120;g25e597113ef_0_22"/>
          <p:cNvSpPr txBox="1"/>
          <p:nvPr/>
        </p:nvSpPr>
        <p:spPr>
          <a:xfrm>
            <a:off x="4571949" y="2242800"/>
            <a:ext cx="2134200" cy="13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Inputs:</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Exchange: 0.8 Seconds</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rPr lang="en" sz="1200">
                <a:solidFill>
                  <a:schemeClr val="dk1"/>
                </a:solidFill>
                <a:latin typeface="Raleway"/>
                <a:ea typeface="Raleway"/>
                <a:cs typeface="Raleway"/>
                <a:sym typeface="Raleway"/>
              </a:rPr>
              <a:t>Probability of Successful Steal</a:t>
            </a:r>
            <a:r>
              <a:rPr lang="en" sz="1200">
                <a:latin typeface="Raleway"/>
                <a:ea typeface="Raleway"/>
                <a:cs typeface="Raleway"/>
                <a:sym typeface="Raleway"/>
              </a:rPr>
              <a:t>: 0.578</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Catcher: </a:t>
            </a:r>
            <a:br>
              <a:rPr lang="en" sz="1200">
                <a:latin typeface="Raleway"/>
                <a:ea typeface="Raleway"/>
                <a:cs typeface="Raleway"/>
                <a:sym typeface="Raleway"/>
              </a:rPr>
            </a:br>
            <a:r>
              <a:rPr lang="en" sz="1200">
                <a:solidFill>
                  <a:schemeClr val="dk1"/>
                </a:solidFill>
                <a:latin typeface="Raleway"/>
                <a:ea typeface="Raleway"/>
                <a:cs typeface="Raleway"/>
                <a:sym typeface="Raleway"/>
              </a:rPr>
              <a:t>0.567 - 0.578 = </a:t>
            </a:r>
            <a:r>
              <a:rPr b="1" lang="en" sz="1200">
                <a:latin typeface="Raleway"/>
                <a:ea typeface="Raleway"/>
                <a:cs typeface="Raleway"/>
                <a:sym typeface="Raleway"/>
              </a:rPr>
              <a:t>-0.011</a:t>
            </a:r>
            <a:r>
              <a:rPr lang="en" sz="1200">
                <a:latin typeface="Raleway"/>
                <a:ea typeface="Raleway"/>
                <a:cs typeface="Raleway"/>
                <a:sym typeface="Raleway"/>
              </a:rPr>
              <a:t> Outs</a:t>
            </a:r>
            <a:endParaRPr sz="1200">
              <a:latin typeface="Raleway"/>
              <a:ea typeface="Raleway"/>
              <a:cs typeface="Raleway"/>
              <a:sym typeface="Raleway"/>
            </a:endParaRPr>
          </a:p>
        </p:txBody>
      </p:sp>
      <p:sp>
        <p:nvSpPr>
          <p:cNvPr id="121" name="Google Shape;121;g25e597113ef_0_22"/>
          <p:cNvSpPr txBox="1"/>
          <p:nvPr/>
        </p:nvSpPr>
        <p:spPr>
          <a:xfrm>
            <a:off x="6706061" y="2242800"/>
            <a:ext cx="2134200" cy="13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Inputs:</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Throw: Low, Accurate, 1.2 s</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rPr lang="en" sz="1200">
                <a:solidFill>
                  <a:schemeClr val="dk1"/>
                </a:solidFill>
                <a:latin typeface="Raleway"/>
                <a:ea typeface="Raleway"/>
                <a:cs typeface="Raleway"/>
                <a:sym typeface="Raleway"/>
              </a:rPr>
              <a:t>Probability of Successful Steal</a:t>
            </a:r>
            <a:r>
              <a:rPr lang="en" sz="1200">
                <a:latin typeface="Raleway"/>
                <a:ea typeface="Raleway"/>
                <a:cs typeface="Raleway"/>
                <a:sym typeface="Raleway"/>
              </a:rPr>
              <a:t>: 0.114</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Catcher: </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0.574 - 0.114 = </a:t>
            </a:r>
            <a:r>
              <a:rPr b="1" lang="en" sz="1200">
                <a:latin typeface="Raleway"/>
                <a:ea typeface="Raleway"/>
                <a:cs typeface="Raleway"/>
                <a:sym typeface="Raleway"/>
              </a:rPr>
              <a:t>0.464 </a:t>
            </a:r>
            <a:r>
              <a:rPr lang="en" sz="1200">
                <a:latin typeface="Raleway"/>
                <a:ea typeface="Raleway"/>
                <a:cs typeface="Raleway"/>
                <a:sym typeface="Raleway"/>
              </a:rPr>
              <a:t>Outs</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p:txBody>
      </p:sp>
      <p:sp>
        <p:nvSpPr>
          <p:cNvPr id="122" name="Google Shape;122;g25e597113ef_0_22"/>
          <p:cNvSpPr/>
          <p:nvPr/>
        </p:nvSpPr>
        <p:spPr>
          <a:xfrm>
            <a:off x="2238213" y="1138375"/>
            <a:ext cx="390300" cy="3027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23" name="Google Shape;123;g25e597113ef_0_22"/>
          <p:cNvSpPr/>
          <p:nvPr/>
        </p:nvSpPr>
        <p:spPr>
          <a:xfrm>
            <a:off x="4376838" y="1138375"/>
            <a:ext cx="390300" cy="3027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24" name="Google Shape;124;g25e597113ef_0_22"/>
          <p:cNvSpPr/>
          <p:nvPr/>
        </p:nvSpPr>
        <p:spPr>
          <a:xfrm>
            <a:off x="6515463" y="1138375"/>
            <a:ext cx="390300" cy="3027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125" name="Google Shape;125;g25e597113ef_0_22"/>
          <p:cNvSpPr txBox="1"/>
          <p:nvPr/>
        </p:nvSpPr>
        <p:spPr>
          <a:xfrm>
            <a:off x="4145050" y="3998375"/>
            <a:ext cx="2654400" cy="108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Player is called out: </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Probability of Successful Steal: 0</a:t>
            </a:r>
            <a:endParaRPr sz="1200">
              <a:latin typeface="Raleway"/>
              <a:ea typeface="Raleway"/>
              <a:cs typeface="Raleway"/>
              <a:sym typeface="Raleway"/>
            </a:endParaRPr>
          </a:p>
          <a:p>
            <a:pPr indent="0" lvl="0" marL="0" rtl="0" algn="l">
              <a:spcBef>
                <a:spcPts val="0"/>
              </a:spcBef>
              <a:spcAft>
                <a:spcPts val="0"/>
              </a:spcAft>
              <a:buNone/>
            </a:pPr>
            <a:br>
              <a:rPr lang="en" sz="1200">
                <a:latin typeface="Raleway"/>
                <a:ea typeface="Raleway"/>
                <a:cs typeface="Raleway"/>
                <a:sym typeface="Raleway"/>
              </a:rPr>
            </a:br>
            <a:r>
              <a:rPr lang="en" sz="1200">
                <a:latin typeface="Raleway"/>
                <a:ea typeface="Raleway"/>
                <a:cs typeface="Raleway"/>
                <a:sym typeface="Raleway"/>
              </a:rPr>
              <a:t>Fielder: 0.114 - 0 = </a:t>
            </a:r>
            <a:r>
              <a:rPr b="1" lang="en" sz="1200">
                <a:latin typeface="Raleway"/>
                <a:ea typeface="Raleway"/>
                <a:cs typeface="Raleway"/>
                <a:sym typeface="Raleway"/>
              </a:rPr>
              <a:t>0.114</a:t>
            </a:r>
            <a:r>
              <a:rPr lang="en" sz="1200">
                <a:latin typeface="Raleway"/>
                <a:ea typeface="Raleway"/>
                <a:cs typeface="Raleway"/>
                <a:sym typeface="Raleway"/>
              </a:rPr>
              <a:t> Outs</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p:txBody>
      </p:sp>
      <p:sp>
        <p:nvSpPr>
          <p:cNvPr id="126" name="Google Shape;126;g25e597113ef_0_22"/>
          <p:cNvSpPr/>
          <p:nvPr/>
        </p:nvSpPr>
        <p:spPr>
          <a:xfrm rot="10800000">
            <a:off x="6916050" y="3998375"/>
            <a:ext cx="983100" cy="830700"/>
          </a:xfrm>
          <a:prstGeom prst="bentArrow">
            <a:avLst>
              <a:gd fmla="val 25000" name="adj1"/>
              <a:gd fmla="val 25000" name="adj2"/>
              <a:gd fmla="val 25000" name="adj3"/>
              <a:gd fmla="val 43750"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98dd8d7cd7_0_0"/>
          <p:cNvSpPr txBox="1"/>
          <p:nvPr>
            <p:ph type="title"/>
          </p:nvPr>
        </p:nvSpPr>
        <p:spPr>
          <a:xfrm>
            <a:off x="323525" y="267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Shiny App</a:t>
            </a:r>
            <a:endParaRPr/>
          </a:p>
        </p:txBody>
      </p:sp>
      <p:pic>
        <p:nvPicPr>
          <p:cNvPr id="132" name="Google Shape;132;g298dd8d7cd7_0_0"/>
          <p:cNvPicPr preferRelativeResize="0"/>
          <p:nvPr/>
        </p:nvPicPr>
        <p:blipFill rotWithShape="1">
          <a:blip r:embed="rId4">
            <a:alphaModFix/>
          </a:blip>
          <a:srcRect b="0" l="0" r="2152" t="0"/>
          <a:stretch/>
        </p:blipFill>
        <p:spPr>
          <a:xfrm>
            <a:off x="1929950" y="2076288"/>
            <a:ext cx="5307749" cy="2480526"/>
          </a:xfrm>
          <a:prstGeom prst="rect">
            <a:avLst/>
          </a:prstGeom>
          <a:noFill/>
          <a:ln>
            <a:noFill/>
          </a:ln>
        </p:spPr>
      </p:pic>
      <p:sp>
        <p:nvSpPr>
          <p:cNvPr id="133" name="Google Shape;133;g298dd8d7cd7_0_0"/>
          <p:cNvSpPr txBox="1"/>
          <p:nvPr/>
        </p:nvSpPr>
        <p:spPr>
          <a:xfrm>
            <a:off x="5164350" y="349375"/>
            <a:ext cx="5643600" cy="2480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Raleway"/>
              <a:buAutoNum type="arabicPeriod"/>
            </a:pPr>
            <a:r>
              <a:t/>
            </a:r>
            <a:endParaRPr sz="1800">
              <a:solidFill>
                <a:schemeClr val="lt1"/>
              </a:solidFill>
              <a:latin typeface="Raleway"/>
              <a:ea typeface="Raleway"/>
              <a:cs typeface="Raleway"/>
              <a:sym typeface="Raleway"/>
            </a:endParaRPr>
          </a:p>
          <a:p>
            <a:pPr indent="-342900" lvl="0" marL="457200" rtl="0" algn="l">
              <a:lnSpc>
                <a:spcPct val="150000"/>
              </a:lnSpc>
              <a:spcBef>
                <a:spcPts val="0"/>
              </a:spcBef>
              <a:spcAft>
                <a:spcPts val="0"/>
              </a:spcAft>
              <a:buClr>
                <a:schemeClr val="lt1"/>
              </a:buClr>
              <a:buSzPts val="1800"/>
              <a:buFont typeface="Raleway"/>
              <a:buAutoNum type="arabicPeriod"/>
            </a:pPr>
            <a:r>
              <a:t/>
            </a:r>
            <a:endParaRPr sz="1800">
              <a:solidFill>
                <a:schemeClr val="lt1"/>
              </a:solidFill>
              <a:latin typeface="Raleway"/>
              <a:ea typeface="Raleway"/>
              <a:cs typeface="Raleway"/>
              <a:sym typeface="Raleway"/>
            </a:endParaRPr>
          </a:p>
          <a:p>
            <a:pPr indent="-330200" lvl="0" marL="457200" rtl="0" algn="l">
              <a:lnSpc>
                <a:spcPct val="150000"/>
              </a:lnSpc>
              <a:spcBef>
                <a:spcPts val="0"/>
              </a:spcBef>
              <a:spcAft>
                <a:spcPts val="0"/>
              </a:spcAft>
              <a:buClr>
                <a:schemeClr val="dk1"/>
              </a:buClr>
              <a:buSzPts val="1600"/>
              <a:buFont typeface="Raleway"/>
              <a:buAutoNum type="arabicPeriod"/>
            </a:pPr>
            <a:r>
              <a:rPr lang="en" sz="1600">
                <a:solidFill>
                  <a:schemeClr val="dk1"/>
                </a:solidFill>
                <a:latin typeface="Raleway"/>
                <a:ea typeface="Raleway"/>
                <a:cs typeface="Raleway"/>
                <a:sym typeface="Raleway"/>
              </a:rPr>
              <a:t>Player development information</a:t>
            </a:r>
            <a:endParaRPr sz="1600">
              <a:solidFill>
                <a:schemeClr val="dk1"/>
              </a:solidFill>
              <a:latin typeface="Raleway"/>
              <a:ea typeface="Raleway"/>
              <a:cs typeface="Raleway"/>
              <a:sym typeface="Raleway"/>
            </a:endParaRPr>
          </a:p>
          <a:p>
            <a:pPr indent="-330200" lvl="0" marL="457200" rtl="0" algn="l">
              <a:lnSpc>
                <a:spcPct val="150000"/>
              </a:lnSpc>
              <a:spcBef>
                <a:spcPts val="0"/>
              </a:spcBef>
              <a:spcAft>
                <a:spcPts val="0"/>
              </a:spcAft>
              <a:buClr>
                <a:schemeClr val="dk1"/>
              </a:buClr>
              <a:buSzPts val="1600"/>
              <a:buFont typeface="Raleway"/>
              <a:buAutoNum type="arabicPeriod"/>
            </a:pPr>
            <a:r>
              <a:rPr lang="en" sz="1600">
                <a:solidFill>
                  <a:schemeClr val="dk1"/>
                </a:solidFill>
                <a:latin typeface="Raleway"/>
                <a:ea typeface="Raleway"/>
                <a:cs typeface="Raleway"/>
                <a:sym typeface="Raleway"/>
              </a:rPr>
              <a:t>Animations for visualizing plays</a:t>
            </a:r>
            <a:endParaRPr sz="1600">
              <a:latin typeface="Raleway"/>
              <a:ea typeface="Raleway"/>
              <a:cs typeface="Raleway"/>
              <a:sym typeface="Raleway"/>
            </a:endParaRPr>
          </a:p>
        </p:txBody>
      </p:sp>
      <p:sp>
        <p:nvSpPr>
          <p:cNvPr id="134" name="Google Shape;134;g298dd8d7cd7_0_0"/>
          <p:cNvSpPr txBox="1"/>
          <p:nvPr>
            <p:ph idx="1" type="body"/>
          </p:nvPr>
        </p:nvSpPr>
        <p:spPr>
          <a:xfrm>
            <a:off x="323525" y="764675"/>
            <a:ext cx="85206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a:t>Benefits:</a:t>
            </a:r>
            <a:endParaRPr b="1"/>
          </a:p>
          <a:p>
            <a:pPr indent="-330200" lvl="0" marL="457200" rtl="0" algn="l">
              <a:lnSpc>
                <a:spcPct val="150000"/>
              </a:lnSpc>
              <a:spcBef>
                <a:spcPts val="0"/>
              </a:spcBef>
              <a:spcAft>
                <a:spcPts val="0"/>
              </a:spcAft>
              <a:buSzPts val="1600"/>
              <a:buAutoNum type="arabicPeriod"/>
            </a:pPr>
            <a:r>
              <a:rPr lang="en" sz="1600"/>
              <a:t>Accessibility/Interpretability </a:t>
            </a:r>
            <a:endParaRPr sz="1600"/>
          </a:p>
          <a:p>
            <a:pPr indent="-330200" lvl="0" marL="457200" rtl="0" algn="l">
              <a:lnSpc>
                <a:spcPct val="150000"/>
              </a:lnSpc>
              <a:spcBef>
                <a:spcPts val="0"/>
              </a:spcBef>
              <a:spcAft>
                <a:spcPts val="0"/>
              </a:spcAft>
              <a:buSzPts val="1600"/>
              <a:buAutoNum type="arabicPeriod"/>
            </a:pPr>
            <a:r>
              <a:rPr lang="en" sz="1600"/>
              <a:t>Interactive game situations</a:t>
            </a:r>
            <a:endParaRPr sz="1600"/>
          </a:p>
        </p:txBody>
      </p:sp>
      <p:sp>
        <p:nvSpPr>
          <p:cNvPr id="135" name="Google Shape;135;g298dd8d7cd7_0_0"/>
          <p:cNvSpPr txBox="1"/>
          <p:nvPr/>
        </p:nvSpPr>
        <p:spPr>
          <a:xfrm>
            <a:off x="323525" y="3005600"/>
            <a:ext cx="1442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Raleway"/>
                <a:ea typeface="Raleway"/>
                <a:cs typeface="Raleway"/>
                <a:sym typeface="Raleway"/>
                <a:hlinkClick r:id="rId5"/>
              </a:rPr>
              <a:t>Shiny App</a:t>
            </a:r>
            <a:endParaRPr sz="18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976ab0161a_0_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Shiny Example</a:t>
            </a:r>
            <a:endParaRPr/>
          </a:p>
        </p:txBody>
      </p:sp>
      <p:pic>
        <p:nvPicPr>
          <p:cNvPr id="141" name="Google Shape;141;g2976ab0161a_0_4"/>
          <p:cNvPicPr preferRelativeResize="0"/>
          <p:nvPr/>
        </p:nvPicPr>
        <p:blipFill rotWithShape="1">
          <a:blip r:embed="rId3">
            <a:alphaModFix/>
          </a:blip>
          <a:srcRect b="0" l="0" r="2085" t="0"/>
          <a:stretch/>
        </p:blipFill>
        <p:spPr>
          <a:xfrm>
            <a:off x="490625" y="1119325"/>
            <a:ext cx="8162726" cy="3820975"/>
          </a:xfrm>
          <a:prstGeom prst="rect">
            <a:avLst/>
          </a:prstGeom>
          <a:noFill/>
          <a:ln>
            <a:noFill/>
          </a:ln>
        </p:spPr>
      </p:pic>
      <p:pic>
        <p:nvPicPr>
          <p:cNvPr id="142" name="Google Shape;142;g2976ab0161a_0_4"/>
          <p:cNvPicPr preferRelativeResize="0"/>
          <p:nvPr/>
        </p:nvPicPr>
        <p:blipFill rotWithShape="1">
          <a:blip r:embed="rId4">
            <a:alphaModFix/>
          </a:blip>
          <a:srcRect b="0" l="0" r="2047" t="0"/>
          <a:stretch/>
        </p:blipFill>
        <p:spPr>
          <a:xfrm>
            <a:off x="490625" y="1119325"/>
            <a:ext cx="8162726"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