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44764" autoAdjust="0"/>
  </p:normalViewPr>
  <p:slideViewPr>
    <p:cSldViewPr snapToGrid="0">
      <p:cViewPr varScale="1">
        <p:scale>
          <a:sx n="64" d="100"/>
          <a:sy n="64" d="100"/>
        </p:scale>
        <p:origin x="11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32252F-D771-4D7E-8ADD-C67EDB1D78EC}" type="datetimeFigureOut">
              <a:rPr lang="zh-CN" altLang="en-US" smtClean="0"/>
              <a:t>2025/4/2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CF27E-E735-4409-A39E-54B3716F8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779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200"/>
              </a:spcBef>
              <a:buNone/>
            </a:pPr>
            <a:r>
              <a:rPr lang="zh-CN" altLang="en-US" b="1" dirty="0">
                <a:effectLst/>
              </a:rPr>
              <a:t>一、基础架构组件</a:t>
            </a:r>
          </a:p>
          <a:p>
            <a:pPr>
              <a:spcBef>
                <a:spcPts val="1125"/>
              </a:spcBef>
            </a:pPr>
            <a:r>
              <a:rPr lang="en-US" altLang="zh-CN" b="1" dirty="0">
                <a:effectLst/>
              </a:rPr>
              <a:t>1. </a:t>
            </a:r>
            <a:r>
              <a:rPr lang="zh-CN" altLang="en-US" b="1" dirty="0">
                <a:effectLst/>
              </a:rPr>
              <a:t>单模态编码器 </a:t>
            </a:r>
            <a:r>
              <a:rPr lang="en-US" altLang="zh-CN" b="1" dirty="0">
                <a:effectLst/>
              </a:rPr>
              <a:t>(</a:t>
            </a:r>
            <a:r>
              <a:rPr lang="en-US" altLang="zh-CN" b="1" dirty="0" err="1">
                <a:effectLst/>
              </a:rPr>
              <a:t>ModalityEncoder</a:t>
            </a:r>
            <a:r>
              <a:rPr lang="en-US" altLang="zh-CN" b="1" dirty="0">
                <a:effectLst/>
              </a:rPr>
              <a:t>)</a:t>
            </a:r>
          </a:p>
          <a:p>
            <a:pPr>
              <a:spcBef>
                <a:spcPts val="1200"/>
              </a:spcBef>
              <a:buNone/>
            </a:pPr>
            <a:r>
              <a:rPr lang="zh-CN" altLang="en-US" b="1" dirty="0">
                <a:effectLst/>
              </a:rPr>
              <a:t>功能</a:t>
            </a:r>
            <a:r>
              <a:rPr lang="zh-CN" altLang="en-US" dirty="0"/>
              <a:t>：将单一模态数据转换为潜在特征表示</a:t>
            </a:r>
            <a:endParaRPr lang="en-US" altLang="zh-CN" dirty="0"/>
          </a:p>
          <a:p>
            <a:pPr>
              <a:spcBef>
                <a:spcPts val="1200"/>
              </a:spcBef>
              <a:buNone/>
            </a:pPr>
            <a:r>
              <a:rPr lang="zh-CN" altLang="en-US" b="1" dirty="0">
                <a:effectLst/>
              </a:rPr>
              <a:t>结构</a:t>
            </a:r>
            <a:r>
              <a:rPr lang="zh-CN" altLang="en-US" dirty="0"/>
              <a:t>：多层感知机 </a:t>
            </a:r>
            <a:r>
              <a:rPr lang="en-US" altLang="zh-CN" dirty="0"/>
              <a:t>+ </a:t>
            </a:r>
            <a:r>
              <a:rPr lang="zh-CN" altLang="en-US" dirty="0"/>
              <a:t>批归一化 </a:t>
            </a:r>
            <a:r>
              <a:rPr lang="en-US" altLang="zh-CN" dirty="0"/>
              <a:t>+ </a:t>
            </a:r>
            <a:r>
              <a:rPr lang="en-US" altLang="zh-CN" dirty="0" err="1"/>
              <a:t>ReLU</a:t>
            </a:r>
            <a:r>
              <a:rPr lang="zh-CN" altLang="en-US" dirty="0"/>
              <a:t>激活 </a:t>
            </a:r>
            <a:r>
              <a:rPr lang="en-US" altLang="zh-CN" dirty="0"/>
              <a:t>+ Dropout</a:t>
            </a:r>
          </a:p>
          <a:p>
            <a:pPr>
              <a:spcBef>
                <a:spcPts val="1200"/>
              </a:spcBef>
              <a:buNone/>
            </a:pPr>
            <a:r>
              <a:rPr lang="zh-CN" altLang="en-US" b="1" dirty="0">
                <a:effectLst/>
              </a:rPr>
              <a:t>输入</a:t>
            </a:r>
            <a:r>
              <a:rPr lang="zh-CN" altLang="en-US" dirty="0"/>
              <a:t>：生物样本特征或临床特征</a:t>
            </a:r>
            <a:endParaRPr lang="en-US" altLang="zh-CN" dirty="0"/>
          </a:p>
          <a:p>
            <a:pPr>
              <a:spcBef>
                <a:spcPts val="1200"/>
              </a:spcBef>
              <a:buNone/>
            </a:pPr>
            <a:r>
              <a:rPr lang="zh-CN" altLang="en-US" b="1" dirty="0">
                <a:effectLst/>
              </a:rPr>
              <a:t>输出</a:t>
            </a:r>
            <a:r>
              <a:rPr lang="zh-CN" altLang="en-US" dirty="0"/>
              <a:t>：固定维度的特征向量（融合前的模态表示）</a:t>
            </a:r>
            <a:endParaRPr lang="en-US" altLang="zh-CN" b="0" i="0" dirty="0">
              <a:solidFill>
                <a:schemeClr val="tx1"/>
              </a:solidFill>
              <a:effectLst/>
              <a:latin typeface="+mn-lt"/>
            </a:endParaRPr>
          </a:p>
          <a:p>
            <a:pPr>
              <a:spcBef>
                <a:spcPts val="1200"/>
              </a:spcBef>
              <a:buNone/>
            </a:pPr>
            <a:endParaRPr lang="en-US" altLang="zh-CN" b="0" i="0" dirty="0">
              <a:solidFill>
                <a:schemeClr val="tx1"/>
              </a:solidFill>
              <a:effectLst/>
              <a:latin typeface="+mn-lt"/>
            </a:endParaRPr>
          </a:p>
          <a:p>
            <a:pPr>
              <a:spcBef>
                <a:spcPts val="1200"/>
              </a:spcBef>
              <a:buNone/>
            </a:pPr>
            <a:r>
              <a:rPr lang="fr-FR" altLang="zh-CN" b="1" i="0" dirty="0">
                <a:solidFill>
                  <a:srgbClr val="D6D6DD"/>
                </a:solidFill>
                <a:effectLst/>
                <a:latin typeface="Segoe WPC"/>
              </a:rPr>
              <a:t>2. </a:t>
            </a:r>
            <a:r>
              <a:rPr lang="zh-CN" altLang="fr-FR" b="1" i="0" dirty="0">
                <a:solidFill>
                  <a:srgbClr val="D6D6DD"/>
                </a:solidFill>
                <a:effectLst/>
                <a:latin typeface="Segoe WPC"/>
              </a:rPr>
              <a:t>注意力融合机制 </a:t>
            </a:r>
            <a:r>
              <a:rPr lang="fr-FR" altLang="zh-CN" b="1" i="0" dirty="0">
                <a:solidFill>
                  <a:srgbClr val="D6D6DD"/>
                </a:solidFill>
                <a:effectLst/>
                <a:latin typeface="Segoe WPC"/>
              </a:rPr>
              <a:t>(AttentionFusion)</a:t>
            </a:r>
          </a:p>
          <a:p>
            <a:pPr>
              <a:spcBef>
                <a:spcPts val="1200"/>
              </a:spcBef>
              <a:buNone/>
            </a:pPr>
            <a:r>
              <a:rPr lang="zh-CN" altLang="en-US" b="1" dirty="0">
                <a:effectLst/>
              </a:rPr>
              <a:t>核心思想</a:t>
            </a:r>
            <a:r>
              <a:rPr lang="zh-CN" altLang="en-US" dirty="0"/>
              <a:t>：对不同模态的重要性进行动态加权</a:t>
            </a:r>
            <a:endParaRPr lang="en-US" altLang="zh-CN" dirty="0"/>
          </a:p>
          <a:p>
            <a:pPr>
              <a:spcBef>
                <a:spcPts val="1200"/>
              </a:spcBef>
              <a:buNone/>
            </a:pPr>
            <a:r>
              <a:rPr lang="zh-CN" altLang="en-US" b="1" dirty="0">
                <a:effectLst/>
              </a:rPr>
              <a:t>动态特性</a:t>
            </a:r>
            <a:r>
              <a:rPr lang="zh-CN" altLang="en-US" dirty="0"/>
              <a:t>：根据模态可用性掩码动态调整注意力分配</a:t>
            </a:r>
            <a:endParaRPr lang="en-US" altLang="zh-CN" dirty="0"/>
          </a:p>
          <a:p>
            <a:pPr>
              <a:spcBef>
                <a:spcPts val="1200"/>
              </a:spcBef>
              <a:buNone/>
            </a:pPr>
            <a:r>
              <a:rPr lang="zh-CN" altLang="en-US" dirty="0"/>
              <a:t>缺失模态的注意力权重被设置为极小值</a:t>
            </a:r>
            <a:r>
              <a:rPr lang="en-US" altLang="zh-CN" dirty="0"/>
              <a:t>(-1e9)</a:t>
            </a:r>
            <a:r>
              <a:rPr lang="zh-CN" altLang="en-US" dirty="0"/>
              <a:t>，使其在</a:t>
            </a:r>
            <a:r>
              <a:rPr lang="en-US" altLang="zh-CN" dirty="0" err="1"/>
              <a:t>softmax</a:t>
            </a:r>
            <a:r>
              <a:rPr lang="zh-CN" altLang="en-US" dirty="0"/>
              <a:t>后接近于</a:t>
            </a:r>
            <a:r>
              <a:rPr lang="en-US" altLang="zh-CN" dirty="0"/>
              <a:t>0</a:t>
            </a:r>
          </a:p>
          <a:p>
            <a:pPr>
              <a:spcBef>
                <a:spcPts val="1200"/>
              </a:spcBef>
              <a:buNone/>
            </a:pPr>
            <a:r>
              <a:rPr lang="zh-CN" altLang="en-US" dirty="0"/>
              <a:t>可用模态的注意力权重会自动重新分配</a:t>
            </a:r>
            <a:endParaRPr lang="fr-FR" altLang="zh-CN" b="0" i="0" u="none" strike="noStrike" dirty="0">
              <a:solidFill>
                <a:srgbClr val="D6D6DD"/>
              </a:solidFill>
              <a:effectLst/>
              <a:latin typeface="codicon"/>
            </a:endParaRPr>
          </a:p>
          <a:p>
            <a:pPr>
              <a:buNone/>
            </a:pPr>
            <a:endParaRPr lang="fr-FR" altLang="zh-CN" b="1" i="0" dirty="0">
              <a:solidFill>
                <a:srgbClr val="D6D6DD"/>
              </a:solidFill>
              <a:effectLst/>
              <a:latin typeface="Segoe WP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i="0" dirty="0">
                <a:solidFill>
                  <a:srgbClr val="D6D6DD"/>
                </a:solidFill>
                <a:effectLst/>
                <a:latin typeface="Segoe WPC"/>
              </a:rPr>
              <a:t>二、基础动态多模态网络</a:t>
            </a:r>
          </a:p>
          <a:p>
            <a:pPr>
              <a:spcBef>
                <a:spcPts val="1125"/>
              </a:spcBef>
              <a:buNone/>
            </a:pPr>
            <a:r>
              <a:rPr lang="en-US" altLang="zh-CN" b="1" dirty="0">
                <a:effectLst/>
              </a:rPr>
              <a:t>1. </a:t>
            </a:r>
            <a:r>
              <a:rPr lang="zh-CN" altLang="en-US" b="1" dirty="0">
                <a:effectLst/>
              </a:rPr>
              <a:t>网络架构</a:t>
            </a:r>
          </a:p>
          <a:p>
            <a:pPr>
              <a:buNone/>
            </a:pPr>
            <a:r>
              <a:rPr lang="zh-CN" altLang="en-US" b="1" dirty="0">
                <a:effectLst/>
              </a:rPr>
              <a:t>双模态编码器</a:t>
            </a:r>
            <a:r>
              <a:rPr lang="zh-CN" altLang="en-US" dirty="0"/>
              <a:t>：分别处理生物样本数据和临床数据</a:t>
            </a:r>
            <a:endParaRPr lang="en-US" altLang="zh-CN" dirty="0"/>
          </a:p>
          <a:p>
            <a:pPr>
              <a:buNone/>
            </a:pPr>
            <a:r>
              <a:rPr lang="zh-CN" altLang="en-US" b="1" dirty="0">
                <a:effectLst/>
              </a:rPr>
              <a:t>注意力融合层</a:t>
            </a:r>
            <a:r>
              <a:rPr lang="zh-CN" altLang="en-US" dirty="0"/>
              <a:t>：动态整合两个模态的特征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>
                <a:effectLst/>
              </a:rPr>
              <a:t>分类头</a:t>
            </a:r>
            <a:r>
              <a:rPr lang="zh-CN" altLang="en-US" dirty="0"/>
              <a:t>：将融合特征映射到目标类别</a:t>
            </a:r>
            <a:br>
              <a:rPr lang="fr-FR" altLang="zh-CN" b="1" i="0" dirty="0">
                <a:solidFill>
                  <a:srgbClr val="D6D6DD"/>
                </a:solidFill>
                <a:effectLst/>
                <a:latin typeface="Segoe WPC"/>
              </a:rPr>
            </a:br>
            <a:r>
              <a:rPr lang="en-US" altLang="zh-CN" b="1" i="0" dirty="0">
                <a:solidFill>
                  <a:srgbClr val="D6D6DD"/>
                </a:solidFill>
                <a:effectLst/>
                <a:latin typeface="Segoe WPC"/>
              </a:rPr>
              <a:t>2. </a:t>
            </a:r>
            <a:r>
              <a:rPr lang="zh-CN" altLang="en-US" b="1" i="0" dirty="0">
                <a:solidFill>
                  <a:srgbClr val="D6D6DD"/>
                </a:solidFill>
                <a:effectLst/>
                <a:latin typeface="Segoe WPC"/>
              </a:rPr>
              <a:t>数据流动路径</a:t>
            </a:r>
          </a:p>
          <a:p>
            <a:pPr>
              <a:buNone/>
            </a:pPr>
            <a:r>
              <a:rPr lang="zh-CN" altLang="en-US" b="1" dirty="0">
                <a:effectLst/>
              </a:rPr>
              <a:t>输入层</a:t>
            </a:r>
            <a:r>
              <a:rPr lang="zh-CN" altLang="en-US" dirty="0"/>
              <a:t>：生物样本数据、临床数据和模态掩码</a:t>
            </a:r>
            <a:endParaRPr lang="en-US" altLang="zh-CN" dirty="0"/>
          </a:p>
          <a:p>
            <a:pPr>
              <a:buNone/>
            </a:pPr>
            <a:r>
              <a:rPr lang="zh-CN" altLang="en-US" b="1" dirty="0">
                <a:effectLst/>
              </a:rPr>
              <a:t>编码层</a:t>
            </a:r>
            <a:r>
              <a:rPr lang="zh-CN" altLang="en-US" dirty="0"/>
              <a:t>：将原始特征编码为潜在表示</a:t>
            </a:r>
            <a:endParaRPr lang="en-US" altLang="zh-CN" dirty="0"/>
          </a:p>
          <a:p>
            <a:pPr>
              <a:buNone/>
            </a:pPr>
            <a:r>
              <a:rPr lang="zh-CN" altLang="en-US" b="1" dirty="0">
                <a:effectLst/>
              </a:rPr>
              <a:t>融合层</a:t>
            </a:r>
            <a:r>
              <a:rPr lang="zh-CN" altLang="en-US" dirty="0"/>
              <a:t>：根据掩码动态融合可用模态</a:t>
            </a:r>
            <a:endParaRPr lang="en-US" altLang="zh-CN" dirty="0"/>
          </a:p>
          <a:p>
            <a:pPr>
              <a:buNone/>
            </a:pPr>
            <a:r>
              <a:rPr lang="zh-CN" altLang="en-US" b="1" dirty="0">
                <a:effectLst/>
              </a:rPr>
              <a:t>输出层</a:t>
            </a:r>
            <a:r>
              <a:rPr lang="zh-CN" altLang="en-US" dirty="0"/>
              <a:t>：预测目标类别的概率分布</a:t>
            </a:r>
            <a:endParaRPr lang="fr-FR" altLang="zh-CN" b="1" i="0" dirty="0">
              <a:solidFill>
                <a:srgbClr val="D6D6DD"/>
              </a:solidFill>
              <a:effectLst/>
              <a:latin typeface="Segoe WPC"/>
            </a:endParaRPr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CF27E-E735-4409-A39E-54B3716F8F2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333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BAD0FB-FCC5-D638-A5C5-78821F329F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937118E-C820-3D58-8580-343CAFC896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927FE5-2AAC-0B78-708A-107344B62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CE029-F44A-4A13-90BC-D5DFB19EEC79}" type="datetimeFigureOut">
              <a:rPr lang="zh-CN" altLang="en-US" smtClean="0"/>
              <a:t>2025/3/31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D85326-2E1C-75AF-8844-740F3A23B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106902-29C2-BE8A-23D0-AC8177768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FD87C-31D7-49D4-9394-EA83E4243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288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A4E1F7-ED0A-9FBD-FC51-396E80F9B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BD4E66-0AB8-06E7-93B2-82116533FF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9057CB-955D-9D2A-7BCB-7B7AFA78B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CE029-F44A-4A13-90BC-D5DFB19EEC79}" type="datetimeFigureOut">
              <a:rPr lang="zh-CN" altLang="en-US" smtClean="0"/>
              <a:t>2025/3/31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5A4F21-210D-8855-E387-D9925EABD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CE9B12-8C9B-3E64-6DA2-93F8B07D4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FD87C-31D7-49D4-9394-EA83E4243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181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E08054-561F-6221-ABF5-5FC42BEFFE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482379-97AD-5157-93F0-9D1A3F16A5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F4715C-376A-120C-0F3D-4570EADAE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CE029-F44A-4A13-90BC-D5DFB19EEC79}" type="datetimeFigureOut">
              <a:rPr lang="zh-CN" altLang="en-US" smtClean="0"/>
              <a:t>2025/3/31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215BF9-528C-8B6E-6355-CACDDBABE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2564D5-D5E8-20ED-2D64-85688F9E6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FD87C-31D7-49D4-9394-EA83E4243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900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0F18B6-1097-A1A4-1EA1-41A34F0CA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F5A6CD-C8D7-A932-3611-E6626F1D6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567D54-B8F0-1A4C-CBED-1B5ED44F9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CE029-F44A-4A13-90BC-D5DFB19EEC79}" type="datetimeFigureOut">
              <a:rPr lang="zh-CN" altLang="en-US" smtClean="0"/>
              <a:t>2025/3/31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D01514-B69E-56A5-CBC8-36FBD873A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B10F8A-22BF-0112-1355-5B4BFE7DC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FD87C-31D7-49D4-9394-EA83E4243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76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099868-06F9-83DA-A080-2EF09E4F2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F05141-0C90-9E5E-4B3F-9AB03C105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D77AF3-4E9F-4EFB-BC1D-191E18ED3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CE029-F44A-4A13-90BC-D5DFB19EEC79}" type="datetimeFigureOut">
              <a:rPr lang="zh-CN" altLang="en-US" smtClean="0"/>
              <a:t>2025/3/31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0F9E7B-4603-594F-09AA-D12CB2595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38ACC7-1B78-D104-7476-0E9F26603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FD87C-31D7-49D4-9394-EA83E4243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074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0310E5-DD16-5C74-945A-8CA5B78A7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D773E5-CBE2-BD2E-D891-FCF5605BA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BF55F7-C3AE-11F1-09D6-12410A389D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504A0B-269B-5C84-C7EE-3B633905D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CE029-F44A-4A13-90BC-D5DFB19EEC79}" type="datetimeFigureOut">
              <a:rPr lang="zh-CN" altLang="en-US" smtClean="0"/>
              <a:t>2025/3/31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293051-B4C9-FDF6-367D-AF10DC644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F810EA-85F0-ED25-C1AC-7695FF20D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FD87C-31D7-49D4-9394-EA83E4243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862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542761-88B2-5663-8EED-A8502E995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1B432F-1A7C-631D-F432-2F0A0107D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000FAC-E003-41AA-9632-1C3519255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43A860F-0624-AB73-B28B-14A9B3A8B3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558B49A-1F19-EAA1-278F-FB79AE5EA1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218399F-642F-83F4-B4AD-80D9D8789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CE029-F44A-4A13-90BC-D5DFB19EEC79}" type="datetimeFigureOut">
              <a:rPr lang="zh-CN" altLang="en-US" smtClean="0"/>
              <a:t>2025/3/31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B6D693D-483F-6A5F-A0B6-CD0B7222F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DFDB5E4-2EB8-73BB-FBBB-2A86C0C12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FD87C-31D7-49D4-9394-EA83E4243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373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79E27D-11B9-1971-0850-E496B069D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3F1DAE5-6EA7-FFC2-3C03-FA81D735B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CE029-F44A-4A13-90BC-D5DFB19EEC79}" type="datetimeFigureOut">
              <a:rPr lang="zh-CN" altLang="en-US" smtClean="0"/>
              <a:t>2025/3/31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9AF1FD9-68B2-CBCD-2630-17CE2A716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323E4CE-68A5-9409-4FF5-3F4656F5F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FD87C-31D7-49D4-9394-EA83E4243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91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4B5375-42E8-D22F-2FA1-A57128D25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CE029-F44A-4A13-90BC-D5DFB19EEC79}" type="datetimeFigureOut">
              <a:rPr lang="zh-CN" altLang="en-US" smtClean="0"/>
              <a:t>2025/3/31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0626AA-219E-7175-117C-2218252B5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5DBD7E-DE8C-82AB-61AB-DF8800204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FD87C-31D7-49D4-9394-EA83E4243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435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ED03B3-41B6-9199-E699-494E6A67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C85138-7B82-E605-270F-01C9F475A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15BE03-7DD4-1A92-E056-758D9B3C5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538AD1-99AE-122C-97AC-A9EBD84FF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CE029-F44A-4A13-90BC-D5DFB19EEC79}" type="datetimeFigureOut">
              <a:rPr lang="zh-CN" altLang="en-US" smtClean="0"/>
              <a:t>2025/3/31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F019AD-77D0-F619-9AD6-C0E156B72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759926-C191-6426-D5CE-D4DE7B178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FD87C-31D7-49D4-9394-EA83E4243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396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CD6AB1-3D8D-2489-C9FA-487C5F585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DDA8073-6F5B-A79A-76B0-0F17578A14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81BACC-EDBE-50C3-3C40-9250E0792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089F3E-90D0-0396-7C7E-94987323C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CE029-F44A-4A13-90BC-D5DFB19EEC79}" type="datetimeFigureOut">
              <a:rPr lang="zh-CN" altLang="en-US" smtClean="0"/>
              <a:t>2025/3/31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18DDCE-070A-4D22-4326-84F6FC76D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A10E51-F52C-615A-580C-3C0AE3DAE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FD87C-31D7-49D4-9394-EA83E4243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004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366B4C1-FE77-5026-D7BE-C0291E2BE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6B8724-CD37-6CD3-00B1-262AEADED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CA80B9-8F47-D065-6DD2-5A4EA808DE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CE029-F44A-4A13-90BC-D5DFB19EEC79}" type="datetimeFigureOut">
              <a:rPr lang="zh-CN" altLang="en-US" smtClean="0"/>
              <a:t>2025/3/31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D532AA-2579-D011-8E76-558F39FE64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3640C3-2C75-B845-7114-DBE13C0003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FD87C-31D7-49D4-9394-EA83E4243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062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40C20B9-C899-6AAC-FD1D-E3850FB02799}"/>
              </a:ext>
            </a:extLst>
          </p:cNvPr>
          <p:cNvSpPr txBox="1"/>
          <p:nvPr/>
        </p:nvSpPr>
        <p:spPr>
          <a:xfrm>
            <a:off x="667407" y="1665358"/>
            <a:ext cx="10857186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zh-CN" altLang="en-US" b="1" i="0" dirty="0">
                <a:solidFill>
                  <a:srgbClr val="404040"/>
                </a:solidFill>
                <a:effectLst/>
                <a:latin typeface="DeepSeek-CJK-patch"/>
              </a:rPr>
              <a:t>一、生成方法（</a:t>
            </a:r>
            <a:r>
              <a:rPr lang="en-US" altLang="zh-CN" b="1" i="0" dirty="0">
                <a:solidFill>
                  <a:srgbClr val="404040"/>
                </a:solidFill>
                <a:effectLst/>
                <a:latin typeface="DeepSeek-CJK-patch"/>
              </a:rPr>
              <a:t>Generative Approaches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DeepSeek-CJK-patch"/>
              </a:rPr>
              <a:t>）</a:t>
            </a:r>
          </a:p>
          <a:p>
            <a:pPr algn="l">
              <a:spcAft>
                <a:spcPts val="300"/>
              </a:spcAft>
              <a:buFont typeface="+mj-lt"/>
              <a:buAutoNum type="arabicPeriod"/>
            </a:pPr>
            <a:r>
              <a:rPr lang="en-US" altLang="zh-CN" b="1" i="0" dirty="0">
                <a:solidFill>
                  <a:srgbClr val="404040"/>
                </a:solidFill>
                <a:effectLst/>
                <a:latin typeface="DeepSeek-CJK-patch"/>
              </a:rPr>
              <a:t>《Multi-modal Learning with Missing Modality via Shared-Specific Feature Modelling》(CVPR 2023)</a:t>
            </a:r>
            <a:endParaRPr lang="en-US" altLang="zh-CN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zh-CN" altLang="en-US" b="1" i="0" dirty="0">
                <a:solidFill>
                  <a:srgbClr val="404040"/>
                </a:solidFill>
                <a:effectLst/>
                <a:latin typeface="DeepSeek-CJK-patch"/>
              </a:rPr>
              <a:t>方法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DeepSeek-CJK-patch"/>
              </a:rPr>
              <a:t>：提出</a:t>
            </a:r>
            <a:r>
              <a:rPr lang="en-US" altLang="zh-CN" b="1" i="0" dirty="0" err="1">
                <a:solidFill>
                  <a:srgbClr val="404040"/>
                </a:solidFill>
                <a:effectLst/>
                <a:latin typeface="DeepSeek-CJK-patch"/>
              </a:rPr>
              <a:t>ShaSpec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DeepSeek-CJK-patch"/>
              </a:rPr>
              <a:t>框架，通过解耦共享特征（模态鲁棒）和特定特征（模态专属），结合分布对齐和域分类辅助任务，实现缺失模态下的多任务适应（分类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DeepSeek-CJK-patch"/>
              </a:rPr>
              <a:t>/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DeepSeek-CJK-patch"/>
              </a:rPr>
              <a:t>分割）。</a:t>
            </a: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zh-CN" altLang="en-US" b="1" i="0" dirty="0">
                <a:solidFill>
                  <a:srgbClr val="404040"/>
                </a:solidFill>
                <a:effectLst/>
                <a:latin typeface="DeepSeek-CJK-patch"/>
              </a:rPr>
              <a:t>优势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DeepSeek-CJK-patch"/>
              </a:rPr>
              <a:t>：在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DeepSeek-CJK-patch"/>
              </a:rPr>
              <a:t>BraTS2018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DeepSeek-CJK-patch"/>
              </a:rPr>
              <a:t>脑肿瘤分割任务中，关键区域分割精度提升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DeepSeek-CJK-patch"/>
              </a:rPr>
              <a:t>3-5%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DeepSeek-CJK-patch"/>
              </a:rPr>
              <a:t>。</a:t>
            </a: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zh-CN" altLang="en-US" b="1" i="0" dirty="0">
                <a:solidFill>
                  <a:srgbClr val="404040"/>
                </a:solidFill>
                <a:effectLst/>
                <a:latin typeface="DeepSeek-CJK-patch"/>
              </a:rPr>
              <a:t>局限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DeepSeek-CJK-patch"/>
              </a:rPr>
              <a:t>：依赖模态间分布对齐假设，对极端异质模态（如文本与影像）效果有限。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altLang="zh-CN" b="1" i="0" dirty="0">
                <a:solidFill>
                  <a:srgbClr val="404040"/>
                </a:solidFill>
                <a:effectLst/>
                <a:latin typeface="DeepSeek-CJK-patch"/>
              </a:rPr>
              <a:t>《Multimodal MR Synthesis via Modality-Invariant Latent Representation》(TMI 2021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DeepSeek-CJK-patch"/>
              </a:rPr>
              <a:t>扩展工作</a:t>
            </a:r>
            <a:r>
              <a:rPr lang="en-US" altLang="zh-CN" b="1" i="0" dirty="0">
                <a:solidFill>
                  <a:srgbClr val="404040"/>
                </a:solidFill>
                <a:effectLst/>
                <a:latin typeface="DeepSeek-CJK-patch"/>
              </a:rPr>
              <a:t>)</a:t>
            </a:r>
            <a:endParaRPr lang="zh-CN" altLang="en-US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zh-CN" altLang="en-US" b="1" i="0" dirty="0">
                <a:solidFill>
                  <a:srgbClr val="404040"/>
                </a:solidFill>
                <a:effectLst/>
                <a:latin typeface="DeepSeek-CJK-patch"/>
              </a:rPr>
              <a:t>方法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DeepSeek-CJK-patch"/>
              </a:rPr>
              <a:t>：基于自编码器的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DeepSeek-CJK-patch"/>
              </a:rPr>
              <a:t>最大融合策略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DeepSeek-CJK-patch"/>
              </a:rPr>
              <a:t>（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DeepSeek-CJK-patch"/>
              </a:rPr>
              <a:t>Max Fusion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DeepSeek-CJK-patch"/>
              </a:rPr>
              <a:t>），在特征空间选择各模态最显著特征，确保缺失时性能不低于单模态。</a:t>
            </a: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zh-CN" altLang="en-US" b="1" i="0" dirty="0">
                <a:solidFill>
                  <a:srgbClr val="404040"/>
                </a:solidFill>
                <a:effectLst/>
                <a:latin typeface="DeepSeek-CJK-patch"/>
              </a:rPr>
              <a:t>局限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DeepSeek-CJK-patch"/>
              </a:rPr>
              <a:t>：生成结果可能过于平滑，丢失细节信息。</a:t>
            </a:r>
          </a:p>
        </p:txBody>
      </p:sp>
    </p:spTree>
    <p:extLst>
      <p:ext uri="{BB962C8B-B14F-4D97-AF65-F5344CB8AC3E}">
        <p14:creationId xmlns:p14="http://schemas.microsoft.com/office/powerpoint/2010/main" val="2035874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416B38F-E08C-37D6-52A9-45FAE78F697F}"/>
              </a:ext>
            </a:extLst>
          </p:cNvPr>
          <p:cNvSpPr txBox="1"/>
          <p:nvPr/>
        </p:nvSpPr>
        <p:spPr>
          <a:xfrm>
            <a:off x="819806" y="1150029"/>
            <a:ext cx="10342179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zh-CN" altLang="en-US" b="1" i="0" dirty="0">
                <a:solidFill>
                  <a:srgbClr val="404040"/>
                </a:solidFill>
                <a:effectLst/>
                <a:latin typeface="DeepSeek-CJK-patch"/>
              </a:rPr>
              <a:t>二、联合学习方法（</a:t>
            </a:r>
            <a:r>
              <a:rPr lang="en-US" altLang="zh-CN" b="1" i="0" dirty="0">
                <a:solidFill>
                  <a:srgbClr val="404040"/>
                </a:solidFill>
                <a:effectLst/>
                <a:latin typeface="DeepSeek-CJK-patch"/>
              </a:rPr>
              <a:t>Joint Learning Approaches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DeepSeek-CJK-patch"/>
              </a:rPr>
              <a:t>）</a:t>
            </a:r>
          </a:p>
          <a:p>
            <a:pPr algn="l">
              <a:spcAft>
                <a:spcPts val="300"/>
              </a:spcAft>
              <a:buFont typeface="+mj-lt"/>
              <a:buAutoNum type="arabicPeriod"/>
            </a:pPr>
            <a:r>
              <a:rPr lang="en-US" altLang="zh-CN" b="1" i="0" dirty="0">
                <a:solidFill>
                  <a:srgbClr val="404040"/>
                </a:solidFill>
                <a:effectLst/>
                <a:latin typeface="DeepSeek-CJK-patch"/>
              </a:rPr>
              <a:t>《EMMR: Mitigating Inconsistencies in Multimodal Sentiment Analysis under Uncertain Missing Modalities》(EMNLP 2022)</a:t>
            </a:r>
            <a:endParaRPr lang="en-US" altLang="zh-CN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zh-CN" altLang="en-US" b="1" i="0" dirty="0">
                <a:solidFill>
                  <a:srgbClr val="404040"/>
                </a:solidFill>
                <a:effectLst/>
                <a:latin typeface="DeepSeek-CJK-patch"/>
              </a:rPr>
              <a:t>方法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DeepSeek-CJK-patch"/>
              </a:rPr>
              <a:t>：针对情感分析中的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DeepSeek-CJK-patch"/>
              </a:rPr>
              <a:t>关键模态缺失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DeepSeek-CJK-patch"/>
              </a:rPr>
              <a:t>问题，提出集成重建网络（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DeepSeek-CJK-patch"/>
              </a:rPr>
              <a:t>EMMR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DeepSeek-CJK-patch"/>
              </a:rPr>
              <a:t>），结合</a:t>
            </a:r>
            <a:r>
              <a:rPr lang="en-US" altLang="zh-CN" b="0" i="0" dirty="0" err="1">
                <a:solidFill>
                  <a:srgbClr val="404040"/>
                </a:solidFill>
                <a:effectLst/>
                <a:latin typeface="DeepSeek-CJK-patch"/>
              </a:rPr>
              <a:t>AutoEncoder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DeepSeek-CJK-patch"/>
              </a:rPr>
              <a:t>、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DeepSeek-CJK-patch"/>
              </a:rPr>
              <a:t>Transformer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DeepSeek-CJK-patch"/>
              </a:rPr>
              <a:t>等模型，通过语义一致性检测和集成决策缓解情感极性反转问题。</a:t>
            </a: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zh-CN" altLang="en-US" b="1" i="0" dirty="0">
                <a:solidFill>
                  <a:srgbClr val="404040"/>
                </a:solidFill>
                <a:effectLst/>
                <a:latin typeface="DeepSeek-CJK-patch"/>
              </a:rPr>
              <a:t>优势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DeepSeek-CJK-patch"/>
              </a:rPr>
              <a:t>：在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DeepSeek-CJK-patch"/>
              </a:rPr>
              <a:t>CMU-MOSI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DeepSeek-CJK-patch"/>
              </a:rPr>
              <a:t>数据集上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DeepSeek-CJK-patch"/>
              </a:rPr>
              <a:t>F1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DeepSeek-CJK-patch"/>
              </a:rPr>
              <a:t>提升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DeepSeek-CJK-patch"/>
              </a:rPr>
              <a:t>9%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DeepSeek-CJK-patch"/>
              </a:rPr>
              <a:t>。</a:t>
            </a: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zh-CN" altLang="en-US" b="1" i="0" dirty="0">
                <a:solidFill>
                  <a:srgbClr val="404040"/>
                </a:solidFill>
                <a:effectLst/>
                <a:latin typeface="DeepSeek-CJK-patch"/>
              </a:rPr>
              <a:t>局限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DeepSeek-CJK-patch"/>
              </a:rPr>
              <a:t>：计算成本高，需预训练完整模态模型。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altLang="zh-CN" b="1" i="0" dirty="0">
                <a:solidFill>
                  <a:srgbClr val="404040"/>
                </a:solidFill>
                <a:effectLst/>
                <a:latin typeface="DeepSeek-CJK-patch"/>
              </a:rPr>
              <a:t>《IF-MMIN: 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DeepSeek-CJK-patch"/>
              </a:rPr>
              <a:t>利用模态不变性特征进行缺失模态的鲁棒多模态情感识别</a:t>
            </a:r>
            <a:r>
              <a:rPr lang="en-US" altLang="zh-CN" b="1" i="0" dirty="0">
                <a:solidFill>
                  <a:srgbClr val="404040"/>
                </a:solidFill>
                <a:effectLst/>
                <a:latin typeface="DeepSeek-CJK-patch"/>
              </a:rPr>
              <a:t>》(2024)</a:t>
            </a:r>
            <a:endParaRPr lang="zh-CN" altLang="en-US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zh-CN" altLang="en-US" b="1" i="0" dirty="0">
                <a:solidFill>
                  <a:srgbClr val="404040"/>
                </a:solidFill>
                <a:effectLst/>
                <a:latin typeface="DeepSeek-CJK-patch"/>
              </a:rPr>
              <a:t>方法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DeepSeek-CJK-patch"/>
              </a:rPr>
              <a:t>：引入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DeepSeek-CJK-patch"/>
              </a:rPr>
              <a:t>中心矩差异（</a:t>
            </a:r>
            <a:r>
              <a:rPr lang="en-US" altLang="zh-CN" b="1" i="0" dirty="0">
                <a:solidFill>
                  <a:srgbClr val="404040"/>
                </a:solidFill>
                <a:effectLst/>
                <a:latin typeface="DeepSeek-CJK-patch"/>
              </a:rPr>
              <a:t>CMD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DeepSeek-CJK-patch"/>
              </a:rPr>
              <a:t>）距离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DeepSeek-CJK-patch"/>
              </a:rPr>
              <a:t>约束，强制不同模态特征在语义子空间对齐，结合级联自编码器生成鲁棒联合表示。</a:t>
            </a: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zh-CN" altLang="en-US" b="1" i="0" dirty="0">
                <a:solidFill>
                  <a:srgbClr val="404040"/>
                </a:solidFill>
                <a:effectLst/>
                <a:latin typeface="DeepSeek-CJK-patch"/>
              </a:rPr>
              <a:t>局限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DeepSeek-CJK-patch"/>
              </a:rPr>
              <a:t>：对高阶矩差异的敏感度需人工调参。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altLang="zh-CN" b="1" i="0" dirty="0">
                <a:solidFill>
                  <a:srgbClr val="404040"/>
                </a:solidFill>
                <a:effectLst/>
                <a:latin typeface="DeepSeek-CJK-patch"/>
              </a:rPr>
              <a:t>《</a:t>
            </a:r>
            <a:r>
              <a:rPr lang="en-US" altLang="zh-CN" b="1" i="0" dirty="0" err="1">
                <a:solidFill>
                  <a:srgbClr val="404040"/>
                </a:solidFill>
                <a:effectLst/>
                <a:latin typeface="DeepSeek-CJK-patch"/>
              </a:rPr>
              <a:t>HeMIS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DeepSeek-CJK-patch"/>
              </a:rPr>
              <a:t>改进方案</a:t>
            </a:r>
            <a:r>
              <a:rPr lang="en-US" altLang="zh-CN" b="1" i="0" dirty="0">
                <a:solidFill>
                  <a:srgbClr val="404040"/>
                </a:solidFill>
                <a:effectLst/>
                <a:latin typeface="DeepSeek-CJK-patch"/>
              </a:rPr>
              <a:t>》(IPMI 2023)</a:t>
            </a:r>
            <a:endParaRPr lang="en-US" altLang="zh-CN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zh-CN" altLang="en-US" b="1" i="0" dirty="0">
                <a:solidFill>
                  <a:srgbClr val="404040"/>
                </a:solidFill>
                <a:effectLst/>
                <a:latin typeface="DeepSeek-CJK-patch"/>
              </a:rPr>
              <a:t>方法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DeepSeek-CJK-patch"/>
              </a:rPr>
              <a:t>：在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DeepSeek-CJK-patch"/>
              </a:rPr>
              <a:t>U-Net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DeepSeek-CJK-patch"/>
              </a:rPr>
              <a:t>中嵌入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DeepSeek-CJK-patch"/>
              </a:rPr>
              <a:t>对抗损失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DeepSeek-CJK-patch"/>
              </a:rPr>
              <a:t>，约束缺失与完整模态的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DeepSeek-CJK-patch"/>
              </a:rPr>
              <a:t>feature-map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DeepSeek-CJK-patch"/>
              </a:rPr>
              <a:t>一致性，无需额外训练适配缺失情况。</a:t>
            </a: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zh-CN" altLang="en-US" b="1" i="0" dirty="0">
                <a:solidFill>
                  <a:srgbClr val="404040"/>
                </a:solidFill>
                <a:effectLst/>
                <a:latin typeface="DeepSeek-CJK-patch"/>
              </a:rPr>
              <a:t>优势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DeepSeek-CJK-patch"/>
              </a:rPr>
              <a:t>：医疗影像分割任务中参数效率高。</a:t>
            </a:r>
          </a:p>
        </p:txBody>
      </p:sp>
    </p:spTree>
    <p:extLst>
      <p:ext uri="{BB962C8B-B14F-4D97-AF65-F5344CB8AC3E}">
        <p14:creationId xmlns:p14="http://schemas.microsoft.com/office/powerpoint/2010/main" val="2851506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1415063-3289-3600-5608-64C41B6514B8}"/>
              </a:ext>
            </a:extLst>
          </p:cNvPr>
          <p:cNvSpPr txBox="1"/>
          <p:nvPr/>
        </p:nvSpPr>
        <p:spPr>
          <a:xfrm>
            <a:off x="935421" y="2059394"/>
            <a:ext cx="9827172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zh-CN" altLang="en-US" b="1" i="0" dirty="0">
                <a:solidFill>
                  <a:srgbClr val="404040"/>
                </a:solidFill>
                <a:effectLst/>
                <a:latin typeface="DeepSeek-CJK-patch"/>
              </a:rPr>
              <a:t>二、提示学习方法（</a:t>
            </a:r>
            <a:r>
              <a:rPr lang="en-US" altLang="zh-CN" b="1" i="0" dirty="0">
                <a:solidFill>
                  <a:srgbClr val="404040"/>
                </a:solidFill>
                <a:effectLst/>
                <a:latin typeface="DeepSeek-CJK-patch"/>
              </a:rPr>
              <a:t>Prompt Learning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DeepSeek-CJK-patch"/>
              </a:rPr>
              <a:t>）</a:t>
            </a:r>
          </a:p>
          <a:p>
            <a:pPr algn="l">
              <a:spcAft>
                <a:spcPts val="300"/>
              </a:spcAft>
              <a:buFont typeface="+mj-lt"/>
              <a:buAutoNum type="arabicPeriod"/>
            </a:pPr>
            <a:r>
              <a:rPr lang="en-US" altLang="zh-CN" b="1" i="0" dirty="0">
                <a:solidFill>
                  <a:srgbClr val="404040"/>
                </a:solidFill>
                <a:effectLst/>
                <a:latin typeface="DeepSeek-CJK-patch"/>
              </a:rPr>
              <a:t>《Deep Correlated Prompting for Visual Recognition with Missing Modalities》(</a:t>
            </a:r>
            <a:r>
              <a:rPr lang="en-US" altLang="zh-CN" b="1" i="0" dirty="0" err="1">
                <a:solidFill>
                  <a:srgbClr val="404040"/>
                </a:solidFill>
                <a:effectLst/>
                <a:latin typeface="DeepSeek-CJK-patch"/>
              </a:rPr>
              <a:t>NeurIPS</a:t>
            </a:r>
            <a:r>
              <a:rPr lang="en-US" altLang="zh-CN" b="1" i="0" dirty="0">
                <a:solidFill>
                  <a:srgbClr val="404040"/>
                </a:solidFill>
                <a:effectLst/>
                <a:latin typeface="DeepSeek-CJK-patch"/>
              </a:rPr>
              <a:t> 2024)</a:t>
            </a:r>
            <a:endParaRPr lang="en-US" altLang="zh-CN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zh-CN" altLang="en-US" b="1" i="0" dirty="0">
                <a:solidFill>
                  <a:srgbClr val="404040"/>
                </a:solidFill>
                <a:effectLst/>
                <a:latin typeface="DeepSeek-CJK-patch"/>
              </a:rPr>
              <a:t>方法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DeepSeek-CJK-patch"/>
              </a:rPr>
              <a:t>：深度关联提示学习（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DeepSeek-CJK-patch"/>
              </a:rPr>
              <a:t>Deep Correlated Prompting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DeepSeek-CJK-patch"/>
              </a:rPr>
              <a:t>）：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DeepSeek-CJK-patch"/>
              </a:rPr>
              <a:t>Correlated Prompting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DeepSeek-CJK-patch"/>
              </a:rPr>
              <a:t>通过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DeepSeek-CJK-patch"/>
              </a:rPr>
              <a:t>MLP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DeepSeek-CJK-patch"/>
              </a:rPr>
              <a:t>网络在层间传递提示向量，增强不同网络层间的关联性，避免信息丢失。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DeepSeek-CJK-patch"/>
              </a:rPr>
              <a:t>Dynamic Prompting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DeepSeek-CJK-patch"/>
              </a:rPr>
              <a:t>基于输入内容动态生成提示向量，适应不同模态缺失情况（如仅缺失图像或文本）。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DeepSeek-CJK-patch"/>
              </a:rPr>
              <a:t>Modal-common Prompting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DeepSeek-CJK-patch"/>
              </a:rPr>
              <a:t>存储模态间共享信息，在缺失时提供补充，提高鲁棒性。</a:t>
            </a:r>
            <a:endParaRPr lang="en-US" altLang="zh-CN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zh-CN" altLang="en-US" b="1" i="0" dirty="0">
                <a:solidFill>
                  <a:srgbClr val="404040"/>
                </a:solidFill>
                <a:effectLst/>
                <a:latin typeface="DeepSeek-CJK-patch"/>
              </a:rPr>
              <a:t>优势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DeepSeek-CJK-patch"/>
              </a:rPr>
              <a:t>：仅微调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DeepSeek-CJK-patch"/>
              </a:rPr>
              <a:t>2.4%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DeepSeek-CJK-patch"/>
              </a:rPr>
              <a:t>的模型参数（提示向量及相关模块），避免全模型重训练。</a:t>
            </a:r>
            <a:endParaRPr lang="en-US" altLang="zh-CN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zh-CN" altLang="en-US" b="1" i="0" dirty="0">
                <a:solidFill>
                  <a:srgbClr val="404040"/>
                </a:solidFill>
                <a:effectLst/>
                <a:latin typeface="DeepSeek-CJK-patch"/>
              </a:rPr>
              <a:t>局限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DeepSeek-CJK-patch"/>
              </a:rPr>
              <a:t>：需基于完整模态预训练的大模型（如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DeepSeek-CJK-patch"/>
              </a:rPr>
              <a:t>CLIP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DeepSeek-CJK-patch"/>
              </a:rPr>
              <a:t>），若基础模型性能差，提示学习效果受限。对语义关键模态（如情感分析中的语调）的缺失仍敏感，不如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DeepSeek-CJK-patch"/>
              </a:rPr>
              <a:t>EMMR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DeepSeek-CJK-patch"/>
              </a:rPr>
              <a:t>等集成方法鲁棒。</a:t>
            </a:r>
          </a:p>
        </p:txBody>
      </p:sp>
    </p:spTree>
    <p:extLst>
      <p:ext uri="{BB962C8B-B14F-4D97-AF65-F5344CB8AC3E}">
        <p14:creationId xmlns:p14="http://schemas.microsoft.com/office/powerpoint/2010/main" val="1395520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0975AAF-FED7-5A9F-21F9-AA2AB64DDE95}"/>
              </a:ext>
            </a:extLst>
          </p:cNvPr>
          <p:cNvSpPr txBox="1"/>
          <p:nvPr/>
        </p:nvSpPr>
        <p:spPr>
          <a:xfrm>
            <a:off x="777766" y="1746551"/>
            <a:ext cx="10615448" cy="2539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zh-CN" altLang="en-US" b="1" i="0" dirty="0">
                <a:solidFill>
                  <a:srgbClr val="404040"/>
                </a:solidFill>
                <a:effectLst/>
                <a:latin typeface="DeepSeek-CJK-patch"/>
              </a:rPr>
              <a:t>三、知识图谱与多模态大模型方法</a:t>
            </a:r>
          </a:p>
          <a:p>
            <a:pPr algn="l">
              <a:spcAft>
                <a:spcPts val="300"/>
              </a:spcAft>
              <a:buFont typeface="+mj-lt"/>
              <a:buAutoNum type="arabicPeriod"/>
            </a:pPr>
            <a:r>
              <a:rPr lang="en-US" altLang="zh-CN" b="1" i="0" dirty="0">
                <a:solidFill>
                  <a:srgbClr val="404040"/>
                </a:solidFill>
                <a:effectLst/>
                <a:latin typeface="DeepSeek-CJK-patch"/>
              </a:rPr>
              <a:t>《UMAEA: 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DeepSeek-CJK-patch"/>
              </a:rPr>
              <a:t>多模态知识图谱对齐中的模态缺失鲁棒性方法</a:t>
            </a:r>
            <a:r>
              <a:rPr lang="en-US" altLang="zh-CN" b="1" i="0" dirty="0">
                <a:solidFill>
                  <a:srgbClr val="404040"/>
                </a:solidFill>
                <a:effectLst/>
                <a:latin typeface="DeepSeek-CJK-patch"/>
              </a:rPr>
              <a:t>》(ISWC 2023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DeepSeek-CJK-patch"/>
              </a:rPr>
              <a:t>最佳论文提名</a:t>
            </a:r>
            <a:r>
              <a:rPr lang="en-US" altLang="zh-CN" b="1" i="0" dirty="0">
                <a:solidFill>
                  <a:srgbClr val="404040"/>
                </a:solidFill>
                <a:effectLst/>
                <a:latin typeface="DeepSeek-CJK-patch"/>
              </a:rPr>
              <a:t>)</a:t>
            </a:r>
            <a:endParaRPr lang="zh-CN" altLang="en-US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zh-CN" altLang="en-US" b="1" i="0" dirty="0">
                <a:solidFill>
                  <a:srgbClr val="404040"/>
                </a:solidFill>
                <a:effectLst/>
                <a:latin typeface="DeepSeek-CJK-patch"/>
              </a:rPr>
              <a:t>方法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DeepSeek-CJK-patch"/>
              </a:rPr>
              <a:t>：通过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DeepSeek-CJK-patch"/>
              </a:rPr>
              <a:t>多尺度模态混合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DeepSeek-CJK-patch"/>
              </a:rPr>
              <a:t>（全局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DeepSeek-CJK-patch"/>
              </a:rPr>
              <a:t>/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DeepSeek-CJK-patch"/>
              </a:rPr>
              <a:t>实体级对齐）和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DeepSeek-CJK-patch"/>
              </a:rPr>
              <a:t>循环缺失模态想象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DeepSeek-CJK-patch"/>
              </a:rPr>
              <a:t>（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DeepSeek-CJK-patch"/>
              </a:rPr>
              <a:t>CMMI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DeepSeek-CJK-patch"/>
              </a:rPr>
              <a:t>）处理视觉模态缺失与模糊性，在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DeepSeek-CJK-patch"/>
              </a:rPr>
              <a:t>97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DeepSeek-CJK-patch"/>
              </a:rPr>
              <a:t>个子数据集上性能稳定。</a:t>
            </a: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zh-CN" altLang="en-US" b="1" i="0" dirty="0">
                <a:solidFill>
                  <a:srgbClr val="404040"/>
                </a:solidFill>
                <a:effectLst/>
                <a:latin typeface="DeepSeek-CJK-patch"/>
              </a:rPr>
              <a:t>局限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DeepSeek-CJK-patch"/>
              </a:rPr>
              <a:t>：依赖图谱结构信息，通用性受限。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altLang="zh-CN" b="1" i="0" dirty="0">
                <a:solidFill>
                  <a:srgbClr val="404040"/>
                </a:solidFill>
                <a:effectLst/>
                <a:latin typeface="DeepSeek-CJK-patch"/>
              </a:rPr>
              <a:t>《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DeepSeek-CJK-patch"/>
              </a:rPr>
              <a:t>面向模态缺失的多模态大模型提示学习</a:t>
            </a:r>
            <a:r>
              <a:rPr lang="en-US" altLang="zh-CN" b="1" i="0" dirty="0">
                <a:solidFill>
                  <a:srgbClr val="404040"/>
                </a:solidFill>
                <a:effectLst/>
                <a:latin typeface="DeepSeek-CJK-patch"/>
              </a:rPr>
              <a:t>》(</a:t>
            </a:r>
            <a:r>
              <a:rPr lang="en-US" altLang="zh-CN" b="1" i="0" dirty="0" err="1">
                <a:solidFill>
                  <a:srgbClr val="404040"/>
                </a:solidFill>
                <a:effectLst/>
                <a:latin typeface="DeepSeek-CJK-patch"/>
              </a:rPr>
              <a:t>NeurIPS</a:t>
            </a:r>
            <a:r>
              <a:rPr lang="en-US" altLang="zh-CN" b="1" i="0" dirty="0">
                <a:solidFill>
                  <a:srgbClr val="404040"/>
                </a:solidFill>
                <a:effectLst/>
                <a:latin typeface="DeepSeek-CJK-patch"/>
              </a:rPr>
              <a:t> 2024)</a:t>
            </a:r>
            <a:endParaRPr lang="zh-CN" altLang="en-US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zh-CN" altLang="en-US" b="1" i="0" dirty="0">
                <a:solidFill>
                  <a:srgbClr val="404040"/>
                </a:solidFill>
                <a:effectLst/>
                <a:latin typeface="DeepSeek-CJK-patch"/>
              </a:rPr>
              <a:t>方法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DeepSeek-CJK-patch"/>
              </a:rPr>
              <a:t>：设计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DeepSeek-CJK-patch"/>
              </a:rPr>
              <a:t>动态关联提示向量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DeepSeek-CJK-patch"/>
              </a:rPr>
              <a:t>（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DeepSeek-CJK-patch"/>
              </a:rPr>
              <a:t>Dynamic Prompting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DeepSeek-CJK-patch"/>
              </a:rPr>
              <a:t>），仅训练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DeepSeek-CJK-patch"/>
              </a:rPr>
              <a:t>2.4%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DeepSeek-CJK-patch"/>
              </a:rPr>
              <a:t>参数适配缺失模态，在</a:t>
            </a:r>
            <a:r>
              <a:rPr lang="en-US" altLang="zh-CN" b="0" i="0" dirty="0" err="1">
                <a:solidFill>
                  <a:srgbClr val="404040"/>
                </a:solidFill>
                <a:effectLst/>
                <a:latin typeface="DeepSeek-CJK-patch"/>
              </a:rPr>
              <a:t>HatefulMemes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DeepSeek-CJK-patch"/>
              </a:rPr>
              <a:t>等任务中超越传统拼接方法。</a:t>
            </a:r>
          </a:p>
        </p:txBody>
      </p:sp>
    </p:spTree>
    <p:extLst>
      <p:ext uri="{BB962C8B-B14F-4D97-AF65-F5344CB8AC3E}">
        <p14:creationId xmlns:p14="http://schemas.microsoft.com/office/powerpoint/2010/main" val="4105115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2B766B0-499B-17F1-70E6-C6DCBF7038D0}"/>
              </a:ext>
            </a:extLst>
          </p:cNvPr>
          <p:cNvSpPr txBox="1"/>
          <p:nvPr/>
        </p:nvSpPr>
        <p:spPr>
          <a:xfrm>
            <a:off x="1177159" y="2238992"/>
            <a:ext cx="10131972" cy="1554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zh-CN" altLang="en-US" b="1" i="0" dirty="0">
                <a:solidFill>
                  <a:srgbClr val="404040"/>
                </a:solidFill>
                <a:effectLst/>
                <a:latin typeface="DeepSeek-CJK-patch"/>
              </a:rPr>
              <a:t>四、现存问题与挑战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404040"/>
                </a:solidFill>
                <a:effectLst/>
                <a:latin typeface="DeepSeek-CJK-patch"/>
              </a:rPr>
              <a:t>模态异质性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DeepSeek-CJK-patch"/>
              </a:rPr>
              <a:t>：文本与影像等跨模态生成仍依赖强假设（如分布对齐），易引入语义失真。</a:t>
            </a:r>
          </a:p>
          <a:p>
            <a:pPr algn="l">
              <a:spcBef>
                <a:spcPts val="300"/>
              </a:spcBef>
              <a:buFont typeface="+mj-lt"/>
              <a:buAutoNum type="arabicPeriod"/>
            </a:pPr>
            <a:r>
              <a:rPr lang="zh-CN" altLang="en-US" b="1" i="0" dirty="0">
                <a:solidFill>
                  <a:srgbClr val="404040"/>
                </a:solidFill>
                <a:effectLst/>
                <a:latin typeface="DeepSeek-CJK-patch"/>
              </a:rPr>
              <a:t>关键模态识别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DeepSeek-CJK-patch"/>
              </a:rPr>
              <a:t>：如情感分析中声学模态的缺失可能导致语义反转，现有方法（如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DeepSeek-CJK-patch"/>
              </a:rPr>
              <a:t>EMMR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DeepSeek-CJK-patch"/>
              </a:rPr>
              <a:t>）依赖后验检测，实时性不足。</a:t>
            </a:r>
          </a:p>
          <a:p>
            <a:pPr algn="l">
              <a:spcBef>
                <a:spcPts val="300"/>
              </a:spcBef>
              <a:buFont typeface="+mj-lt"/>
              <a:buAutoNum type="arabicPeriod"/>
            </a:pPr>
            <a:r>
              <a:rPr lang="zh-CN" altLang="en-US" b="1" i="0" dirty="0">
                <a:solidFill>
                  <a:srgbClr val="404040"/>
                </a:solidFill>
                <a:effectLst/>
                <a:latin typeface="DeepSeek-CJK-patch"/>
              </a:rPr>
              <a:t>计算效率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DeepSeek-CJK-patch"/>
              </a:rPr>
              <a:t>：生成方法（如扩散模型）和集成策略（如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DeepSeek-CJK-patch"/>
              </a:rPr>
              <a:t>EMMR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DeepSeek-CJK-patch"/>
              </a:rPr>
              <a:t>）资源消耗大，难以部署</a:t>
            </a:r>
            <a:endParaRPr lang="en-US" altLang="zh-CN" b="0" i="0" dirty="0">
              <a:solidFill>
                <a:srgbClr val="404040"/>
              </a:solidFill>
              <a:effectLst/>
              <a:latin typeface="DeepSeek-CJK-patch"/>
            </a:endParaRPr>
          </a:p>
        </p:txBody>
      </p:sp>
    </p:spTree>
    <p:extLst>
      <p:ext uri="{BB962C8B-B14F-4D97-AF65-F5344CB8AC3E}">
        <p14:creationId xmlns:p14="http://schemas.microsoft.com/office/powerpoint/2010/main" val="575936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CA51AA87-E13A-679E-970D-5E215A5EC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215" y="0"/>
            <a:ext cx="79995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647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3346</TotalTime>
  <Words>944</Words>
  <Application>Microsoft Office PowerPoint</Application>
  <PresentationFormat>宽屏</PresentationFormat>
  <Paragraphs>57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codicon</vt:lpstr>
      <vt:lpstr>DeepSeek-CJK-patch</vt:lpstr>
      <vt:lpstr>Segoe WPC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2</cp:revision>
  <dcterms:created xsi:type="dcterms:W3CDTF">2025-03-31T02:30:19Z</dcterms:created>
  <dcterms:modified xsi:type="dcterms:W3CDTF">2025-04-02T10:16:27Z</dcterms:modified>
</cp:coreProperties>
</file>