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7" r:id="rId5"/>
    <p:sldId id="258" r:id="rId6"/>
    <p:sldId id="285" r:id="rId7"/>
    <p:sldId id="266" r:id="rId8"/>
    <p:sldId id="275" r:id="rId9"/>
    <p:sldId id="276" r:id="rId10"/>
    <p:sldId id="274" r:id="rId11"/>
    <p:sldId id="298" r:id="rId12"/>
    <p:sldId id="297" r:id="rId13"/>
    <p:sldId id="262"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AB9"/>
    <a:srgbClr val="FF5050"/>
    <a:srgbClr val="2581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6" d="100"/>
          <a:sy n="116" d="100"/>
        </p:scale>
        <p:origin x="6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CAADBD5-FF6F-4F1F-AF78-B518D2CD17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1C2A10-E97F-46DF-9873-696D05EB38D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AADBD5-FF6F-4F1F-AF78-B518D2CD176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1C2A10-E97F-46DF-9873-696D05EB38D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13.xml"/><Relationship Id="rId2" Type="http://schemas.openxmlformats.org/officeDocument/2006/relationships/image" Target="../media/image9.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image" Target="../media/image3.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image" Target="../media/image4.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10.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11.xml"/><Relationship Id="rId2" Type="http://schemas.openxmlformats.org/officeDocument/2006/relationships/image" Target="../media/image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12.xml"/><Relationship Id="rId2"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895215" y="1099820"/>
            <a:ext cx="309880" cy="768350"/>
          </a:xfrm>
          <a:prstGeom prst="rect">
            <a:avLst/>
          </a:prstGeom>
          <a:noFill/>
        </p:spPr>
        <p:txBody>
          <a:bodyPr wrap="none" rtlCol="0">
            <a:spAutoFit/>
          </a:bodyPr>
          <a:p>
            <a:pPr algn="l"/>
            <a:endParaRPr lang="en-US" altLang="zh-CN" sz="4400" b="1">
              <a:solidFill>
                <a:srgbClr val="33AAB9"/>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rot="0">
            <a:off x="-30480" y="-2540"/>
            <a:ext cx="12214860" cy="6890385"/>
            <a:chOff x="-48" y="-4"/>
            <a:chExt cx="19236" cy="10851"/>
          </a:xfrm>
        </p:grpSpPr>
        <p:pic>
          <p:nvPicPr>
            <p:cNvPr id="6" name="图片 5" descr="sccnn.com_2018011761074383rpx8_02 [转换]-01"/>
            <p:cNvPicPr>
              <a:picLocks noChangeAspect="1"/>
            </p:cNvPicPr>
            <p:nvPr/>
          </p:nvPicPr>
          <p:blipFill>
            <a:blip r:embed="rId1"/>
            <a:stretch>
              <a:fillRect/>
            </a:stretch>
          </p:blipFill>
          <p:spPr>
            <a:xfrm>
              <a:off x="-48" y="-4"/>
              <a:ext cx="19236" cy="10851"/>
            </a:xfrm>
            <a:prstGeom prst="rect">
              <a:avLst/>
            </a:prstGeom>
          </p:spPr>
        </p:pic>
        <p:sp>
          <p:nvSpPr>
            <p:cNvPr id="2" name="文本框 1"/>
            <p:cNvSpPr txBox="1"/>
            <p:nvPr/>
          </p:nvSpPr>
          <p:spPr>
            <a:xfrm>
              <a:off x="6128" y="2701"/>
              <a:ext cx="11530" cy="1888"/>
            </a:xfrm>
            <a:prstGeom prst="rect">
              <a:avLst/>
            </a:prstGeom>
            <a:noFill/>
          </p:spPr>
          <p:txBody>
            <a:bodyPr wrap="square" rtlCol="0">
              <a:spAutoFit/>
            </a:bodyPr>
            <a:p>
              <a:r>
                <a:rPr lang="zh-CN" altLang="en-US" sz="3600" b="1">
                  <a:solidFill>
                    <a:srgbClr val="33AAB9"/>
                  </a:solidFill>
                </a:rPr>
                <a:t>创建型模式   </a:t>
              </a:r>
              <a:endParaRPr lang="zh-CN" altLang="en-US" sz="3600" b="1">
                <a:solidFill>
                  <a:srgbClr val="33AAB9"/>
                </a:solidFill>
              </a:endParaRPr>
            </a:p>
            <a:p>
              <a:r>
                <a:rPr lang="zh-CN" altLang="en-US" sz="3600" b="1">
                  <a:solidFill>
                    <a:srgbClr val="33AAB9"/>
                  </a:solidFill>
                </a:rPr>
                <a:t>                           原型模式</a:t>
              </a:r>
              <a:endParaRPr lang="zh-CN" altLang="en-US" sz="3600" b="1">
                <a:solidFill>
                  <a:srgbClr val="33AAB9"/>
                </a:solidFill>
              </a:endParaRPr>
            </a:p>
          </p:txBody>
        </p:sp>
      </p:grpSp>
      <p:cxnSp>
        <p:nvCxnSpPr>
          <p:cNvPr id="3" name="直接连接符 2"/>
          <p:cNvCxnSpPr/>
          <p:nvPr/>
        </p:nvCxnSpPr>
        <p:spPr>
          <a:xfrm>
            <a:off x="5895975" y="2630805"/>
            <a:ext cx="1407160" cy="0"/>
          </a:xfrm>
          <a:prstGeom prst="line">
            <a:avLst/>
          </a:prstGeom>
          <a:ln w="76200">
            <a:solidFill>
              <a:srgbClr val="33AAB9"/>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728460" y="4414520"/>
            <a:ext cx="2614930" cy="1420495"/>
          </a:xfrm>
          <a:prstGeom prst="rect">
            <a:avLst/>
          </a:prstGeom>
          <a:noFill/>
        </p:spPr>
        <p:txBody>
          <a:bodyPr wrap="square" rtlCol="0">
            <a:spAutoFit/>
          </a:bodyPr>
          <a:p>
            <a:pPr algn="r">
              <a:lnSpc>
                <a:spcPct val="120000"/>
              </a:lnSpc>
            </a:pPr>
            <a:r>
              <a:rPr lang="zh-CN" altLang="en-US" sz="2400"/>
              <a:t>分享人：薛明峰</a:t>
            </a:r>
            <a:endParaRPr lang="zh-CN" altLang="en-US" sz="2400"/>
          </a:p>
          <a:p>
            <a:pPr algn="r">
              <a:lnSpc>
                <a:spcPct val="120000"/>
              </a:lnSpc>
            </a:pPr>
            <a:r>
              <a:rPr lang="zh-CN" altLang="en-US" sz="2400"/>
              <a:t>               孙   冲</a:t>
            </a:r>
            <a:endParaRPr lang="zh-CN" altLang="en-US" sz="2400"/>
          </a:p>
          <a:p>
            <a:pPr algn="r">
              <a:lnSpc>
                <a:spcPct val="120000"/>
              </a:lnSpc>
            </a:pPr>
            <a:r>
              <a:rPr lang="zh-CN" altLang="en-US" sz="2400"/>
              <a:t>               李燕茹 </a:t>
            </a:r>
            <a:r>
              <a:rPr lang="zh-CN" altLang="en-US"/>
              <a:t>  </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sccnn.com_2018011761074383rpx8_02 [转换]-01"/>
          <p:cNvPicPr>
            <a:picLocks noChangeAspect="1"/>
          </p:cNvPicPr>
          <p:nvPr/>
        </p:nvPicPr>
        <p:blipFill>
          <a:blip r:embed="rId1"/>
          <a:srcRect r="43805"/>
          <a:stretch>
            <a:fillRect/>
          </a:stretch>
        </p:blipFill>
        <p:spPr>
          <a:xfrm>
            <a:off x="-29210" y="-29845"/>
            <a:ext cx="2491105" cy="2500630"/>
          </a:xfrm>
          <a:prstGeom prst="rect">
            <a:avLst/>
          </a:prstGeom>
        </p:spPr>
      </p:pic>
      <p:pic>
        <p:nvPicPr>
          <p:cNvPr id="42" name="图片 41" descr="sccnn.com_2018011761074383rpx8_02 [转换]-01"/>
          <p:cNvPicPr>
            <a:picLocks noChangeAspect="1"/>
          </p:cNvPicPr>
          <p:nvPr/>
        </p:nvPicPr>
        <p:blipFill>
          <a:blip r:embed="rId1"/>
          <a:srcRect r="43805"/>
          <a:stretch>
            <a:fillRect/>
          </a:stretch>
        </p:blipFill>
        <p:spPr>
          <a:xfrm flipH="1" flipV="1">
            <a:off x="10591800" y="5228590"/>
            <a:ext cx="1619250" cy="1625600"/>
          </a:xfrm>
          <a:prstGeom prst="rect">
            <a:avLst/>
          </a:prstGeom>
        </p:spPr>
      </p:pic>
      <p:pic>
        <p:nvPicPr>
          <p:cNvPr id="5" name="图片 4" descr="TIM截图20181214171711"/>
          <p:cNvPicPr>
            <a:picLocks noChangeAspect="1"/>
          </p:cNvPicPr>
          <p:nvPr/>
        </p:nvPicPr>
        <p:blipFill>
          <a:blip r:embed="rId2"/>
          <a:stretch>
            <a:fillRect/>
          </a:stretch>
        </p:blipFill>
        <p:spPr>
          <a:xfrm>
            <a:off x="2657475" y="359410"/>
            <a:ext cx="6661785" cy="626427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图片 40" descr="sccnn.com_2018011761074383rpx8_02 [转换]-01"/>
          <p:cNvPicPr>
            <a:picLocks noChangeAspect="1"/>
          </p:cNvPicPr>
          <p:nvPr/>
        </p:nvPicPr>
        <p:blipFill>
          <a:blip r:embed="rId1"/>
          <a:srcRect r="43805"/>
          <a:stretch>
            <a:fillRect/>
          </a:stretch>
        </p:blipFill>
        <p:spPr>
          <a:xfrm>
            <a:off x="-29210" y="-20320"/>
            <a:ext cx="4991735" cy="5010785"/>
          </a:xfrm>
          <a:prstGeom prst="rect">
            <a:avLst/>
          </a:prstGeom>
        </p:spPr>
      </p:pic>
      <p:sp>
        <p:nvSpPr>
          <p:cNvPr id="3" name="弧形 2"/>
          <p:cNvSpPr/>
          <p:nvPr/>
        </p:nvSpPr>
        <p:spPr>
          <a:xfrm rot="2640000">
            <a:off x="-446405" y="648970"/>
            <a:ext cx="5560695" cy="5560695"/>
          </a:xfrm>
          <a:prstGeom prst="arc">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椭圆 3"/>
          <p:cNvSpPr/>
          <p:nvPr/>
        </p:nvSpPr>
        <p:spPr>
          <a:xfrm>
            <a:off x="4482465" y="1719580"/>
            <a:ext cx="297815" cy="297815"/>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4648835" y="4577715"/>
            <a:ext cx="297815" cy="29781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109210" y="1245870"/>
            <a:ext cx="792480" cy="460375"/>
          </a:xfrm>
          <a:prstGeom prst="rect">
            <a:avLst/>
          </a:prstGeom>
          <a:noFill/>
        </p:spPr>
        <p:txBody>
          <a:bodyPr wrap="none" rtlCol="0">
            <a:spAutoFit/>
          </a:bodyPr>
          <a:p>
            <a:pPr algn="l"/>
            <a:r>
              <a:rPr lang="zh-CN" altLang="en-US" sz="2400" b="1">
                <a:solidFill>
                  <a:schemeClr val="tx1"/>
                </a:solidFill>
              </a:rPr>
              <a:t>优点</a:t>
            </a:r>
            <a:endParaRPr lang="zh-CN" altLang="en-US" sz="2400" b="1">
              <a:solidFill>
                <a:schemeClr val="tx1"/>
              </a:solidFill>
            </a:endParaRPr>
          </a:p>
        </p:txBody>
      </p:sp>
      <p:sp>
        <p:nvSpPr>
          <p:cNvPr id="18" name="文本框 17"/>
          <p:cNvSpPr txBox="1"/>
          <p:nvPr/>
        </p:nvSpPr>
        <p:spPr>
          <a:xfrm>
            <a:off x="5441950" y="1706245"/>
            <a:ext cx="5478780" cy="1476375"/>
          </a:xfrm>
          <a:prstGeom prst="rect">
            <a:avLst/>
          </a:prstGeom>
          <a:noFill/>
        </p:spPr>
        <p:txBody>
          <a:bodyPr wrap="square" rtlCol="0">
            <a:spAutoFit/>
          </a:bodyPr>
          <a:p>
            <a:pPr algn="just"/>
            <a:r>
              <a:rPr lang="en-US" altLang="zh-CN">
                <a:solidFill>
                  <a:schemeClr val="tx1"/>
                </a:solidFill>
                <a:latin typeface="+mn-ea"/>
                <a:cs typeface="+mn-ea"/>
              </a:rPr>
              <a:t>1. 性能优良：原型模式是对内存中二进制流的拷贝，要比直接new一个对象性能好，特别是当一个循环体内产生大量的对象时，原型模式可以更好的体现其优点。</a:t>
            </a:r>
            <a:endParaRPr lang="en-US" altLang="zh-CN">
              <a:solidFill>
                <a:schemeClr val="tx1"/>
              </a:solidFill>
              <a:latin typeface="+mn-ea"/>
              <a:cs typeface="+mn-ea"/>
            </a:endParaRPr>
          </a:p>
          <a:p>
            <a:pPr algn="just"/>
            <a:r>
              <a:rPr lang="en-US" altLang="zh-CN">
                <a:solidFill>
                  <a:schemeClr val="tx1"/>
                </a:solidFill>
                <a:latin typeface="+mn-ea"/>
                <a:cs typeface="+mn-ea"/>
              </a:rPr>
              <a:t>2.逃避构造函数的约束</a:t>
            </a:r>
            <a:endParaRPr lang="en-US" altLang="zh-CN">
              <a:solidFill>
                <a:schemeClr val="tx1"/>
              </a:solidFill>
              <a:latin typeface="+mn-ea"/>
              <a:cs typeface="+mn-ea"/>
            </a:endParaRPr>
          </a:p>
        </p:txBody>
      </p:sp>
      <p:sp>
        <p:nvSpPr>
          <p:cNvPr id="9" name="文本框 8"/>
          <p:cNvSpPr txBox="1"/>
          <p:nvPr/>
        </p:nvSpPr>
        <p:spPr>
          <a:xfrm>
            <a:off x="5109210" y="4411980"/>
            <a:ext cx="792480" cy="460375"/>
          </a:xfrm>
          <a:prstGeom prst="rect">
            <a:avLst/>
          </a:prstGeom>
          <a:noFill/>
        </p:spPr>
        <p:txBody>
          <a:bodyPr wrap="none" rtlCol="0">
            <a:spAutoFit/>
          </a:bodyPr>
          <a:p>
            <a:pPr algn="l"/>
            <a:r>
              <a:rPr lang="zh-CN" altLang="en-US" sz="2400" b="1">
                <a:solidFill>
                  <a:schemeClr val="tx1"/>
                </a:solidFill>
              </a:rPr>
              <a:t>缺点</a:t>
            </a:r>
            <a:endParaRPr lang="zh-CN" altLang="en-US" sz="2400" b="1">
              <a:solidFill>
                <a:schemeClr val="tx1"/>
              </a:solidFill>
            </a:endParaRPr>
          </a:p>
        </p:txBody>
      </p:sp>
      <p:sp>
        <p:nvSpPr>
          <p:cNvPr id="10" name="文本框 9"/>
          <p:cNvSpPr txBox="1"/>
          <p:nvPr/>
        </p:nvSpPr>
        <p:spPr>
          <a:xfrm>
            <a:off x="5441950" y="4875530"/>
            <a:ext cx="5478780" cy="1630045"/>
          </a:xfrm>
          <a:prstGeom prst="rect">
            <a:avLst/>
          </a:prstGeom>
          <a:noFill/>
        </p:spPr>
        <p:txBody>
          <a:bodyPr wrap="square" rtlCol="0">
            <a:spAutoFit/>
          </a:bodyPr>
          <a:p>
            <a:pPr algn="just"/>
            <a:r>
              <a:rPr lang="zh-CN" altLang="en-US" sz="2000">
                <a:solidFill>
                  <a:schemeClr val="tx1"/>
                </a:solidFill>
              </a:rPr>
              <a:t>每一个类都必须配备一个克隆方法配备克隆方法需要对类的功能进行通盘考虑，这对于全新的类来说不是很难，而对于已经有的类不一定很容易，特别是当一个类引用不支持序列化的间接对象，或者引用含有循环结构的时候</a:t>
            </a:r>
            <a:endParaRPr lang="zh-CN" altLang="en-US" sz="2000">
              <a:solidFill>
                <a:schemeClr val="tx1"/>
              </a:solidFill>
            </a:endParaRPr>
          </a:p>
        </p:txBody>
      </p:sp>
      <p:sp>
        <p:nvSpPr>
          <p:cNvPr id="2" name="文本框 1"/>
          <p:cNvSpPr txBox="1"/>
          <p:nvPr/>
        </p:nvSpPr>
        <p:spPr>
          <a:xfrm>
            <a:off x="1816100" y="353695"/>
            <a:ext cx="3130550" cy="583565"/>
          </a:xfrm>
          <a:prstGeom prst="rect">
            <a:avLst/>
          </a:prstGeom>
          <a:noFill/>
        </p:spPr>
        <p:txBody>
          <a:bodyPr wrap="square" rtlCol="0">
            <a:spAutoFit/>
          </a:bodyPr>
          <a:p>
            <a:r>
              <a:rPr lang="zh-CN" altLang="en-US" sz="3200" b="1">
                <a:latin typeface="+mj-ea"/>
                <a:ea typeface="+mj-ea"/>
                <a:cs typeface="+mj-ea"/>
              </a:rPr>
              <a:t>四</a:t>
            </a:r>
            <a:r>
              <a:rPr lang="en-US" altLang="zh-CN" sz="3200" b="1">
                <a:latin typeface="+mj-ea"/>
                <a:ea typeface="+mj-ea"/>
                <a:cs typeface="+mj-ea"/>
              </a:rPr>
              <a:t>.</a:t>
            </a:r>
            <a:r>
              <a:rPr lang="zh-CN" altLang="en-US" sz="3200" b="1">
                <a:latin typeface="+mj-ea"/>
                <a:ea typeface="+mj-ea"/>
                <a:cs typeface="+mj-ea"/>
              </a:rPr>
              <a:t>优点，缺点</a:t>
            </a:r>
            <a:endParaRPr lang="zh-CN" altLang="en-US" sz="3200" b="1">
              <a:latin typeface="+mj-ea"/>
              <a:ea typeface="+mj-ea"/>
              <a:cs typeface="+mj-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ccnn.com_2018011761074383rpx8_02 [转换]-01"/>
          <p:cNvPicPr>
            <a:picLocks noChangeAspect="1"/>
          </p:cNvPicPr>
          <p:nvPr/>
        </p:nvPicPr>
        <p:blipFill>
          <a:blip r:embed="rId1"/>
          <a:stretch>
            <a:fillRect/>
          </a:stretch>
        </p:blipFill>
        <p:spPr>
          <a:xfrm>
            <a:off x="-29210" y="-20320"/>
            <a:ext cx="12214860" cy="6890385"/>
          </a:xfrm>
          <a:prstGeom prst="rect">
            <a:avLst/>
          </a:prstGeom>
        </p:spPr>
      </p:pic>
      <p:sp>
        <p:nvSpPr>
          <p:cNvPr id="7" name="文本框 6"/>
          <p:cNvSpPr txBox="1"/>
          <p:nvPr/>
        </p:nvSpPr>
        <p:spPr>
          <a:xfrm>
            <a:off x="4272915" y="2026920"/>
            <a:ext cx="5264785" cy="1198880"/>
          </a:xfrm>
          <a:prstGeom prst="rect">
            <a:avLst/>
          </a:prstGeom>
          <a:noFill/>
        </p:spPr>
        <p:txBody>
          <a:bodyPr wrap="none" rtlCol="0">
            <a:spAutoFit/>
          </a:bodyPr>
          <a:p>
            <a:pPr algn="l"/>
            <a:r>
              <a:rPr lang="en-US" altLang="zh-CN" sz="7200" b="1">
                <a:solidFill>
                  <a:srgbClr val="33AAB9"/>
                </a:solidFill>
                <a:latin typeface="微软雅黑" panose="020B0503020204020204" pitchFamily="34" charset="-122"/>
                <a:ea typeface="微软雅黑" panose="020B0503020204020204" pitchFamily="34" charset="-122"/>
              </a:rPr>
              <a:t>Thank  you</a:t>
            </a:r>
            <a:endParaRPr lang="en-US" altLang="zh-CN" sz="7200" b="1">
              <a:solidFill>
                <a:srgbClr val="33AAB9"/>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matthew-henry-49707-unsplash"/>
          <p:cNvPicPr>
            <a:picLocks noChangeAspect="1"/>
          </p:cNvPicPr>
          <p:nvPr/>
        </p:nvPicPr>
        <p:blipFill>
          <a:blip r:embed="rId1"/>
          <a:srcRect b="43989"/>
          <a:stretch>
            <a:fillRect/>
          </a:stretch>
        </p:blipFill>
        <p:spPr>
          <a:xfrm>
            <a:off x="6985" y="-20955"/>
            <a:ext cx="12200890" cy="4556125"/>
          </a:xfrm>
          <a:prstGeom prst="rect">
            <a:avLst/>
          </a:prstGeom>
        </p:spPr>
      </p:pic>
      <p:sp>
        <p:nvSpPr>
          <p:cNvPr id="14" name="矩形 13"/>
          <p:cNvSpPr/>
          <p:nvPr/>
        </p:nvSpPr>
        <p:spPr>
          <a:xfrm>
            <a:off x="-12065" y="-20955"/>
            <a:ext cx="12219940" cy="4556125"/>
          </a:xfrm>
          <a:prstGeom prst="rect">
            <a:avLst/>
          </a:prstGeom>
          <a:solidFill>
            <a:srgbClr val="258187">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808355" y="2388235"/>
            <a:ext cx="995680" cy="583565"/>
          </a:xfrm>
          <a:prstGeom prst="rect">
            <a:avLst/>
          </a:prstGeom>
          <a:noFill/>
        </p:spPr>
        <p:txBody>
          <a:bodyPr wrap="none" rtlCol="0">
            <a:spAutoFit/>
          </a:bodyPr>
          <a:p>
            <a:pPr algn="l"/>
            <a:r>
              <a:rPr lang="zh-CN" altLang="en-US" sz="3200" b="1">
                <a:solidFill>
                  <a:schemeClr val="bg1"/>
                </a:solidFill>
              </a:rPr>
              <a:t>目录</a:t>
            </a:r>
            <a:endParaRPr lang="zh-CN" altLang="en-US" sz="3200" b="1">
              <a:solidFill>
                <a:schemeClr val="bg1"/>
              </a:solidFill>
            </a:endParaRPr>
          </a:p>
        </p:txBody>
      </p:sp>
      <p:sp>
        <p:nvSpPr>
          <p:cNvPr id="16" name="矩形 15"/>
          <p:cNvSpPr/>
          <p:nvPr/>
        </p:nvSpPr>
        <p:spPr>
          <a:xfrm>
            <a:off x="888365" y="3051810"/>
            <a:ext cx="440690" cy="75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4081780" y="3781425"/>
            <a:ext cx="1547495" cy="1547495"/>
          </a:xfrm>
          <a:prstGeom prst="ellipse">
            <a:avLst/>
          </a:prstGeom>
          <a:solidFill>
            <a:srgbClr val="92D050"/>
          </a:solidFill>
          <a:ln>
            <a:noFill/>
          </a:ln>
          <a:effectLst>
            <a:outerShdw blurRad="254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50" name="话筒"/>
          <p:cNvSpPr/>
          <p:nvPr/>
        </p:nvSpPr>
        <p:spPr bwMode="auto">
          <a:xfrm>
            <a:off x="4653280" y="4159885"/>
            <a:ext cx="405130" cy="405130"/>
          </a:xfrm>
          <a:custGeom>
            <a:avLst/>
            <a:gdLst>
              <a:gd name="T0" fmla="*/ 2147483646 w 5581"/>
              <a:gd name="T1" fmla="*/ 2147483646 h 5581"/>
              <a:gd name="T2" fmla="*/ 2147483646 w 5581"/>
              <a:gd name="T3" fmla="*/ 2147483646 h 5581"/>
              <a:gd name="T4" fmla="*/ 2147483646 w 5581"/>
              <a:gd name="T5" fmla="*/ 2147483646 h 5581"/>
              <a:gd name="T6" fmla="*/ 2147483646 w 5581"/>
              <a:gd name="T7" fmla="*/ 2147483646 h 5581"/>
              <a:gd name="T8" fmla="*/ 2147483646 w 5581"/>
              <a:gd name="T9" fmla="*/ 2147483646 h 5581"/>
              <a:gd name="T10" fmla="*/ 2147483646 w 5581"/>
              <a:gd name="T11" fmla="*/ 2147483646 h 5581"/>
              <a:gd name="T12" fmla="*/ 2147483646 w 5581"/>
              <a:gd name="T13" fmla="*/ 2147483646 h 5581"/>
              <a:gd name="T14" fmla="*/ 2147483646 w 5581"/>
              <a:gd name="T15" fmla="*/ 2147483646 h 5581"/>
              <a:gd name="T16" fmla="*/ 2147483646 w 5581"/>
              <a:gd name="T17" fmla="*/ 2147483646 h 5581"/>
              <a:gd name="T18" fmla="*/ 2147483646 w 5581"/>
              <a:gd name="T19" fmla="*/ 2147483646 h 5581"/>
              <a:gd name="T20" fmla="*/ 2147483646 w 5581"/>
              <a:gd name="T21" fmla="*/ 2147483646 h 5581"/>
              <a:gd name="T22" fmla="*/ 2147483646 w 5581"/>
              <a:gd name="T23" fmla="*/ 2147483646 h 5581"/>
              <a:gd name="T24" fmla="*/ 2147483646 w 5581"/>
              <a:gd name="T25" fmla="*/ 2147483646 h 5581"/>
              <a:gd name="T26" fmla="*/ 2147483646 w 5581"/>
              <a:gd name="T27" fmla="*/ 2147483646 h 5581"/>
              <a:gd name="T28" fmla="*/ 2147483646 w 5581"/>
              <a:gd name="T29" fmla="*/ 2147483646 h 5581"/>
              <a:gd name="T30" fmla="*/ 2147483646 w 5581"/>
              <a:gd name="T31" fmla="*/ 2147483646 h 5581"/>
              <a:gd name="T32" fmla="*/ 2147483646 w 5581"/>
              <a:gd name="T33" fmla="*/ 2147483646 h 5581"/>
              <a:gd name="T34" fmla="*/ 2147483646 w 5581"/>
              <a:gd name="T35" fmla="*/ 2147483646 h 5581"/>
              <a:gd name="T36" fmla="*/ 2147483646 w 5581"/>
              <a:gd name="T37" fmla="*/ 2147483646 h 5581"/>
              <a:gd name="T38" fmla="*/ 2147483646 w 5581"/>
              <a:gd name="T39" fmla="*/ 1352106945 h 5581"/>
              <a:gd name="T40" fmla="*/ 2147483646 w 5581"/>
              <a:gd name="T41" fmla="*/ 39730224 h 5581"/>
              <a:gd name="T42" fmla="*/ 2147483646 w 5581"/>
              <a:gd name="T43" fmla="*/ 2147483646 h 5581"/>
              <a:gd name="T44" fmla="*/ 2147483646 w 5581"/>
              <a:gd name="T45" fmla="*/ 2147483646 h 5581"/>
              <a:gd name="T46" fmla="*/ 2147483646 w 5581"/>
              <a:gd name="T47" fmla="*/ 2147483646 h 5581"/>
              <a:gd name="T48" fmla="*/ 596534997 w 5581"/>
              <a:gd name="T49" fmla="*/ 2147483646 h 5581"/>
              <a:gd name="T50" fmla="*/ 39730224 w 5581"/>
              <a:gd name="T51" fmla="*/ 2147483646 h 5581"/>
              <a:gd name="T52" fmla="*/ 2147483646 w 5581"/>
              <a:gd name="T53" fmla="*/ 2147483646 h 5581"/>
              <a:gd name="T54" fmla="*/ 2147483646 w 5581"/>
              <a:gd name="T55" fmla="*/ 2147483646 h 5581"/>
              <a:gd name="T56" fmla="*/ 2147483646 w 5581"/>
              <a:gd name="T57" fmla="*/ 2147483646 h 5581"/>
              <a:gd name="T58" fmla="*/ 2147483646 w 5581"/>
              <a:gd name="T59" fmla="*/ 2147483646 h 5581"/>
              <a:gd name="T60" fmla="*/ 2147483646 w 5581"/>
              <a:gd name="T61" fmla="*/ 2147483646 h 5581"/>
              <a:gd name="T62" fmla="*/ 2147483646 w 5581"/>
              <a:gd name="T63" fmla="*/ 2147483646 h 5581"/>
              <a:gd name="T64" fmla="*/ 2147483646 w 5581"/>
              <a:gd name="T65" fmla="*/ 2147483646 h 5581"/>
              <a:gd name="T66" fmla="*/ 2147483646 w 5581"/>
              <a:gd name="T67" fmla="*/ 2147483646 h 5581"/>
              <a:gd name="T68" fmla="*/ 2147483646 w 5581"/>
              <a:gd name="T69" fmla="*/ 2147483646 h 5581"/>
              <a:gd name="T70" fmla="*/ 2147483646 w 5581"/>
              <a:gd name="T71" fmla="*/ 2147483646 h 5581"/>
              <a:gd name="T72" fmla="*/ 2147483646 w 5581"/>
              <a:gd name="T73" fmla="*/ 2147483646 h 5581"/>
              <a:gd name="T74" fmla="*/ 2147483646 w 5581"/>
              <a:gd name="T75" fmla="*/ 2147483646 h 5581"/>
              <a:gd name="T76" fmla="*/ 2147483646 w 5581"/>
              <a:gd name="T77" fmla="*/ 2147483646 h 5581"/>
              <a:gd name="T78" fmla="*/ 2147483646 w 5581"/>
              <a:gd name="T79" fmla="*/ 2147483646 h 5581"/>
              <a:gd name="T80" fmla="*/ 2147483646 w 5581"/>
              <a:gd name="T81" fmla="*/ 2147483646 h 5581"/>
              <a:gd name="T82" fmla="*/ 2147483646 w 5581"/>
              <a:gd name="T83" fmla="*/ 2147483646 h 5581"/>
              <a:gd name="T84" fmla="*/ 2147483646 w 5581"/>
              <a:gd name="T85" fmla="*/ 2147483646 h 5581"/>
              <a:gd name="T86" fmla="*/ 2147483646 w 5581"/>
              <a:gd name="T87" fmla="*/ 2147483646 h 5581"/>
              <a:gd name="T88" fmla="*/ 2147483646 w 5581"/>
              <a:gd name="T89" fmla="*/ 2147483646 h 5581"/>
              <a:gd name="T90" fmla="*/ 2147483646 w 5581"/>
              <a:gd name="T91" fmla="*/ 2147483646 h 5581"/>
              <a:gd name="T92" fmla="*/ 2147483646 w 5581"/>
              <a:gd name="T93" fmla="*/ 2147483646 h 5581"/>
              <a:gd name="T94" fmla="*/ 2147483646 w 5581"/>
              <a:gd name="T95" fmla="*/ 2147483646 h 5581"/>
              <a:gd name="T96" fmla="*/ 2147483646 w 5581"/>
              <a:gd name="T97" fmla="*/ 2147483646 h 5581"/>
              <a:gd name="T98" fmla="*/ 2147483646 w 5581"/>
              <a:gd name="T99" fmla="*/ 2147483646 h 5581"/>
              <a:gd name="T100" fmla="*/ 2147483646 w 5581"/>
              <a:gd name="T101" fmla="*/ 2147483646 h 5581"/>
              <a:gd name="T102" fmla="*/ 2147483646 w 5581"/>
              <a:gd name="T103" fmla="*/ 2147483646 h 5581"/>
              <a:gd name="T104" fmla="*/ 2147483646 w 5581"/>
              <a:gd name="T105" fmla="*/ 2147483646 h 5581"/>
              <a:gd name="T106" fmla="*/ 2147483646 w 5581"/>
              <a:gd name="T107" fmla="*/ 2147483646 h 5581"/>
              <a:gd name="T108" fmla="*/ 2147483646 w 5581"/>
              <a:gd name="T109" fmla="*/ 2147483646 h 5581"/>
              <a:gd name="T110" fmla="*/ 2147483646 w 5581"/>
              <a:gd name="T111" fmla="*/ 2147483646 h 5581"/>
              <a:gd name="T112" fmla="*/ 2147483646 w 5581"/>
              <a:gd name="T113" fmla="*/ 2147483646 h 5581"/>
              <a:gd name="T114" fmla="*/ 2147483646 w 5581"/>
              <a:gd name="T115" fmla="*/ 2147483646 h 5581"/>
              <a:gd name="T116" fmla="*/ 2147483646 w 5581"/>
              <a:gd name="T117" fmla="*/ 2147483646 h 55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581" h="5581">
                <a:moveTo>
                  <a:pt x="5522" y="4281"/>
                </a:moveTo>
                <a:lnTo>
                  <a:pt x="5522" y="4281"/>
                </a:lnTo>
                <a:lnTo>
                  <a:pt x="5508" y="4269"/>
                </a:lnTo>
                <a:lnTo>
                  <a:pt x="5494" y="4258"/>
                </a:lnTo>
                <a:lnTo>
                  <a:pt x="5494" y="4257"/>
                </a:lnTo>
                <a:lnTo>
                  <a:pt x="4294" y="3400"/>
                </a:lnTo>
                <a:lnTo>
                  <a:pt x="4293" y="3401"/>
                </a:lnTo>
                <a:lnTo>
                  <a:pt x="4278" y="3390"/>
                </a:lnTo>
                <a:lnTo>
                  <a:pt x="4262" y="3382"/>
                </a:lnTo>
                <a:lnTo>
                  <a:pt x="4245" y="3375"/>
                </a:lnTo>
                <a:lnTo>
                  <a:pt x="4229" y="3369"/>
                </a:lnTo>
                <a:lnTo>
                  <a:pt x="4211" y="3364"/>
                </a:lnTo>
                <a:lnTo>
                  <a:pt x="4194" y="3361"/>
                </a:lnTo>
                <a:lnTo>
                  <a:pt x="4176" y="3360"/>
                </a:lnTo>
                <a:lnTo>
                  <a:pt x="4158" y="3361"/>
                </a:lnTo>
                <a:lnTo>
                  <a:pt x="4140" y="3363"/>
                </a:lnTo>
                <a:lnTo>
                  <a:pt x="4123" y="3366"/>
                </a:lnTo>
                <a:lnTo>
                  <a:pt x="4105" y="3371"/>
                </a:lnTo>
                <a:lnTo>
                  <a:pt x="4089" y="3378"/>
                </a:lnTo>
                <a:lnTo>
                  <a:pt x="4072" y="3387"/>
                </a:lnTo>
                <a:lnTo>
                  <a:pt x="4056" y="3396"/>
                </a:lnTo>
                <a:lnTo>
                  <a:pt x="4042" y="3407"/>
                </a:lnTo>
                <a:lnTo>
                  <a:pt x="4027" y="3420"/>
                </a:lnTo>
                <a:lnTo>
                  <a:pt x="4018" y="3432"/>
                </a:lnTo>
                <a:lnTo>
                  <a:pt x="4008" y="3444"/>
                </a:lnTo>
                <a:lnTo>
                  <a:pt x="4004" y="3451"/>
                </a:lnTo>
                <a:lnTo>
                  <a:pt x="3999" y="3458"/>
                </a:lnTo>
                <a:lnTo>
                  <a:pt x="3971" y="3498"/>
                </a:lnTo>
                <a:lnTo>
                  <a:pt x="3951" y="3529"/>
                </a:lnTo>
                <a:lnTo>
                  <a:pt x="3920" y="3579"/>
                </a:lnTo>
                <a:lnTo>
                  <a:pt x="3892" y="3627"/>
                </a:lnTo>
                <a:lnTo>
                  <a:pt x="3875" y="3655"/>
                </a:lnTo>
                <a:lnTo>
                  <a:pt x="3854" y="3688"/>
                </a:lnTo>
                <a:lnTo>
                  <a:pt x="3818" y="3747"/>
                </a:lnTo>
                <a:lnTo>
                  <a:pt x="3782" y="3812"/>
                </a:lnTo>
                <a:lnTo>
                  <a:pt x="3745" y="3882"/>
                </a:lnTo>
                <a:lnTo>
                  <a:pt x="3707" y="3959"/>
                </a:lnTo>
                <a:lnTo>
                  <a:pt x="3667" y="4040"/>
                </a:lnTo>
                <a:lnTo>
                  <a:pt x="3629" y="4127"/>
                </a:lnTo>
                <a:lnTo>
                  <a:pt x="3589" y="4218"/>
                </a:lnTo>
                <a:lnTo>
                  <a:pt x="3550" y="4311"/>
                </a:lnTo>
                <a:lnTo>
                  <a:pt x="3517" y="4305"/>
                </a:lnTo>
                <a:lnTo>
                  <a:pt x="3484" y="4298"/>
                </a:lnTo>
                <a:lnTo>
                  <a:pt x="3450" y="4289"/>
                </a:lnTo>
                <a:lnTo>
                  <a:pt x="3416" y="4280"/>
                </a:lnTo>
                <a:lnTo>
                  <a:pt x="3380" y="4269"/>
                </a:lnTo>
                <a:lnTo>
                  <a:pt x="3343" y="4256"/>
                </a:lnTo>
                <a:lnTo>
                  <a:pt x="3306" y="4241"/>
                </a:lnTo>
                <a:lnTo>
                  <a:pt x="3267" y="4227"/>
                </a:lnTo>
                <a:lnTo>
                  <a:pt x="3229" y="4209"/>
                </a:lnTo>
                <a:lnTo>
                  <a:pt x="3189" y="4191"/>
                </a:lnTo>
                <a:lnTo>
                  <a:pt x="3149" y="4171"/>
                </a:lnTo>
                <a:lnTo>
                  <a:pt x="3107" y="4150"/>
                </a:lnTo>
                <a:lnTo>
                  <a:pt x="3065" y="4128"/>
                </a:lnTo>
                <a:lnTo>
                  <a:pt x="3023" y="4104"/>
                </a:lnTo>
                <a:lnTo>
                  <a:pt x="2980" y="4077"/>
                </a:lnTo>
                <a:lnTo>
                  <a:pt x="2936" y="4051"/>
                </a:lnTo>
                <a:lnTo>
                  <a:pt x="2891" y="4022"/>
                </a:lnTo>
                <a:lnTo>
                  <a:pt x="2846" y="3992"/>
                </a:lnTo>
                <a:lnTo>
                  <a:pt x="2800" y="3960"/>
                </a:lnTo>
                <a:lnTo>
                  <a:pt x="2754" y="3928"/>
                </a:lnTo>
                <a:lnTo>
                  <a:pt x="2707" y="3893"/>
                </a:lnTo>
                <a:lnTo>
                  <a:pt x="2659" y="3857"/>
                </a:lnTo>
                <a:lnTo>
                  <a:pt x="2612" y="3820"/>
                </a:lnTo>
                <a:lnTo>
                  <a:pt x="2563" y="3782"/>
                </a:lnTo>
                <a:lnTo>
                  <a:pt x="2515" y="3741"/>
                </a:lnTo>
                <a:lnTo>
                  <a:pt x="2465" y="3699"/>
                </a:lnTo>
                <a:lnTo>
                  <a:pt x="2416" y="3656"/>
                </a:lnTo>
                <a:lnTo>
                  <a:pt x="2366" y="3612"/>
                </a:lnTo>
                <a:lnTo>
                  <a:pt x="2315" y="3565"/>
                </a:lnTo>
                <a:lnTo>
                  <a:pt x="2265" y="3517"/>
                </a:lnTo>
                <a:lnTo>
                  <a:pt x="2214" y="3468"/>
                </a:lnTo>
                <a:lnTo>
                  <a:pt x="2163" y="3418"/>
                </a:lnTo>
                <a:lnTo>
                  <a:pt x="2112" y="3366"/>
                </a:lnTo>
                <a:lnTo>
                  <a:pt x="2063" y="3316"/>
                </a:lnTo>
                <a:lnTo>
                  <a:pt x="2015" y="3265"/>
                </a:lnTo>
                <a:lnTo>
                  <a:pt x="1970" y="3214"/>
                </a:lnTo>
                <a:lnTo>
                  <a:pt x="1925" y="3165"/>
                </a:lnTo>
                <a:lnTo>
                  <a:pt x="1881" y="3115"/>
                </a:lnTo>
                <a:lnTo>
                  <a:pt x="1840" y="3066"/>
                </a:lnTo>
                <a:lnTo>
                  <a:pt x="1800" y="3018"/>
                </a:lnTo>
                <a:lnTo>
                  <a:pt x="1761" y="2969"/>
                </a:lnTo>
                <a:lnTo>
                  <a:pt x="1723" y="2921"/>
                </a:lnTo>
                <a:lnTo>
                  <a:pt x="1688" y="2874"/>
                </a:lnTo>
                <a:lnTo>
                  <a:pt x="1653" y="2828"/>
                </a:lnTo>
                <a:lnTo>
                  <a:pt x="1620" y="2781"/>
                </a:lnTo>
                <a:lnTo>
                  <a:pt x="1589" y="2735"/>
                </a:lnTo>
                <a:lnTo>
                  <a:pt x="1559" y="2690"/>
                </a:lnTo>
                <a:lnTo>
                  <a:pt x="1530" y="2646"/>
                </a:lnTo>
                <a:lnTo>
                  <a:pt x="1504" y="2601"/>
                </a:lnTo>
                <a:lnTo>
                  <a:pt x="1477" y="2558"/>
                </a:lnTo>
                <a:lnTo>
                  <a:pt x="1454" y="2515"/>
                </a:lnTo>
                <a:lnTo>
                  <a:pt x="1431" y="2473"/>
                </a:lnTo>
                <a:lnTo>
                  <a:pt x="1410" y="2432"/>
                </a:lnTo>
                <a:lnTo>
                  <a:pt x="1390" y="2392"/>
                </a:lnTo>
                <a:lnTo>
                  <a:pt x="1372" y="2352"/>
                </a:lnTo>
                <a:lnTo>
                  <a:pt x="1355" y="2313"/>
                </a:lnTo>
                <a:lnTo>
                  <a:pt x="1340" y="2276"/>
                </a:lnTo>
                <a:lnTo>
                  <a:pt x="1325" y="2237"/>
                </a:lnTo>
                <a:lnTo>
                  <a:pt x="1312" y="2201"/>
                </a:lnTo>
                <a:lnTo>
                  <a:pt x="1301" y="2165"/>
                </a:lnTo>
                <a:lnTo>
                  <a:pt x="1292" y="2131"/>
                </a:lnTo>
                <a:lnTo>
                  <a:pt x="1284" y="2097"/>
                </a:lnTo>
                <a:lnTo>
                  <a:pt x="1276" y="2064"/>
                </a:lnTo>
                <a:lnTo>
                  <a:pt x="1272" y="2031"/>
                </a:lnTo>
                <a:lnTo>
                  <a:pt x="1365" y="1992"/>
                </a:lnTo>
                <a:lnTo>
                  <a:pt x="1455" y="1952"/>
                </a:lnTo>
                <a:lnTo>
                  <a:pt x="1541" y="1913"/>
                </a:lnTo>
                <a:lnTo>
                  <a:pt x="1622" y="1875"/>
                </a:lnTo>
                <a:lnTo>
                  <a:pt x="1699" y="1836"/>
                </a:lnTo>
                <a:lnTo>
                  <a:pt x="1770" y="1799"/>
                </a:lnTo>
                <a:lnTo>
                  <a:pt x="1835" y="1763"/>
                </a:lnTo>
                <a:lnTo>
                  <a:pt x="1893" y="1727"/>
                </a:lnTo>
                <a:lnTo>
                  <a:pt x="1926" y="1706"/>
                </a:lnTo>
                <a:lnTo>
                  <a:pt x="1954" y="1689"/>
                </a:lnTo>
                <a:lnTo>
                  <a:pt x="2002" y="1661"/>
                </a:lnTo>
                <a:lnTo>
                  <a:pt x="2052" y="1630"/>
                </a:lnTo>
                <a:lnTo>
                  <a:pt x="2083" y="1610"/>
                </a:lnTo>
                <a:lnTo>
                  <a:pt x="2123" y="1584"/>
                </a:lnTo>
                <a:lnTo>
                  <a:pt x="2137" y="1573"/>
                </a:lnTo>
                <a:lnTo>
                  <a:pt x="2138" y="1572"/>
                </a:lnTo>
                <a:lnTo>
                  <a:pt x="2149" y="1563"/>
                </a:lnTo>
                <a:lnTo>
                  <a:pt x="2161" y="1554"/>
                </a:lnTo>
                <a:lnTo>
                  <a:pt x="2174" y="1539"/>
                </a:lnTo>
                <a:lnTo>
                  <a:pt x="2185" y="1524"/>
                </a:lnTo>
                <a:lnTo>
                  <a:pt x="2195" y="1508"/>
                </a:lnTo>
                <a:lnTo>
                  <a:pt x="2203" y="1493"/>
                </a:lnTo>
                <a:lnTo>
                  <a:pt x="2210" y="1476"/>
                </a:lnTo>
                <a:lnTo>
                  <a:pt x="2215" y="1458"/>
                </a:lnTo>
                <a:lnTo>
                  <a:pt x="2219" y="1441"/>
                </a:lnTo>
                <a:lnTo>
                  <a:pt x="2220" y="1423"/>
                </a:lnTo>
                <a:lnTo>
                  <a:pt x="2221" y="1405"/>
                </a:lnTo>
                <a:lnTo>
                  <a:pt x="2220" y="1387"/>
                </a:lnTo>
                <a:lnTo>
                  <a:pt x="2217" y="1370"/>
                </a:lnTo>
                <a:lnTo>
                  <a:pt x="2213" y="1353"/>
                </a:lnTo>
                <a:lnTo>
                  <a:pt x="2208" y="1336"/>
                </a:lnTo>
                <a:lnTo>
                  <a:pt x="2201" y="1319"/>
                </a:lnTo>
                <a:lnTo>
                  <a:pt x="2191" y="1302"/>
                </a:lnTo>
                <a:lnTo>
                  <a:pt x="2181" y="1287"/>
                </a:lnTo>
                <a:lnTo>
                  <a:pt x="2181" y="1285"/>
                </a:lnTo>
                <a:lnTo>
                  <a:pt x="1325" y="87"/>
                </a:lnTo>
                <a:lnTo>
                  <a:pt x="1323" y="87"/>
                </a:lnTo>
                <a:lnTo>
                  <a:pt x="1312" y="73"/>
                </a:lnTo>
                <a:lnTo>
                  <a:pt x="1300" y="58"/>
                </a:lnTo>
                <a:lnTo>
                  <a:pt x="1286" y="46"/>
                </a:lnTo>
                <a:lnTo>
                  <a:pt x="1270" y="34"/>
                </a:lnTo>
                <a:lnTo>
                  <a:pt x="1255" y="25"/>
                </a:lnTo>
                <a:lnTo>
                  <a:pt x="1238" y="16"/>
                </a:lnTo>
                <a:lnTo>
                  <a:pt x="1221" y="10"/>
                </a:lnTo>
                <a:lnTo>
                  <a:pt x="1203" y="6"/>
                </a:lnTo>
                <a:lnTo>
                  <a:pt x="1187" y="2"/>
                </a:lnTo>
                <a:lnTo>
                  <a:pt x="1169" y="0"/>
                </a:lnTo>
                <a:lnTo>
                  <a:pt x="1149" y="0"/>
                </a:lnTo>
                <a:lnTo>
                  <a:pt x="1131" y="1"/>
                </a:lnTo>
                <a:lnTo>
                  <a:pt x="1114" y="3"/>
                </a:lnTo>
                <a:lnTo>
                  <a:pt x="1097" y="8"/>
                </a:lnTo>
                <a:lnTo>
                  <a:pt x="1079" y="14"/>
                </a:lnTo>
                <a:lnTo>
                  <a:pt x="1062" y="22"/>
                </a:lnTo>
                <a:lnTo>
                  <a:pt x="1046" y="31"/>
                </a:lnTo>
                <a:lnTo>
                  <a:pt x="1031" y="42"/>
                </a:lnTo>
                <a:lnTo>
                  <a:pt x="924" y="116"/>
                </a:lnTo>
                <a:lnTo>
                  <a:pt x="819" y="191"/>
                </a:lnTo>
                <a:lnTo>
                  <a:pt x="717" y="268"/>
                </a:lnTo>
                <a:lnTo>
                  <a:pt x="668" y="306"/>
                </a:lnTo>
                <a:lnTo>
                  <a:pt x="619" y="344"/>
                </a:lnTo>
                <a:lnTo>
                  <a:pt x="571" y="384"/>
                </a:lnTo>
                <a:lnTo>
                  <a:pt x="525" y="423"/>
                </a:lnTo>
                <a:lnTo>
                  <a:pt x="480" y="463"/>
                </a:lnTo>
                <a:lnTo>
                  <a:pt x="436" y="504"/>
                </a:lnTo>
                <a:lnTo>
                  <a:pt x="394" y="543"/>
                </a:lnTo>
                <a:lnTo>
                  <a:pt x="353" y="584"/>
                </a:lnTo>
                <a:lnTo>
                  <a:pt x="315" y="625"/>
                </a:lnTo>
                <a:lnTo>
                  <a:pt x="278" y="667"/>
                </a:lnTo>
                <a:lnTo>
                  <a:pt x="242" y="708"/>
                </a:lnTo>
                <a:lnTo>
                  <a:pt x="208" y="750"/>
                </a:lnTo>
                <a:lnTo>
                  <a:pt x="177" y="792"/>
                </a:lnTo>
                <a:lnTo>
                  <a:pt x="149" y="835"/>
                </a:lnTo>
                <a:lnTo>
                  <a:pt x="122" y="878"/>
                </a:lnTo>
                <a:lnTo>
                  <a:pt x="97" y="922"/>
                </a:lnTo>
                <a:lnTo>
                  <a:pt x="76" y="966"/>
                </a:lnTo>
                <a:lnTo>
                  <a:pt x="56" y="1010"/>
                </a:lnTo>
                <a:lnTo>
                  <a:pt x="40" y="1054"/>
                </a:lnTo>
                <a:lnTo>
                  <a:pt x="25" y="1100"/>
                </a:lnTo>
                <a:lnTo>
                  <a:pt x="20" y="1123"/>
                </a:lnTo>
                <a:lnTo>
                  <a:pt x="15" y="1145"/>
                </a:lnTo>
                <a:lnTo>
                  <a:pt x="11" y="1168"/>
                </a:lnTo>
                <a:lnTo>
                  <a:pt x="6" y="1191"/>
                </a:lnTo>
                <a:lnTo>
                  <a:pt x="4" y="1215"/>
                </a:lnTo>
                <a:lnTo>
                  <a:pt x="1" y="1238"/>
                </a:lnTo>
                <a:lnTo>
                  <a:pt x="0" y="1262"/>
                </a:lnTo>
                <a:lnTo>
                  <a:pt x="0" y="1284"/>
                </a:lnTo>
                <a:lnTo>
                  <a:pt x="0" y="1308"/>
                </a:lnTo>
                <a:lnTo>
                  <a:pt x="1" y="1332"/>
                </a:lnTo>
                <a:lnTo>
                  <a:pt x="3" y="1356"/>
                </a:lnTo>
                <a:lnTo>
                  <a:pt x="6" y="1380"/>
                </a:lnTo>
                <a:lnTo>
                  <a:pt x="15" y="1433"/>
                </a:lnTo>
                <a:lnTo>
                  <a:pt x="26" y="1490"/>
                </a:lnTo>
                <a:lnTo>
                  <a:pt x="41" y="1550"/>
                </a:lnTo>
                <a:lnTo>
                  <a:pt x="60" y="1615"/>
                </a:lnTo>
                <a:lnTo>
                  <a:pt x="82" y="1682"/>
                </a:lnTo>
                <a:lnTo>
                  <a:pt x="105" y="1751"/>
                </a:lnTo>
                <a:lnTo>
                  <a:pt x="133" y="1824"/>
                </a:lnTo>
                <a:lnTo>
                  <a:pt x="163" y="1900"/>
                </a:lnTo>
                <a:lnTo>
                  <a:pt x="196" y="1976"/>
                </a:lnTo>
                <a:lnTo>
                  <a:pt x="232" y="2057"/>
                </a:lnTo>
                <a:lnTo>
                  <a:pt x="272" y="2138"/>
                </a:lnTo>
                <a:lnTo>
                  <a:pt x="313" y="2222"/>
                </a:lnTo>
                <a:lnTo>
                  <a:pt x="357" y="2308"/>
                </a:lnTo>
                <a:lnTo>
                  <a:pt x="404" y="2394"/>
                </a:lnTo>
                <a:lnTo>
                  <a:pt x="453" y="2483"/>
                </a:lnTo>
                <a:lnTo>
                  <a:pt x="503" y="2571"/>
                </a:lnTo>
                <a:lnTo>
                  <a:pt x="557" y="2661"/>
                </a:lnTo>
                <a:lnTo>
                  <a:pt x="613" y="2752"/>
                </a:lnTo>
                <a:lnTo>
                  <a:pt x="671" y="2843"/>
                </a:lnTo>
                <a:lnTo>
                  <a:pt x="730" y="2935"/>
                </a:lnTo>
                <a:lnTo>
                  <a:pt x="793" y="3026"/>
                </a:lnTo>
                <a:lnTo>
                  <a:pt x="856" y="3118"/>
                </a:lnTo>
                <a:lnTo>
                  <a:pt x="922" y="3209"/>
                </a:lnTo>
                <a:lnTo>
                  <a:pt x="990" y="3300"/>
                </a:lnTo>
                <a:lnTo>
                  <a:pt x="1060" y="3391"/>
                </a:lnTo>
                <a:lnTo>
                  <a:pt x="1130" y="3481"/>
                </a:lnTo>
                <a:lnTo>
                  <a:pt x="1203" y="3570"/>
                </a:lnTo>
                <a:lnTo>
                  <a:pt x="1278" y="3657"/>
                </a:lnTo>
                <a:lnTo>
                  <a:pt x="1353" y="3743"/>
                </a:lnTo>
                <a:lnTo>
                  <a:pt x="1430" y="3828"/>
                </a:lnTo>
                <a:lnTo>
                  <a:pt x="1509" y="3912"/>
                </a:lnTo>
                <a:lnTo>
                  <a:pt x="1588" y="3994"/>
                </a:lnTo>
                <a:lnTo>
                  <a:pt x="1669" y="4073"/>
                </a:lnTo>
                <a:lnTo>
                  <a:pt x="1753" y="4150"/>
                </a:lnTo>
                <a:lnTo>
                  <a:pt x="1837" y="4228"/>
                </a:lnTo>
                <a:lnTo>
                  <a:pt x="1924" y="4304"/>
                </a:lnTo>
                <a:lnTo>
                  <a:pt x="2011" y="4378"/>
                </a:lnTo>
                <a:lnTo>
                  <a:pt x="2100" y="4451"/>
                </a:lnTo>
                <a:lnTo>
                  <a:pt x="2190" y="4522"/>
                </a:lnTo>
                <a:lnTo>
                  <a:pt x="2281" y="4591"/>
                </a:lnTo>
                <a:lnTo>
                  <a:pt x="2372" y="4658"/>
                </a:lnTo>
                <a:lnTo>
                  <a:pt x="2463" y="4724"/>
                </a:lnTo>
                <a:lnTo>
                  <a:pt x="2555" y="4789"/>
                </a:lnTo>
                <a:lnTo>
                  <a:pt x="2646" y="4851"/>
                </a:lnTo>
                <a:lnTo>
                  <a:pt x="2738" y="4911"/>
                </a:lnTo>
                <a:lnTo>
                  <a:pt x="2829" y="4968"/>
                </a:lnTo>
                <a:lnTo>
                  <a:pt x="2920" y="5024"/>
                </a:lnTo>
                <a:lnTo>
                  <a:pt x="3010" y="5078"/>
                </a:lnTo>
                <a:lnTo>
                  <a:pt x="3100" y="5129"/>
                </a:lnTo>
                <a:lnTo>
                  <a:pt x="3187" y="5178"/>
                </a:lnTo>
                <a:lnTo>
                  <a:pt x="3274" y="5224"/>
                </a:lnTo>
                <a:lnTo>
                  <a:pt x="3359" y="5269"/>
                </a:lnTo>
                <a:lnTo>
                  <a:pt x="3443" y="5309"/>
                </a:lnTo>
                <a:lnTo>
                  <a:pt x="3525" y="5349"/>
                </a:lnTo>
                <a:lnTo>
                  <a:pt x="3605" y="5385"/>
                </a:lnTo>
                <a:lnTo>
                  <a:pt x="3683" y="5417"/>
                </a:lnTo>
                <a:lnTo>
                  <a:pt x="3757" y="5448"/>
                </a:lnTo>
                <a:lnTo>
                  <a:pt x="3830" y="5476"/>
                </a:lnTo>
                <a:lnTo>
                  <a:pt x="3901" y="5500"/>
                </a:lnTo>
                <a:lnTo>
                  <a:pt x="3966" y="5521"/>
                </a:lnTo>
                <a:lnTo>
                  <a:pt x="4031" y="5539"/>
                </a:lnTo>
                <a:lnTo>
                  <a:pt x="4091" y="5555"/>
                </a:lnTo>
                <a:lnTo>
                  <a:pt x="4148" y="5567"/>
                </a:lnTo>
                <a:lnTo>
                  <a:pt x="4201" y="5575"/>
                </a:lnTo>
                <a:lnTo>
                  <a:pt x="4225" y="5578"/>
                </a:lnTo>
                <a:lnTo>
                  <a:pt x="4249" y="5580"/>
                </a:lnTo>
                <a:lnTo>
                  <a:pt x="4273" y="5581"/>
                </a:lnTo>
                <a:lnTo>
                  <a:pt x="4297" y="5581"/>
                </a:lnTo>
                <a:lnTo>
                  <a:pt x="4320" y="5581"/>
                </a:lnTo>
                <a:lnTo>
                  <a:pt x="4344" y="5579"/>
                </a:lnTo>
                <a:lnTo>
                  <a:pt x="4366" y="5578"/>
                </a:lnTo>
                <a:lnTo>
                  <a:pt x="4390" y="5574"/>
                </a:lnTo>
                <a:lnTo>
                  <a:pt x="4413" y="5570"/>
                </a:lnTo>
                <a:lnTo>
                  <a:pt x="4436" y="5567"/>
                </a:lnTo>
                <a:lnTo>
                  <a:pt x="4458" y="5561"/>
                </a:lnTo>
                <a:lnTo>
                  <a:pt x="4481" y="5555"/>
                </a:lnTo>
                <a:lnTo>
                  <a:pt x="4527" y="5542"/>
                </a:lnTo>
                <a:lnTo>
                  <a:pt x="4571" y="5525"/>
                </a:lnTo>
                <a:lnTo>
                  <a:pt x="4615" y="5506"/>
                </a:lnTo>
                <a:lnTo>
                  <a:pt x="4660" y="5483"/>
                </a:lnTo>
                <a:lnTo>
                  <a:pt x="4703" y="5459"/>
                </a:lnTo>
                <a:lnTo>
                  <a:pt x="4746" y="5433"/>
                </a:lnTo>
                <a:lnTo>
                  <a:pt x="4789" y="5404"/>
                </a:lnTo>
                <a:lnTo>
                  <a:pt x="4831" y="5373"/>
                </a:lnTo>
                <a:lnTo>
                  <a:pt x="4873" y="5339"/>
                </a:lnTo>
                <a:lnTo>
                  <a:pt x="4915" y="5303"/>
                </a:lnTo>
                <a:lnTo>
                  <a:pt x="4956" y="5266"/>
                </a:lnTo>
                <a:lnTo>
                  <a:pt x="4997" y="5228"/>
                </a:lnTo>
                <a:lnTo>
                  <a:pt x="5038" y="5187"/>
                </a:lnTo>
                <a:lnTo>
                  <a:pt x="5077" y="5145"/>
                </a:lnTo>
                <a:lnTo>
                  <a:pt x="5118" y="5101"/>
                </a:lnTo>
                <a:lnTo>
                  <a:pt x="5158" y="5057"/>
                </a:lnTo>
                <a:lnTo>
                  <a:pt x="5197" y="5010"/>
                </a:lnTo>
                <a:lnTo>
                  <a:pt x="5237" y="4962"/>
                </a:lnTo>
                <a:lnTo>
                  <a:pt x="5275" y="4914"/>
                </a:lnTo>
                <a:lnTo>
                  <a:pt x="5313" y="4864"/>
                </a:lnTo>
                <a:lnTo>
                  <a:pt x="5352" y="4814"/>
                </a:lnTo>
                <a:lnTo>
                  <a:pt x="5390" y="4762"/>
                </a:lnTo>
                <a:lnTo>
                  <a:pt x="5465" y="4657"/>
                </a:lnTo>
                <a:lnTo>
                  <a:pt x="5540" y="4550"/>
                </a:lnTo>
                <a:lnTo>
                  <a:pt x="5550" y="4535"/>
                </a:lnTo>
                <a:lnTo>
                  <a:pt x="5559" y="4518"/>
                </a:lnTo>
                <a:lnTo>
                  <a:pt x="5567" y="4501"/>
                </a:lnTo>
                <a:lnTo>
                  <a:pt x="5573" y="4484"/>
                </a:lnTo>
                <a:lnTo>
                  <a:pt x="5578" y="4467"/>
                </a:lnTo>
                <a:lnTo>
                  <a:pt x="5580" y="4449"/>
                </a:lnTo>
                <a:lnTo>
                  <a:pt x="5581" y="4431"/>
                </a:lnTo>
                <a:lnTo>
                  <a:pt x="5581" y="4413"/>
                </a:lnTo>
                <a:lnTo>
                  <a:pt x="5579" y="4395"/>
                </a:lnTo>
                <a:lnTo>
                  <a:pt x="5575" y="4377"/>
                </a:lnTo>
                <a:lnTo>
                  <a:pt x="5571" y="4360"/>
                </a:lnTo>
                <a:lnTo>
                  <a:pt x="5565" y="4343"/>
                </a:lnTo>
                <a:lnTo>
                  <a:pt x="5556" y="4326"/>
                </a:lnTo>
                <a:lnTo>
                  <a:pt x="5547" y="4310"/>
                </a:lnTo>
                <a:lnTo>
                  <a:pt x="5535" y="4295"/>
                </a:lnTo>
                <a:lnTo>
                  <a:pt x="5522" y="4281"/>
                </a:lnTo>
                <a:close/>
                <a:moveTo>
                  <a:pt x="5006" y="2620"/>
                </a:moveTo>
                <a:lnTo>
                  <a:pt x="5286" y="2547"/>
                </a:lnTo>
                <a:lnTo>
                  <a:pt x="5247" y="2453"/>
                </a:lnTo>
                <a:lnTo>
                  <a:pt x="5206" y="2361"/>
                </a:lnTo>
                <a:lnTo>
                  <a:pt x="5161" y="2268"/>
                </a:lnTo>
                <a:lnTo>
                  <a:pt x="5115" y="2177"/>
                </a:lnTo>
                <a:lnTo>
                  <a:pt x="5067" y="2088"/>
                </a:lnTo>
                <a:lnTo>
                  <a:pt x="5015" y="1999"/>
                </a:lnTo>
                <a:lnTo>
                  <a:pt x="4962" y="1912"/>
                </a:lnTo>
                <a:lnTo>
                  <a:pt x="4906" y="1825"/>
                </a:lnTo>
                <a:lnTo>
                  <a:pt x="4849" y="1740"/>
                </a:lnTo>
                <a:lnTo>
                  <a:pt x="4789" y="1658"/>
                </a:lnTo>
                <a:lnTo>
                  <a:pt x="4728" y="1575"/>
                </a:lnTo>
                <a:lnTo>
                  <a:pt x="4663" y="1495"/>
                </a:lnTo>
                <a:lnTo>
                  <a:pt x="4597" y="1417"/>
                </a:lnTo>
                <a:lnTo>
                  <a:pt x="4530" y="1341"/>
                </a:lnTo>
                <a:lnTo>
                  <a:pt x="4461" y="1265"/>
                </a:lnTo>
                <a:lnTo>
                  <a:pt x="4389" y="1192"/>
                </a:lnTo>
                <a:lnTo>
                  <a:pt x="4316" y="1120"/>
                </a:lnTo>
                <a:lnTo>
                  <a:pt x="4241" y="1051"/>
                </a:lnTo>
                <a:lnTo>
                  <a:pt x="4164" y="983"/>
                </a:lnTo>
                <a:lnTo>
                  <a:pt x="4085" y="917"/>
                </a:lnTo>
                <a:lnTo>
                  <a:pt x="4005" y="853"/>
                </a:lnTo>
                <a:lnTo>
                  <a:pt x="3923" y="791"/>
                </a:lnTo>
                <a:lnTo>
                  <a:pt x="3840" y="732"/>
                </a:lnTo>
                <a:lnTo>
                  <a:pt x="3756" y="674"/>
                </a:lnTo>
                <a:lnTo>
                  <a:pt x="3670" y="619"/>
                </a:lnTo>
                <a:lnTo>
                  <a:pt x="3582" y="566"/>
                </a:lnTo>
                <a:lnTo>
                  <a:pt x="3494" y="514"/>
                </a:lnTo>
                <a:lnTo>
                  <a:pt x="3404" y="465"/>
                </a:lnTo>
                <a:lnTo>
                  <a:pt x="3313" y="420"/>
                </a:lnTo>
                <a:lnTo>
                  <a:pt x="3221" y="376"/>
                </a:lnTo>
                <a:lnTo>
                  <a:pt x="3128" y="334"/>
                </a:lnTo>
                <a:lnTo>
                  <a:pt x="3034" y="295"/>
                </a:lnTo>
                <a:lnTo>
                  <a:pt x="2961" y="576"/>
                </a:lnTo>
                <a:lnTo>
                  <a:pt x="3047" y="610"/>
                </a:lnTo>
                <a:lnTo>
                  <a:pt x="3131" y="647"/>
                </a:lnTo>
                <a:lnTo>
                  <a:pt x="3215" y="687"/>
                </a:lnTo>
                <a:lnTo>
                  <a:pt x="3297" y="729"/>
                </a:lnTo>
                <a:lnTo>
                  <a:pt x="3380" y="772"/>
                </a:lnTo>
                <a:lnTo>
                  <a:pt x="3460" y="819"/>
                </a:lnTo>
                <a:lnTo>
                  <a:pt x="3540" y="866"/>
                </a:lnTo>
                <a:lnTo>
                  <a:pt x="3618" y="917"/>
                </a:lnTo>
                <a:lnTo>
                  <a:pt x="3696" y="968"/>
                </a:lnTo>
                <a:lnTo>
                  <a:pt x="3771" y="1022"/>
                </a:lnTo>
                <a:lnTo>
                  <a:pt x="3846" y="1078"/>
                </a:lnTo>
                <a:lnTo>
                  <a:pt x="3919" y="1136"/>
                </a:lnTo>
                <a:lnTo>
                  <a:pt x="3990" y="1196"/>
                </a:lnTo>
                <a:lnTo>
                  <a:pt x="4061" y="1257"/>
                </a:lnTo>
                <a:lnTo>
                  <a:pt x="4129" y="1320"/>
                </a:lnTo>
                <a:lnTo>
                  <a:pt x="4195" y="1386"/>
                </a:lnTo>
                <a:lnTo>
                  <a:pt x="4261" y="1452"/>
                </a:lnTo>
                <a:lnTo>
                  <a:pt x="4324" y="1520"/>
                </a:lnTo>
                <a:lnTo>
                  <a:pt x="4385" y="1591"/>
                </a:lnTo>
                <a:lnTo>
                  <a:pt x="4445" y="1663"/>
                </a:lnTo>
                <a:lnTo>
                  <a:pt x="4503" y="1736"/>
                </a:lnTo>
                <a:lnTo>
                  <a:pt x="4559" y="1810"/>
                </a:lnTo>
                <a:lnTo>
                  <a:pt x="4613" y="1885"/>
                </a:lnTo>
                <a:lnTo>
                  <a:pt x="4664" y="1963"/>
                </a:lnTo>
                <a:lnTo>
                  <a:pt x="4715" y="2041"/>
                </a:lnTo>
                <a:lnTo>
                  <a:pt x="4763" y="2121"/>
                </a:lnTo>
                <a:lnTo>
                  <a:pt x="4809" y="2201"/>
                </a:lnTo>
                <a:lnTo>
                  <a:pt x="4852" y="2284"/>
                </a:lnTo>
                <a:lnTo>
                  <a:pt x="4894" y="2367"/>
                </a:lnTo>
                <a:lnTo>
                  <a:pt x="4934" y="2450"/>
                </a:lnTo>
                <a:lnTo>
                  <a:pt x="4971" y="2534"/>
                </a:lnTo>
                <a:lnTo>
                  <a:pt x="5006" y="2620"/>
                </a:lnTo>
                <a:close/>
                <a:moveTo>
                  <a:pt x="3200" y="1125"/>
                </a:moveTo>
                <a:lnTo>
                  <a:pt x="3104" y="1404"/>
                </a:lnTo>
                <a:lnTo>
                  <a:pt x="3150" y="1424"/>
                </a:lnTo>
                <a:lnTo>
                  <a:pt x="3194" y="1445"/>
                </a:lnTo>
                <a:lnTo>
                  <a:pt x="3240" y="1466"/>
                </a:lnTo>
                <a:lnTo>
                  <a:pt x="3285" y="1489"/>
                </a:lnTo>
                <a:lnTo>
                  <a:pt x="3330" y="1512"/>
                </a:lnTo>
                <a:lnTo>
                  <a:pt x="3374" y="1536"/>
                </a:lnTo>
                <a:lnTo>
                  <a:pt x="3418" y="1561"/>
                </a:lnTo>
                <a:lnTo>
                  <a:pt x="3461" y="1586"/>
                </a:lnTo>
                <a:lnTo>
                  <a:pt x="3503" y="1614"/>
                </a:lnTo>
                <a:lnTo>
                  <a:pt x="3545" y="1641"/>
                </a:lnTo>
                <a:lnTo>
                  <a:pt x="3586" y="1670"/>
                </a:lnTo>
                <a:lnTo>
                  <a:pt x="3626" y="1700"/>
                </a:lnTo>
                <a:lnTo>
                  <a:pt x="3666" y="1731"/>
                </a:lnTo>
                <a:lnTo>
                  <a:pt x="3703" y="1763"/>
                </a:lnTo>
                <a:lnTo>
                  <a:pt x="3740" y="1797"/>
                </a:lnTo>
                <a:lnTo>
                  <a:pt x="3776" y="1831"/>
                </a:lnTo>
                <a:lnTo>
                  <a:pt x="3811" y="1867"/>
                </a:lnTo>
                <a:lnTo>
                  <a:pt x="3844" y="1904"/>
                </a:lnTo>
                <a:lnTo>
                  <a:pt x="3877" y="1943"/>
                </a:lnTo>
                <a:lnTo>
                  <a:pt x="3908" y="1982"/>
                </a:lnTo>
                <a:lnTo>
                  <a:pt x="3939" y="2023"/>
                </a:lnTo>
                <a:lnTo>
                  <a:pt x="3968" y="2064"/>
                </a:lnTo>
                <a:lnTo>
                  <a:pt x="3995" y="2106"/>
                </a:lnTo>
                <a:lnTo>
                  <a:pt x="4023" y="2149"/>
                </a:lnTo>
                <a:lnTo>
                  <a:pt x="4049" y="2192"/>
                </a:lnTo>
                <a:lnTo>
                  <a:pt x="4074" y="2236"/>
                </a:lnTo>
                <a:lnTo>
                  <a:pt x="4098" y="2280"/>
                </a:lnTo>
                <a:lnTo>
                  <a:pt x="4121" y="2326"/>
                </a:lnTo>
                <a:lnTo>
                  <a:pt x="4144" y="2370"/>
                </a:lnTo>
                <a:lnTo>
                  <a:pt x="4165" y="2416"/>
                </a:lnTo>
                <a:lnTo>
                  <a:pt x="4186" y="2461"/>
                </a:lnTo>
                <a:lnTo>
                  <a:pt x="4206" y="2507"/>
                </a:lnTo>
                <a:lnTo>
                  <a:pt x="4446" y="2391"/>
                </a:lnTo>
                <a:lnTo>
                  <a:pt x="4424" y="2337"/>
                </a:lnTo>
                <a:lnTo>
                  <a:pt x="4400" y="2284"/>
                </a:lnTo>
                <a:lnTo>
                  <a:pt x="4376" y="2231"/>
                </a:lnTo>
                <a:lnTo>
                  <a:pt x="4351" y="2180"/>
                </a:lnTo>
                <a:lnTo>
                  <a:pt x="4326" y="2130"/>
                </a:lnTo>
                <a:lnTo>
                  <a:pt x="4298" y="2080"/>
                </a:lnTo>
                <a:lnTo>
                  <a:pt x="4271" y="2031"/>
                </a:lnTo>
                <a:lnTo>
                  <a:pt x="4242" y="1983"/>
                </a:lnTo>
                <a:lnTo>
                  <a:pt x="4212" y="1937"/>
                </a:lnTo>
                <a:lnTo>
                  <a:pt x="4180" y="1890"/>
                </a:lnTo>
                <a:lnTo>
                  <a:pt x="4147" y="1845"/>
                </a:lnTo>
                <a:lnTo>
                  <a:pt x="4114" y="1799"/>
                </a:lnTo>
                <a:lnTo>
                  <a:pt x="4078" y="1755"/>
                </a:lnTo>
                <a:lnTo>
                  <a:pt x="4041" y="1712"/>
                </a:lnTo>
                <a:lnTo>
                  <a:pt x="4002" y="1670"/>
                </a:lnTo>
                <a:lnTo>
                  <a:pt x="3962" y="1628"/>
                </a:lnTo>
                <a:lnTo>
                  <a:pt x="3921" y="1588"/>
                </a:lnTo>
                <a:lnTo>
                  <a:pt x="3879" y="1549"/>
                </a:lnTo>
                <a:lnTo>
                  <a:pt x="3836" y="1512"/>
                </a:lnTo>
                <a:lnTo>
                  <a:pt x="3792" y="1476"/>
                </a:lnTo>
                <a:lnTo>
                  <a:pt x="3747" y="1440"/>
                </a:lnTo>
                <a:lnTo>
                  <a:pt x="3701" y="1406"/>
                </a:lnTo>
                <a:lnTo>
                  <a:pt x="3654" y="1373"/>
                </a:lnTo>
                <a:lnTo>
                  <a:pt x="3607" y="1342"/>
                </a:lnTo>
                <a:lnTo>
                  <a:pt x="3558" y="1311"/>
                </a:lnTo>
                <a:lnTo>
                  <a:pt x="3509" y="1281"/>
                </a:lnTo>
                <a:lnTo>
                  <a:pt x="3459" y="1252"/>
                </a:lnTo>
                <a:lnTo>
                  <a:pt x="3409" y="1226"/>
                </a:lnTo>
                <a:lnTo>
                  <a:pt x="3357" y="1198"/>
                </a:lnTo>
                <a:lnTo>
                  <a:pt x="3306" y="1173"/>
                </a:lnTo>
                <a:lnTo>
                  <a:pt x="3253" y="1149"/>
                </a:lnTo>
                <a:lnTo>
                  <a:pt x="3200" y="112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4" name="文本框 23"/>
          <p:cNvSpPr txBox="1"/>
          <p:nvPr/>
        </p:nvSpPr>
        <p:spPr>
          <a:xfrm>
            <a:off x="4585970" y="4722495"/>
            <a:ext cx="538480" cy="306705"/>
          </a:xfrm>
          <a:prstGeom prst="rect">
            <a:avLst/>
          </a:prstGeom>
          <a:noFill/>
        </p:spPr>
        <p:txBody>
          <a:bodyPr wrap="none" rtlCol="0">
            <a:spAutoFit/>
          </a:bodyPr>
          <a:p>
            <a:pPr algn="l"/>
            <a:r>
              <a:rPr lang="zh-CN" altLang="en-US" sz="1400" b="1">
                <a:solidFill>
                  <a:schemeClr val="bg1"/>
                </a:solidFill>
              </a:rPr>
              <a:t>定义</a:t>
            </a:r>
            <a:endParaRPr lang="zh-CN" altLang="en-US" sz="1400" b="1">
              <a:solidFill>
                <a:schemeClr val="bg1"/>
              </a:solidFill>
            </a:endParaRPr>
          </a:p>
        </p:txBody>
      </p:sp>
      <p:grpSp>
        <p:nvGrpSpPr>
          <p:cNvPr id="2" name="组合 1"/>
          <p:cNvGrpSpPr/>
          <p:nvPr/>
        </p:nvGrpSpPr>
        <p:grpSpPr>
          <a:xfrm>
            <a:off x="6005195" y="3781425"/>
            <a:ext cx="1546860" cy="1546860"/>
            <a:chOff x="12574" y="5955"/>
            <a:chExt cx="2436" cy="2436"/>
          </a:xfrm>
        </p:grpSpPr>
        <p:sp>
          <p:nvSpPr>
            <p:cNvPr id="22" name="椭圆 21"/>
            <p:cNvSpPr/>
            <p:nvPr/>
          </p:nvSpPr>
          <p:spPr>
            <a:xfrm>
              <a:off x="12574" y="5955"/>
              <a:ext cx="2437" cy="2437"/>
            </a:xfrm>
            <a:prstGeom prst="ellipse">
              <a:avLst/>
            </a:prstGeom>
            <a:solidFill>
              <a:srgbClr val="FFC000"/>
            </a:solidFill>
            <a:ln>
              <a:noFill/>
            </a:ln>
            <a:effectLst>
              <a:outerShdw blurRad="254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8" name="信息"/>
            <p:cNvSpPr/>
            <p:nvPr/>
          </p:nvSpPr>
          <p:spPr>
            <a:xfrm>
              <a:off x="13352" y="6598"/>
              <a:ext cx="881" cy="544"/>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5" name="文本框 24"/>
            <p:cNvSpPr txBox="1"/>
            <p:nvPr/>
          </p:nvSpPr>
          <p:spPr>
            <a:xfrm>
              <a:off x="13088" y="7437"/>
              <a:ext cx="1408" cy="483"/>
            </a:xfrm>
            <a:prstGeom prst="rect">
              <a:avLst/>
            </a:prstGeom>
            <a:noFill/>
          </p:spPr>
          <p:txBody>
            <a:bodyPr wrap="none" rtlCol="0">
              <a:spAutoFit/>
            </a:bodyPr>
            <a:p>
              <a:pPr algn="l"/>
              <a:r>
                <a:rPr lang="zh-CN" altLang="en-US" sz="1400" b="1">
                  <a:solidFill>
                    <a:schemeClr val="bg1"/>
                  </a:solidFill>
                </a:rPr>
                <a:t>应用场景</a:t>
              </a:r>
              <a:endParaRPr lang="zh-CN" altLang="en-US" sz="1400" b="1">
                <a:solidFill>
                  <a:schemeClr val="bg1"/>
                </a:solidFill>
              </a:endParaRPr>
            </a:p>
          </p:txBody>
        </p:sp>
      </p:grpSp>
      <p:grpSp>
        <p:nvGrpSpPr>
          <p:cNvPr id="3" name="组合 2"/>
          <p:cNvGrpSpPr/>
          <p:nvPr/>
        </p:nvGrpSpPr>
        <p:grpSpPr>
          <a:xfrm>
            <a:off x="7929245" y="3781425"/>
            <a:ext cx="1546860" cy="1546860"/>
            <a:chOff x="15517" y="5955"/>
            <a:chExt cx="2436" cy="2436"/>
          </a:xfrm>
        </p:grpSpPr>
        <p:sp>
          <p:nvSpPr>
            <p:cNvPr id="23" name="椭圆 22"/>
            <p:cNvSpPr/>
            <p:nvPr/>
          </p:nvSpPr>
          <p:spPr>
            <a:xfrm>
              <a:off x="15517" y="5955"/>
              <a:ext cx="2437" cy="2437"/>
            </a:xfrm>
            <a:prstGeom prst="ellipse">
              <a:avLst/>
            </a:prstGeom>
            <a:solidFill>
              <a:srgbClr val="FF5050"/>
            </a:solidFill>
            <a:ln>
              <a:noFill/>
            </a:ln>
            <a:effectLst>
              <a:outerShdw blurRad="254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0" name="主页"/>
            <p:cNvSpPr/>
            <p:nvPr/>
          </p:nvSpPr>
          <p:spPr>
            <a:xfrm>
              <a:off x="16417" y="6570"/>
              <a:ext cx="637" cy="506"/>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15922" y="7437"/>
              <a:ext cx="1626" cy="483"/>
            </a:xfrm>
            <a:prstGeom prst="rect">
              <a:avLst/>
            </a:prstGeom>
            <a:noFill/>
          </p:spPr>
          <p:txBody>
            <a:bodyPr wrap="none" rtlCol="0">
              <a:spAutoFit/>
            </a:bodyPr>
            <a:p>
              <a:pPr algn="l"/>
              <a:r>
                <a:rPr lang="en-US" altLang="zh-CN" sz="1400" b="1">
                  <a:solidFill>
                    <a:schemeClr val="bg1"/>
                  </a:solidFill>
                </a:rPr>
                <a:t>Demo</a:t>
              </a:r>
              <a:r>
                <a:rPr lang="zh-CN" altLang="en-US" sz="1400" b="1">
                  <a:solidFill>
                    <a:schemeClr val="bg1"/>
                  </a:solidFill>
                </a:rPr>
                <a:t>实现</a:t>
              </a:r>
              <a:endParaRPr lang="zh-CN" altLang="en-US" sz="1400" b="1">
                <a:solidFill>
                  <a:schemeClr val="bg1"/>
                </a:solidFill>
              </a:endParaRPr>
            </a:p>
          </p:txBody>
        </p:sp>
      </p:grpSp>
      <p:sp>
        <p:nvSpPr>
          <p:cNvPr id="4" name="椭圆 3"/>
          <p:cNvSpPr/>
          <p:nvPr/>
        </p:nvSpPr>
        <p:spPr>
          <a:xfrm>
            <a:off x="9871075" y="3781425"/>
            <a:ext cx="1547495" cy="1547495"/>
          </a:xfrm>
          <a:prstGeom prst="ellipse">
            <a:avLst/>
          </a:prstGeom>
          <a:solidFill>
            <a:srgbClr val="33AAB9"/>
          </a:solidFill>
          <a:ln>
            <a:noFill/>
          </a:ln>
          <a:effectLst>
            <a:outerShdw blurRad="2540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 5"/>
          <p:cNvSpPr/>
          <p:nvPr/>
        </p:nvSpPr>
        <p:spPr bwMode="auto">
          <a:xfrm>
            <a:off x="10455275" y="4171950"/>
            <a:ext cx="379095" cy="393065"/>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文本框 5"/>
          <p:cNvSpPr txBox="1"/>
          <p:nvPr/>
        </p:nvSpPr>
        <p:spPr>
          <a:xfrm>
            <a:off x="10325100" y="4722495"/>
            <a:ext cx="1026795" cy="306705"/>
          </a:xfrm>
          <a:prstGeom prst="rect">
            <a:avLst/>
          </a:prstGeom>
          <a:noFill/>
        </p:spPr>
        <p:txBody>
          <a:bodyPr wrap="square" rtlCol="0">
            <a:spAutoFit/>
          </a:bodyPr>
          <a:p>
            <a:r>
              <a:rPr lang="zh-CN" altLang="en-US" sz="1400" b="1">
                <a:solidFill>
                  <a:schemeClr val="bg1"/>
                </a:solidFill>
              </a:rPr>
              <a:t>优缺点</a:t>
            </a:r>
            <a:endParaRPr lang="zh-CN" altLang="en-US" sz="1400" b="1">
              <a:solidFill>
                <a:schemeClr val="bg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33AAB9"/>
            </a:gs>
            <a:gs pos="100000">
              <a:srgbClr val="258187"/>
            </a:gs>
          </a:gsLst>
          <a:lin ang="21180000" scaled="0"/>
        </a:gradFill>
        <a:effectLst/>
      </p:bgPr>
    </p:bg>
    <p:spTree>
      <p:nvGrpSpPr>
        <p:cNvPr id="1" name=""/>
        <p:cNvGrpSpPr/>
        <p:nvPr/>
      </p:nvGrpSpPr>
      <p:grpSpPr>
        <a:xfrm>
          <a:off x="0" y="0"/>
          <a:ext cx="0" cy="0"/>
          <a:chOff x="0" y="0"/>
          <a:chExt cx="0" cy="0"/>
        </a:xfrm>
      </p:grpSpPr>
      <p:sp>
        <p:nvSpPr>
          <p:cNvPr id="4" name="矩形 3"/>
          <p:cNvSpPr/>
          <p:nvPr/>
        </p:nvSpPr>
        <p:spPr>
          <a:xfrm>
            <a:off x="885190" y="1053465"/>
            <a:ext cx="2845435" cy="5059680"/>
          </a:xfrm>
          <a:prstGeom prst="rect">
            <a:avLst/>
          </a:prstGeom>
          <a:solidFill>
            <a:schemeClr val="bg1"/>
          </a:solidFill>
          <a:ln>
            <a:noFill/>
          </a:ln>
          <a:effectLst>
            <a:outerShdw blurRad="177800" dist="381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1175385" y="5375275"/>
            <a:ext cx="2190750" cy="49974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322070" y="2384425"/>
            <a:ext cx="2167890" cy="1322070"/>
          </a:xfrm>
          <a:prstGeom prst="rect">
            <a:avLst/>
          </a:prstGeom>
          <a:noFill/>
        </p:spPr>
        <p:txBody>
          <a:bodyPr wrap="square" rtlCol="0">
            <a:spAutoFit/>
          </a:bodyPr>
          <a:p>
            <a:pPr algn="just"/>
            <a:r>
              <a:rPr lang="zh-CN" altLang="en-US" sz="1600">
                <a:solidFill>
                  <a:schemeClr val="tx1"/>
                </a:solidFill>
              </a:rPr>
              <a:t>该模式的思想就是将一个对象作为原型，对其进行复制、克隆，产生一个和原对象类似的新对象。</a:t>
            </a:r>
            <a:endParaRPr lang="zh-CN" altLang="en-US" sz="1600">
              <a:solidFill>
                <a:schemeClr val="tx1"/>
              </a:solidFill>
            </a:endParaRPr>
          </a:p>
        </p:txBody>
      </p:sp>
      <p:sp>
        <p:nvSpPr>
          <p:cNvPr id="13" name="椭圆 12"/>
          <p:cNvSpPr/>
          <p:nvPr/>
        </p:nvSpPr>
        <p:spPr>
          <a:xfrm>
            <a:off x="1056005" y="2503805"/>
            <a:ext cx="119380" cy="119380"/>
          </a:xfrm>
          <a:prstGeom prst="ellipse">
            <a:avLst/>
          </a:prstGeom>
          <a:solidFill>
            <a:srgbClr val="258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44805" y="279400"/>
            <a:ext cx="2724785" cy="583565"/>
          </a:xfrm>
          <a:prstGeom prst="rect">
            <a:avLst/>
          </a:prstGeom>
          <a:noFill/>
        </p:spPr>
        <p:txBody>
          <a:bodyPr wrap="square" rtlCol="0">
            <a:spAutoFit/>
          </a:bodyPr>
          <a:p>
            <a:r>
              <a:rPr lang="zh-CN" altLang="en-US" sz="3200" b="1">
                <a:latin typeface="+mj-ea"/>
                <a:ea typeface="+mj-ea"/>
                <a:cs typeface="+mj-ea"/>
              </a:rPr>
              <a:t>一</a:t>
            </a:r>
            <a:r>
              <a:rPr lang="en-US" altLang="zh-CN" sz="3200" b="1">
                <a:latin typeface="+mj-ea"/>
                <a:ea typeface="+mj-ea"/>
                <a:cs typeface="+mj-ea"/>
              </a:rPr>
              <a:t>. </a:t>
            </a:r>
            <a:r>
              <a:rPr lang="zh-CN" altLang="en-US" sz="3200" b="1">
                <a:latin typeface="+mj-ea"/>
                <a:ea typeface="+mj-ea"/>
                <a:cs typeface="+mj-ea"/>
              </a:rPr>
              <a:t>定义</a:t>
            </a:r>
            <a:endParaRPr lang="zh-CN" altLang="en-US" sz="3200" b="1">
              <a:latin typeface="+mj-ea"/>
              <a:ea typeface="+mj-ea"/>
              <a:cs typeface="+mj-ea"/>
            </a:endParaRPr>
          </a:p>
        </p:txBody>
      </p:sp>
      <p:sp>
        <p:nvSpPr>
          <p:cNvPr id="160" name=" 160"/>
          <p:cNvSpPr/>
          <p:nvPr/>
        </p:nvSpPr>
        <p:spPr>
          <a:xfrm>
            <a:off x="6478905" y="3847465"/>
            <a:ext cx="2103755" cy="80772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15" name="组合 14"/>
          <p:cNvGrpSpPr/>
          <p:nvPr/>
        </p:nvGrpSpPr>
        <p:grpSpPr>
          <a:xfrm>
            <a:off x="4556125" y="2101215"/>
            <a:ext cx="2978785" cy="3875405"/>
            <a:chOff x="7175" y="3309"/>
            <a:chExt cx="4691" cy="6103"/>
          </a:xfrm>
        </p:grpSpPr>
        <p:sp>
          <p:nvSpPr>
            <p:cNvPr id="11" name=" 2050"/>
            <p:cNvSpPr/>
            <p:nvPr/>
          </p:nvSpPr>
          <p:spPr bwMode="auto">
            <a:xfrm>
              <a:off x="7175" y="4342"/>
              <a:ext cx="4097" cy="5070"/>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chemeClr val="bg2">
                <a:lumMod val="9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2" name="文本框 11"/>
            <p:cNvSpPr txBox="1"/>
            <p:nvPr/>
          </p:nvSpPr>
          <p:spPr>
            <a:xfrm>
              <a:off x="8224" y="3309"/>
              <a:ext cx="3643" cy="822"/>
            </a:xfrm>
            <a:prstGeom prst="rect">
              <a:avLst/>
            </a:prstGeom>
            <a:noFill/>
          </p:spPr>
          <p:txBody>
            <a:bodyPr wrap="square" rtlCol="0">
              <a:spAutoFit/>
            </a:bodyPr>
            <a:p>
              <a:r>
                <a:rPr lang="en-US" altLang="zh-CN" sz="2800">
                  <a:latin typeface="+mn-ea"/>
                </a:rPr>
                <a:t>copy</a:t>
              </a:r>
              <a:endParaRPr lang="en-US" altLang="zh-CN" sz="2800">
                <a:latin typeface="+mn-ea"/>
              </a:endParaRPr>
            </a:p>
          </p:txBody>
        </p:sp>
      </p:grpSp>
      <p:grpSp>
        <p:nvGrpSpPr>
          <p:cNvPr id="16" name="组合 15"/>
          <p:cNvGrpSpPr/>
          <p:nvPr/>
        </p:nvGrpSpPr>
        <p:grpSpPr>
          <a:xfrm>
            <a:off x="8731885" y="862965"/>
            <a:ext cx="2661285" cy="3792220"/>
            <a:chOff x="13751" y="1359"/>
            <a:chExt cx="4191" cy="5972"/>
          </a:xfrm>
        </p:grpSpPr>
        <p:sp>
          <p:nvSpPr>
            <p:cNvPr id="2050" name=" 2050"/>
            <p:cNvSpPr/>
            <p:nvPr/>
          </p:nvSpPr>
          <p:spPr bwMode="auto">
            <a:xfrm>
              <a:off x="13751" y="2261"/>
              <a:ext cx="4097" cy="5070"/>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chemeClr val="bg2">
                <a:lumMod val="9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 name="文本框 13"/>
            <p:cNvSpPr txBox="1"/>
            <p:nvPr/>
          </p:nvSpPr>
          <p:spPr>
            <a:xfrm>
              <a:off x="14552" y="1359"/>
              <a:ext cx="3391" cy="822"/>
            </a:xfrm>
            <a:prstGeom prst="rect">
              <a:avLst/>
            </a:prstGeom>
            <a:noFill/>
          </p:spPr>
          <p:txBody>
            <a:bodyPr wrap="square" rtlCol="0">
              <a:spAutoFit/>
            </a:bodyPr>
            <a:p>
              <a:r>
                <a:rPr lang="en-US" altLang="zh-CN" sz="2800">
                  <a:latin typeface="+mn-ea"/>
                </a:rPr>
                <a:t>paste</a:t>
              </a:r>
              <a:endParaRPr lang="en-US" altLang="zh-CN" sz="2800">
                <a:latin typeface="+mn-ea"/>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sccnn.com_2018011761074383rpx8_02 [转换]-01"/>
          <p:cNvPicPr>
            <a:picLocks noChangeAspect="1"/>
          </p:cNvPicPr>
          <p:nvPr/>
        </p:nvPicPr>
        <p:blipFill>
          <a:blip r:embed="rId1"/>
          <a:srcRect r="43805"/>
          <a:stretch>
            <a:fillRect/>
          </a:stretch>
        </p:blipFill>
        <p:spPr>
          <a:xfrm>
            <a:off x="-29210" y="-20320"/>
            <a:ext cx="4991735" cy="5010785"/>
          </a:xfrm>
          <a:prstGeom prst="rect">
            <a:avLst/>
          </a:prstGeom>
        </p:spPr>
      </p:pic>
      <p:sp>
        <p:nvSpPr>
          <p:cNvPr id="2" name="圆角矩形 1"/>
          <p:cNvSpPr/>
          <p:nvPr/>
        </p:nvSpPr>
        <p:spPr>
          <a:xfrm>
            <a:off x="5241290" y="1082040"/>
            <a:ext cx="6441440" cy="127381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241290" y="2784475"/>
            <a:ext cx="6441440" cy="127381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5241290" y="4451350"/>
            <a:ext cx="6441440" cy="127381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439410" y="1200785"/>
            <a:ext cx="154940" cy="104775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439410" y="2897505"/>
            <a:ext cx="154940" cy="104775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39410" y="4564380"/>
            <a:ext cx="154940" cy="10477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880100" y="1236345"/>
            <a:ext cx="1012190" cy="1012190"/>
          </a:xfrm>
          <a:prstGeom prst="ellipse">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880100" y="2933065"/>
            <a:ext cx="1012190" cy="1012190"/>
          </a:xfrm>
          <a:prstGeom prst="ellipse">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880100" y="4605020"/>
            <a:ext cx="1012190" cy="1012190"/>
          </a:xfrm>
          <a:prstGeom prst="ellipse">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085965" y="1200785"/>
            <a:ext cx="646331" cy="369332"/>
          </a:xfrm>
          <a:prstGeom prst="rect">
            <a:avLst/>
          </a:prstGeom>
          <a:noFill/>
        </p:spPr>
        <p:txBody>
          <a:bodyPr wrap="none" rtlCol="0">
            <a:spAutoFit/>
          </a:bodyPr>
          <a:lstStyle/>
          <a:p>
            <a:pPr algn="l"/>
            <a:r>
              <a:rPr lang="zh-CN" altLang="en-US" b="1" dirty="0" smtClean="0">
                <a:solidFill>
                  <a:schemeClr val="tx1"/>
                </a:solidFill>
              </a:rPr>
              <a:t>克隆</a:t>
            </a:r>
            <a:endParaRPr lang="zh-CN" altLang="en-US" b="1" dirty="0">
              <a:solidFill>
                <a:schemeClr val="tx1"/>
              </a:solidFill>
            </a:endParaRPr>
          </a:p>
        </p:txBody>
      </p:sp>
      <p:sp>
        <p:nvSpPr>
          <p:cNvPr id="18" name="文本框 17"/>
          <p:cNvSpPr txBox="1"/>
          <p:nvPr/>
        </p:nvSpPr>
        <p:spPr>
          <a:xfrm>
            <a:off x="7085965" y="1569085"/>
            <a:ext cx="4323715" cy="584775"/>
          </a:xfrm>
          <a:prstGeom prst="rect">
            <a:avLst/>
          </a:prstGeom>
          <a:noFill/>
        </p:spPr>
        <p:txBody>
          <a:bodyPr wrap="square" rtlCol="0">
            <a:spAutoFit/>
          </a:bodyPr>
          <a:lstStyle/>
          <a:p>
            <a:pPr algn="just"/>
            <a:r>
              <a:rPr lang="en-US" altLang="zh-CN" sz="1600" dirty="0" smtClean="0">
                <a:solidFill>
                  <a:schemeClr val="bg1">
                    <a:lumMod val="50000"/>
                  </a:schemeClr>
                </a:solidFill>
              </a:rPr>
              <a:t>Power Point</a:t>
            </a:r>
            <a:r>
              <a:rPr lang="zh-CN" altLang="en-US" sz="1600" dirty="0" smtClean="0">
                <a:solidFill>
                  <a:schemeClr val="bg1">
                    <a:lumMod val="50000"/>
                  </a:schemeClr>
                </a:solidFill>
              </a:rPr>
              <a:t>中图形的复制；</a:t>
            </a:r>
            <a:endParaRPr lang="en-US" altLang="zh-CN" sz="1600" dirty="0" smtClean="0">
              <a:solidFill>
                <a:schemeClr val="bg1">
                  <a:lumMod val="50000"/>
                </a:schemeClr>
              </a:solidFill>
            </a:endParaRPr>
          </a:p>
          <a:p>
            <a:pPr algn="just"/>
            <a:r>
              <a:rPr lang="zh-CN" altLang="en-US" sz="1600" dirty="0" smtClean="0">
                <a:solidFill>
                  <a:schemeClr val="bg1">
                    <a:lumMod val="50000"/>
                  </a:schemeClr>
                </a:solidFill>
              </a:rPr>
              <a:t>工作流引擎版本控制功能。</a:t>
            </a:r>
            <a:endParaRPr lang="zh-CN" altLang="en-US" sz="1600" dirty="0">
              <a:solidFill>
                <a:schemeClr val="bg1">
                  <a:lumMod val="50000"/>
                </a:schemeClr>
              </a:solidFill>
            </a:endParaRPr>
          </a:p>
        </p:txBody>
      </p:sp>
      <p:sp>
        <p:nvSpPr>
          <p:cNvPr id="12" name="文本框 11"/>
          <p:cNvSpPr txBox="1"/>
          <p:nvPr/>
        </p:nvSpPr>
        <p:spPr>
          <a:xfrm>
            <a:off x="7085965" y="2897505"/>
            <a:ext cx="1172116" cy="369332"/>
          </a:xfrm>
          <a:prstGeom prst="rect">
            <a:avLst/>
          </a:prstGeom>
          <a:noFill/>
        </p:spPr>
        <p:txBody>
          <a:bodyPr wrap="none" rtlCol="0">
            <a:spAutoFit/>
          </a:bodyPr>
          <a:lstStyle/>
          <a:p>
            <a:pPr algn="l"/>
            <a:r>
              <a:rPr lang="zh-CN" altLang="en-US" b="1" dirty="0" smtClean="0">
                <a:solidFill>
                  <a:schemeClr val="tx1"/>
                </a:solidFill>
              </a:rPr>
              <a:t>撤销</a:t>
            </a:r>
            <a:r>
              <a:rPr lang="en-US" altLang="zh-CN" b="1" dirty="0" smtClean="0">
                <a:solidFill>
                  <a:schemeClr val="tx1"/>
                </a:solidFill>
              </a:rPr>
              <a:t>/</a:t>
            </a:r>
            <a:r>
              <a:rPr lang="zh-CN" altLang="en-US" b="1" dirty="0" smtClean="0">
                <a:solidFill>
                  <a:schemeClr val="tx1"/>
                </a:solidFill>
              </a:rPr>
              <a:t>重做</a:t>
            </a:r>
            <a:endParaRPr lang="zh-CN" altLang="en-US" b="1" dirty="0">
              <a:solidFill>
                <a:schemeClr val="tx1"/>
              </a:solidFill>
            </a:endParaRPr>
          </a:p>
        </p:txBody>
      </p:sp>
      <p:sp>
        <p:nvSpPr>
          <p:cNvPr id="13" name="文本框 12"/>
          <p:cNvSpPr txBox="1"/>
          <p:nvPr/>
        </p:nvSpPr>
        <p:spPr>
          <a:xfrm>
            <a:off x="7085965" y="3265805"/>
            <a:ext cx="4323715" cy="338554"/>
          </a:xfrm>
          <a:prstGeom prst="rect">
            <a:avLst/>
          </a:prstGeom>
          <a:noFill/>
        </p:spPr>
        <p:txBody>
          <a:bodyPr wrap="square" rtlCol="0">
            <a:spAutoFit/>
          </a:bodyPr>
          <a:lstStyle/>
          <a:p>
            <a:pPr algn="just"/>
            <a:r>
              <a:rPr lang="en-US" altLang="zh-CN" sz="1600" dirty="0" smtClean="0">
                <a:solidFill>
                  <a:schemeClr val="bg1">
                    <a:lumMod val="50000"/>
                  </a:schemeClr>
                </a:solidFill>
              </a:rPr>
              <a:t>Power Point</a:t>
            </a:r>
            <a:r>
              <a:rPr lang="zh-CN" altLang="en-US" sz="1600" dirty="0" smtClean="0">
                <a:solidFill>
                  <a:schemeClr val="bg1">
                    <a:lumMod val="50000"/>
                  </a:schemeClr>
                </a:solidFill>
              </a:rPr>
              <a:t>中的 </a:t>
            </a:r>
            <a:r>
              <a:rPr lang="en-US" altLang="zh-CN" sz="1600" dirty="0" smtClean="0">
                <a:solidFill>
                  <a:schemeClr val="bg1">
                    <a:lumMod val="50000"/>
                  </a:schemeClr>
                </a:solidFill>
              </a:rPr>
              <a:t>undo/redo </a:t>
            </a:r>
            <a:r>
              <a:rPr lang="zh-CN" altLang="en-US" sz="1600" dirty="0" smtClean="0">
                <a:solidFill>
                  <a:schemeClr val="bg1">
                    <a:lumMod val="50000"/>
                  </a:schemeClr>
                </a:solidFill>
              </a:rPr>
              <a:t>功能。</a:t>
            </a:r>
            <a:endParaRPr lang="zh-CN" altLang="en-US" sz="1600" dirty="0">
              <a:solidFill>
                <a:schemeClr val="bg1">
                  <a:lumMod val="50000"/>
                </a:schemeClr>
              </a:solidFill>
            </a:endParaRPr>
          </a:p>
        </p:txBody>
      </p:sp>
      <p:sp>
        <p:nvSpPr>
          <p:cNvPr id="14" name="文本框 13"/>
          <p:cNvSpPr txBox="1"/>
          <p:nvPr/>
        </p:nvSpPr>
        <p:spPr>
          <a:xfrm>
            <a:off x="7085965" y="4622165"/>
            <a:ext cx="1107996" cy="369332"/>
          </a:xfrm>
          <a:prstGeom prst="rect">
            <a:avLst/>
          </a:prstGeom>
          <a:noFill/>
        </p:spPr>
        <p:txBody>
          <a:bodyPr wrap="none" rtlCol="0">
            <a:spAutoFit/>
          </a:bodyPr>
          <a:lstStyle/>
          <a:p>
            <a:pPr algn="l"/>
            <a:r>
              <a:rPr lang="zh-CN" altLang="en-US" b="1" dirty="0" smtClean="0">
                <a:solidFill>
                  <a:schemeClr val="tx1"/>
                </a:solidFill>
              </a:rPr>
              <a:t>页面编辑</a:t>
            </a:r>
            <a:endParaRPr lang="zh-CN" altLang="en-US" b="1" dirty="0">
              <a:solidFill>
                <a:schemeClr val="tx1"/>
              </a:solidFill>
            </a:endParaRPr>
          </a:p>
        </p:txBody>
      </p:sp>
      <p:sp>
        <p:nvSpPr>
          <p:cNvPr id="15" name="文本框 14"/>
          <p:cNvSpPr txBox="1"/>
          <p:nvPr/>
        </p:nvSpPr>
        <p:spPr>
          <a:xfrm>
            <a:off x="7085965" y="4990465"/>
            <a:ext cx="4323715" cy="584775"/>
          </a:xfrm>
          <a:prstGeom prst="rect">
            <a:avLst/>
          </a:prstGeom>
          <a:noFill/>
        </p:spPr>
        <p:txBody>
          <a:bodyPr wrap="square" rtlCol="0">
            <a:spAutoFit/>
          </a:bodyPr>
          <a:lstStyle/>
          <a:p>
            <a:pPr algn="just"/>
            <a:r>
              <a:rPr lang="zh-CN" altLang="en-US" sz="1600" dirty="0" smtClean="0">
                <a:solidFill>
                  <a:schemeClr val="bg1">
                    <a:lumMod val="50000"/>
                  </a:schemeClr>
                </a:solidFill>
              </a:rPr>
              <a:t>在列表页面，在模式对话框打开编辑一条数据，如果编辑同一个对象，会直接修改列表数据。</a:t>
            </a:r>
            <a:endParaRPr lang="zh-CN" altLang="en-US" sz="1600" dirty="0">
              <a:solidFill>
                <a:schemeClr val="bg1">
                  <a:lumMod val="50000"/>
                </a:schemeClr>
              </a:solidFill>
            </a:endParaRPr>
          </a:p>
        </p:txBody>
      </p:sp>
      <p:sp>
        <p:nvSpPr>
          <p:cNvPr id="19" name="文本框 18"/>
          <p:cNvSpPr txBox="1"/>
          <p:nvPr/>
        </p:nvSpPr>
        <p:spPr>
          <a:xfrm>
            <a:off x="960318" y="2456645"/>
            <a:ext cx="2331085" cy="583565"/>
          </a:xfrm>
          <a:prstGeom prst="rect">
            <a:avLst/>
          </a:prstGeom>
          <a:noFill/>
        </p:spPr>
        <p:txBody>
          <a:bodyPr wrap="none" rtlCol="0">
            <a:spAutoFit/>
          </a:bodyPr>
          <a:lstStyle/>
          <a:p>
            <a:pPr algn="l"/>
            <a:r>
              <a:rPr lang="zh-CN" altLang="en-US" sz="3200" b="1" dirty="0" smtClean="0">
                <a:solidFill>
                  <a:schemeClr val="tx1"/>
                </a:solidFill>
                <a:latin typeface="+mj-ea"/>
                <a:ea typeface="+mj-ea"/>
                <a:cs typeface="+mj-ea"/>
              </a:rPr>
              <a:t>二</a:t>
            </a:r>
            <a:r>
              <a:rPr lang="en-US" altLang="zh-CN" sz="3200" b="1" dirty="0" smtClean="0">
                <a:solidFill>
                  <a:schemeClr val="tx1"/>
                </a:solidFill>
                <a:latin typeface="+mj-ea"/>
                <a:ea typeface="+mj-ea"/>
                <a:cs typeface="+mj-ea"/>
              </a:rPr>
              <a:t>.</a:t>
            </a:r>
            <a:r>
              <a:rPr lang="zh-CN" altLang="en-US" sz="3200" b="1" dirty="0" smtClean="0">
                <a:solidFill>
                  <a:schemeClr val="tx1"/>
                </a:solidFill>
                <a:latin typeface="+mj-ea"/>
                <a:ea typeface="+mj-ea"/>
                <a:cs typeface="+mj-ea"/>
              </a:rPr>
              <a:t>应用场景</a:t>
            </a:r>
            <a:endParaRPr lang="zh-CN" altLang="en-US" sz="3200" b="1" dirty="0" smtClean="0">
              <a:solidFill>
                <a:schemeClr val="tx1"/>
              </a:solidFill>
              <a:latin typeface="+mj-ea"/>
              <a:ea typeface="+mj-ea"/>
              <a:cs typeface="+mj-ea"/>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matthew-henry-49707-unsplash"/>
          <p:cNvPicPr>
            <a:picLocks noChangeAspect="1"/>
          </p:cNvPicPr>
          <p:nvPr/>
        </p:nvPicPr>
        <p:blipFill>
          <a:blip r:embed="rId1"/>
          <a:srcRect r="40315"/>
          <a:stretch>
            <a:fillRect/>
          </a:stretch>
        </p:blipFill>
        <p:spPr>
          <a:xfrm>
            <a:off x="-6350" y="-6350"/>
            <a:ext cx="6151880" cy="6871970"/>
          </a:xfrm>
          <a:prstGeom prst="rect">
            <a:avLst/>
          </a:prstGeom>
        </p:spPr>
      </p:pic>
      <p:sp>
        <p:nvSpPr>
          <p:cNvPr id="14" name="矩形 13"/>
          <p:cNvSpPr/>
          <p:nvPr/>
        </p:nvSpPr>
        <p:spPr>
          <a:xfrm>
            <a:off x="-12065" y="-20955"/>
            <a:ext cx="6157595" cy="6886575"/>
          </a:xfrm>
          <a:prstGeom prst="rect">
            <a:avLst/>
          </a:prstGeom>
          <a:solidFill>
            <a:srgbClr val="258187">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808355" y="2388235"/>
            <a:ext cx="1605280" cy="521970"/>
          </a:xfrm>
          <a:prstGeom prst="rect">
            <a:avLst/>
          </a:prstGeom>
          <a:noFill/>
        </p:spPr>
        <p:txBody>
          <a:bodyPr wrap="none" rtlCol="0">
            <a:spAutoFit/>
          </a:bodyPr>
          <a:p>
            <a:pPr algn="l"/>
            <a:r>
              <a:rPr lang="zh-CN" altLang="en-US" sz="2800" b="1">
                <a:solidFill>
                  <a:schemeClr val="bg1"/>
                </a:solidFill>
              </a:rPr>
              <a:t>实现方式</a:t>
            </a:r>
            <a:endParaRPr lang="zh-CN" altLang="en-US" sz="2800" b="1">
              <a:solidFill>
                <a:schemeClr val="bg1"/>
              </a:solidFill>
            </a:endParaRPr>
          </a:p>
        </p:txBody>
      </p:sp>
      <p:sp>
        <p:nvSpPr>
          <p:cNvPr id="16" name="矩形 15"/>
          <p:cNvSpPr/>
          <p:nvPr/>
        </p:nvSpPr>
        <p:spPr>
          <a:xfrm>
            <a:off x="888365" y="3051810"/>
            <a:ext cx="440690" cy="75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63245" y="3495675"/>
            <a:ext cx="5006340" cy="1476375"/>
          </a:xfrm>
          <a:prstGeom prst="rect">
            <a:avLst/>
          </a:prstGeom>
          <a:noFill/>
        </p:spPr>
        <p:txBody>
          <a:bodyPr wrap="square" rtlCol="0">
            <a:spAutoFit/>
          </a:bodyPr>
          <a:p>
            <a:pPr marL="285750" indent="-285750" algn="just">
              <a:buFont typeface="Wingdings" panose="05000000000000000000" charset="0"/>
              <a:buChar char="Ø"/>
            </a:pPr>
            <a:r>
              <a:rPr lang="zh-CN" altLang="en-US">
                <a:solidFill>
                  <a:schemeClr val="bg1"/>
                </a:solidFill>
                <a:sym typeface="+mn-ea"/>
              </a:rPr>
              <a:t>在 JAVA 继承 Cloneable，重写 clone()，</a:t>
            </a:r>
            <a:endParaRPr lang="zh-CN" altLang="en-US">
              <a:solidFill>
                <a:schemeClr val="bg1"/>
              </a:solidFill>
              <a:sym typeface="+mn-ea"/>
            </a:endParaRPr>
          </a:p>
          <a:p>
            <a:pPr marL="285750" indent="-285750" algn="just">
              <a:buFont typeface="Wingdings" panose="05000000000000000000" charset="0"/>
              <a:buChar char="Ø"/>
            </a:pPr>
            <a:endParaRPr lang="zh-CN" altLang="en-US">
              <a:solidFill>
                <a:schemeClr val="bg1"/>
              </a:solidFill>
              <a:sym typeface="+mn-ea"/>
            </a:endParaRPr>
          </a:p>
          <a:p>
            <a:pPr marL="285750" indent="-285750" algn="just">
              <a:buFont typeface="Wingdings" panose="05000000000000000000" charset="0"/>
              <a:buChar char="Ø"/>
            </a:pPr>
            <a:r>
              <a:rPr lang="zh-CN" altLang="en-US">
                <a:solidFill>
                  <a:schemeClr val="bg1"/>
                </a:solidFill>
                <a:sym typeface="+mn-ea"/>
              </a:rPr>
              <a:t>在.NET中可以使用Object类的 MemberwiseClone() 方法来实现对象的</a:t>
            </a:r>
            <a:r>
              <a:rPr lang="zh-CN" altLang="en-US">
                <a:solidFill>
                  <a:srgbClr val="C00000"/>
                </a:solidFill>
                <a:sym typeface="+mn-ea"/>
              </a:rPr>
              <a:t>浅拷贝</a:t>
            </a:r>
            <a:r>
              <a:rPr lang="zh-CN" altLang="en-US">
                <a:solidFill>
                  <a:schemeClr val="bg1"/>
                </a:solidFill>
                <a:sym typeface="+mn-ea"/>
              </a:rPr>
              <a:t>或通过序列化的方式来实现</a:t>
            </a:r>
            <a:r>
              <a:rPr lang="zh-CN" altLang="en-US">
                <a:solidFill>
                  <a:srgbClr val="C00000"/>
                </a:solidFill>
                <a:sym typeface="+mn-ea"/>
              </a:rPr>
              <a:t>深拷贝</a:t>
            </a:r>
            <a:endParaRPr lang="zh-CN" altLang="en-US">
              <a:solidFill>
                <a:srgbClr val="C00000"/>
              </a:solidFill>
              <a:sym typeface="+mn-ea"/>
            </a:endParaRPr>
          </a:p>
        </p:txBody>
      </p:sp>
      <p:grpSp>
        <p:nvGrpSpPr>
          <p:cNvPr id="20" name="组合 19"/>
          <p:cNvGrpSpPr/>
          <p:nvPr/>
        </p:nvGrpSpPr>
        <p:grpSpPr>
          <a:xfrm>
            <a:off x="6583680" y="762635"/>
            <a:ext cx="4959350" cy="1203325"/>
            <a:chOff x="10368" y="1201"/>
            <a:chExt cx="7810" cy="1895"/>
          </a:xfrm>
        </p:grpSpPr>
        <p:sp>
          <p:nvSpPr>
            <p:cNvPr id="3" name="圆角矩形 2"/>
            <p:cNvSpPr/>
            <p:nvPr/>
          </p:nvSpPr>
          <p:spPr>
            <a:xfrm>
              <a:off x="10368" y="1255"/>
              <a:ext cx="1312" cy="131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11831" y="1201"/>
              <a:ext cx="1368" cy="580"/>
            </a:xfrm>
            <a:prstGeom prst="rect">
              <a:avLst/>
            </a:prstGeom>
            <a:noFill/>
          </p:spPr>
          <p:txBody>
            <a:bodyPr wrap="none" rtlCol="0">
              <a:spAutoFit/>
            </a:bodyPr>
            <a:p>
              <a:pPr algn="l"/>
              <a:r>
                <a:rPr lang="zh-CN" altLang="en-US" b="1">
                  <a:solidFill>
                    <a:schemeClr val="tx1"/>
                  </a:solidFill>
                </a:rPr>
                <a:t>浅拷贝</a:t>
              </a:r>
              <a:endParaRPr lang="zh-CN" altLang="en-US" b="1">
                <a:solidFill>
                  <a:schemeClr val="tx1"/>
                </a:solidFill>
              </a:endParaRPr>
            </a:p>
          </p:txBody>
        </p:sp>
        <p:sp>
          <p:nvSpPr>
            <p:cNvPr id="37" name="文本框 36"/>
            <p:cNvSpPr txBox="1"/>
            <p:nvPr/>
          </p:nvSpPr>
          <p:spPr>
            <a:xfrm>
              <a:off x="11934" y="1790"/>
              <a:ext cx="6244" cy="1307"/>
            </a:xfrm>
            <a:prstGeom prst="rect">
              <a:avLst/>
            </a:prstGeom>
            <a:noFill/>
          </p:spPr>
          <p:txBody>
            <a:bodyPr wrap="square" rtlCol="0">
              <a:spAutoFit/>
            </a:bodyPr>
            <a:p>
              <a:pPr algn="just"/>
              <a:r>
                <a:rPr lang="zh-CN" altLang="en-US" sz="1600">
                  <a:solidFill>
                    <a:schemeClr val="bg1">
                      <a:lumMod val="50000"/>
                    </a:schemeClr>
                  </a:solidFill>
                </a:rPr>
                <a:t>浅拷贝只会拷贝对象本身相关的基本类型数据，拷贝之后的对象会和原始对象共用一部分数据</a:t>
              </a:r>
              <a:endParaRPr lang="zh-CN" altLang="en-US" sz="1600">
                <a:solidFill>
                  <a:schemeClr val="bg1">
                    <a:lumMod val="50000"/>
                  </a:schemeClr>
                </a:solidFill>
              </a:endParaRPr>
            </a:p>
          </p:txBody>
        </p:sp>
      </p:grpSp>
      <p:grpSp>
        <p:nvGrpSpPr>
          <p:cNvPr id="19" name="组合 18"/>
          <p:cNvGrpSpPr/>
          <p:nvPr/>
        </p:nvGrpSpPr>
        <p:grpSpPr>
          <a:xfrm>
            <a:off x="6583680" y="2662555"/>
            <a:ext cx="4959350" cy="1910080"/>
            <a:chOff x="10368" y="4193"/>
            <a:chExt cx="7810" cy="3008"/>
          </a:xfrm>
        </p:grpSpPr>
        <p:sp>
          <p:nvSpPr>
            <p:cNvPr id="4" name="圆角矩形 3"/>
            <p:cNvSpPr/>
            <p:nvPr/>
          </p:nvSpPr>
          <p:spPr>
            <a:xfrm>
              <a:off x="10368" y="4193"/>
              <a:ext cx="1312" cy="131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1934" y="4193"/>
              <a:ext cx="1368" cy="580"/>
            </a:xfrm>
            <a:prstGeom prst="rect">
              <a:avLst/>
            </a:prstGeom>
            <a:noFill/>
          </p:spPr>
          <p:txBody>
            <a:bodyPr wrap="none" rtlCol="0">
              <a:spAutoFit/>
            </a:bodyPr>
            <a:p>
              <a:pPr algn="l"/>
              <a:r>
                <a:rPr lang="zh-CN" altLang="en-US" b="1">
                  <a:solidFill>
                    <a:schemeClr val="tx1"/>
                  </a:solidFill>
                </a:rPr>
                <a:t>深拷贝</a:t>
              </a:r>
              <a:endParaRPr lang="zh-CN" altLang="en-US" b="1">
                <a:solidFill>
                  <a:schemeClr val="tx1"/>
                </a:solidFill>
              </a:endParaRPr>
            </a:p>
          </p:txBody>
        </p:sp>
        <p:sp>
          <p:nvSpPr>
            <p:cNvPr id="7" name="文本框 6"/>
            <p:cNvSpPr txBox="1"/>
            <p:nvPr/>
          </p:nvSpPr>
          <p:spPr>
            <a:xfrm>
              <a:off x="11934" y="5119"/>
              <a:ext cx="6244" cy="2082"/>
            </a:xfrm>
            <a:prstGeom prst="rect">
              <a:avLst/>
            </a:prstGeom>
            <a:noFill/>
          </p:spPr>
          <p:txBody>
            <a:bodyPr wrap="square" rtlCol="0">
              <a:spAutoFit/>
            </a:bodyPr>
            <a:p>
              <a:pPr algn="just"/>
              <a:r>
                <a:rPr lang="zh-CN" altLang="en-US" sz="1600">
                  <a:solidFill>
                    <a:schemeClr val="bg1">
                      <a:lumMod val="50000"/>
                    </a:schemeClr>
                  </a:solidFill>
                </a:rPr>
                <a:t>通过</a:t>
              </a:r>
              <a:r>
                <a:rPr lang="zh-CN" altLang="en-US" sz="1600">
                  <a:solidFill>
                    <a:srgbClr val="C00000"/>
                  </a:solidFill>
                </a:rPr>
                <a:t>序列化</a:t>
              </a:r>
              <a:r>
                <a:rPr lang="zh-CN" altLang="en-US" sz="1600">
                  <a:solidFill>
                    <a:schemeClr val="bg1">
                      <a:lumMod val="50000"/>
                    </a:schemeClr>
                  </a:solidFill>
                </a:rPr>
                <a:t>和</a:t>
              </a:r>
              <a:r>
                <a:rPr lang="zh-CN" altLang="en-US" sz="1600">
                  <a:solidFill>
                    <a:srgbClr val="C00000"/>
                  </a:solidFill>
                </a:rPr>
                <a:t>反序列化</a:t>
              </a:r>
              <a:r>
                <a:rPr lang="zh-CN" altLang="en-US" sz="1600">
                  <a:solidFill>
                    <a:schemeClr val="bg1">
                      <a:lumMod val="50000"/>
                    </a:schemeClr>
                  </a:solidFill>
                </a:rPr>
                <a:t>的方式实现对象的拷贝的，对象可以写到一个流里（序列化），再从流里读回来（反序列化），便可以重建对象。新对象与</a:t>
              </a:r>
              <a:r>
                <a:rPr lang="zh-CN" altLang="en-US" sz="1600">
                  <a:solidFill>
                    <a:schemeClr val="bg1">
                      <a:lumMod val="50000"/>
                    </a:schemeClr>
                  </a:solidFill>
                </a:rPr>
                <a:t>原始对象是完全隔离开了，是两个完全独立的对象</a:t>
              </a:r>
              <a:endParaRPr lang="zh-CN" altLang="en-US" sz="1600">
                <a:solidFill>
                  <a:schemeClr val="bg1">
                    <a:lumMod val="50000"/>
                  </a:schemeClr>
                </a:solidFill>
              </a:endParaRPr>
            </a:p>
          </p:txBody>
        </p:sp>
      </p:grpSp>
      <p:sp>
        <p:nvSpPr>
          <p:cNvPr id="13" name="文本框 12"/>
          <p:cNvSpPr txBox="1"/>
          <p:nvPr/>
        </p:nvSpPr>
        <p:spPr>
          <a:xfrm>
            <a:off x="6346190" y="4866640"/>
            <a:ext cx="5843905" cy="922020"/>
          </a:xfrm>
          <a:prstGeom prst="rect">
            <a:avLst/>
          </a:prstGeom>
          <a:noFill/>
        </p:spPr>
        <p:txBody>
          <a:bodyPr wrap="square" rtlCol="0">
            <a:spAutoFit/>
          </a:bodyPr>
          <a:p>
            <a:r>
              <a:rPr lang="zh-CN" altLang="en-US"/>
              <a:t>字节流序列化是将一个对象转换成一个字节流的过程。</a:t>
            </a:r>
            <a:endParaRPr lang="zh-CN" altLang="en-US"/>
          </a:p>
          <a:p>
            <a:endParaRPr lang="zh-CN" altLang="en-US"/>
          </a:p>
          <a:p>
            <a:r>
              <a:rPr lang="zh-CN" altLang="en-US"/>
              <a:t>字节流反序列化是将一个字节流转回一个对象的过程</a:t>
            </a:r>
            <a:endParaRPr lang="zh-CN" altLang="en-US"/>
          </a:p>
        </p:txBody>
      </p:sp>
      <p:sp>
        <p:nvSpPr>
          <p:cNvPr id="18" name="文本框 17"/>
          <p:cNvSpPr txBox="1"/>
          <p:nvPr/>
        </p:nvSpPr>
        <p:spPr>
          <a:xfrm>
            <a:off x="808355" y="1130935"/>
            <a:ext cx="3182620" cy="583565"/>
          </a:xfrm>
          <a:prstGeom prst="rect">
            <a:avLst/>
          </a:prstGeom>
          <a:noFill/>
        </p:spPr>
        <p:txBody>
          <a:bodyPr wrap="square" rtlCol="0">
            <a:spAutoFit/>
          </a:bodyPr>
          <a:p>
            <a:r>
              <a:rPr lang="zh-CN" altLang="en-US" sz="3200" b="1">
                <a:solidFill>
                  <a:schemeClr val="bg1"/>
                </a:solidFill>
                <a:latin typeface="+mj-ea"/>
                <a:ea typeface="+mj-ea"/>
                <a:cs typeface="+mj-ea"/>
              </a:rPr>
              <a:t>三</a:t>
            </a:r>
            <a:r>
              <a:rPr lang="en-US" altLang="zh-CN" sz="3200" b="1">
                <a:solidFill>
                  <a:schemeClr val="bg1"/>
                </a:solidFill>
                <a:latin typeface="+mj-ea"/>
                <a:ea typeface="+mj-ea"/>
                <a:cs typeface="+mj-ea"/>
              </a:rPr>
              <a:t>.Demo</a:t>
            </a:r>
            <a:r>
              <a:rPr lang="zh-CN" altLang="en-US" sz="3200" b="1">
                <a:solidFill>
                  <a:schemeClr val="bg1"/>
                </a:solidFill>
                <a:latin typeface="+mj-ea"/>
                <a:ea typeface="+mj-ea"/>
                <a:cs typeface="+mj-ea"/>
              </a:rPr>
              <a:t>实现</a:t>
            </a:r>
            <a:endParaRPr lang="zh-CN" altLang="en-US" sz="3200" b="1">
              <a:solidFill>
                <a:schemeClr val="bg1"/>
              </a:solidFill>
              <a:latin typeface="+mj-ea"/>
              <a:ea typeface="+mj-ea"/>
              <a:cs typeface="+mj-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sccnn.com_2018011761074383rpx8_02 [转换]-01"/>
          <p:cNvPicPr>
            <a:picLocks noChangeAspect="1"/>
          </p:cNvPicPr>
          <p:nvPr/>
        </p:nvPicPr>
        <p:blipFill>
          <a:blip r:embed="rId1"/>
          <a:srcRect r="43805"/>
          <a:stretch>
            <a:fillRect/>
          </a:stretch>
        </p:blipFill>
        <p:spPr>
          <a:xfrm>
            <a:off x="-29210" y="-29845"/>
            <a:ext cx="2491105" cy="2500630"/>
          </a:xfrm>
          <a:prstGeom prst="rect">
            <a:avLst/>
          </a:prstGeom>
        </p:spPr>
      </p:pic>
      <p:pic>
        <p:nvPicPr>
          <p:cNvPr id="42" name="图片 41" descr="sccnn.com_2018011761074383rpx8_02 [转换]-01"/>
          <p:cNvPicPr>
            <a:picLocks noChangeAspect="1"/>
          </p:cNvPicPr>
          <p:nvPr/>
        </p:nvPicPr>
        <p:blipFill>
          <a:blip r:embed="rId1"/>
          <a:srcRect r="43805"/>
          <a:stretch>
            <a:fillRect/>
          </a:stretch>
        </p:blipFill>
        <p:spPr>
          <a:xfrm flipH="1" flipV="1">
            <a:off x="10591800" y="5228590"/>
            <a:ext cx="1619250" cy="1625600"/>
          </a:xfrm>
          <a:prstGeom prst="rect">
            <a:avLst/>
          </a:prstGeom>
        </p:spPr>
      </p:pic>
      <p:pic>
        <p:nvPicPr>
          <p:cNvPr id="3" name="图片 2" descr="20180611094934470"/>
          <p:cNvPicPr>
            <a:picLocks noChangeAspect="1"/>
          </p:cNvPicPr>
          <p:nvPr/>
        </p:nvPicPr>
        <p:blipFill>
          <a:blip r:embed="rId2"/>
          <a:stretch>
            <a:fillRect/>
          </a:stretch>
        </p:blipFill>
        <p:spPr>
          <a:xfrm>
            <a:off x="1908810" y="1474470"/>
            <a:ext cx="8375015" cy="4043045"/>
          </a:xfrm>
          <a:prstGeom prst="rect">
            <a:avLst/>
          </a:prstGeom>
        </p:spPr>
      </p:pic>
      <p:sp>
        <p:nvSpPr>
          <p:cNvPr id="4" name="线形标注 1 3"/>
          <p:cNvSpPr/>
          <p:nvPr/>
        </p:nvSpPr>
        <p:spPr>
          <a:xfrm flipH="1">
            <a:off x="1377950" y="669925"/>
            <a:ext cx="1614805" cy="1101090"/>
          </a:xfrm>
          <a:prstGeom prst="borderCallout1">
            <a:avLst>
              <a:gd name="adj1" fmla="val 32640"/>
              <a:gd name="adj2" fmla="val -943"/>
              <a:gd name="adj3" fmla="val 112500"/>
              <a:gd name="adj4" fmla="val -3833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客户端</a:t>
            </a:r>
            <a:endParaRPr lang="zh-CN" altLang="en-US">
              <a:solidFill>
                <a:schemeClr val="tx1"/>
              </a:solidFill>
            </a:endParaRPr>
          </a:p>
        </p:txBody>
      </p:sp>
      <p:sp>
        <p:nvSpPr>
          <p:cNvPr id="6" name="线形标注 1 5"/>
          <p:cNvSpPr/>
          <p:nvPr/>
        </p:nvSpPr>
        <p:spPr>
          <a:xfrm>
            <a:off x="8461375" y="796925"/>
            <a:ext cx="1614805" cy="1101090"/>
          </a:xfrm>
          <a:prstGeom prst="borderCallout1">
            <a:avLst>
              <a:gd name="adj1" fmla="val 32640"/>
              <a:gd name="adj2" fmla="val -943"/>
              <a:gd name="adj3" fmla="val 112500"/>
              <a:gd name="adj4" fmla="val -3833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抽象原型</a:t>
            </a:r>
            <a:endParaRPr lang="zh-CN" altLang="en-US">
              <a:solidFill>
                <a:schemeClr val="tx1"/>
              </a:solidFill>
            </a:endParaRPr>
          </a:p>
        </p:txBody>
      </p:sp>
      <p:grpSp>
        <p:nvGrpSpPr>
          <p:cNvPr id="9" name="组合 8"/>
          <p:cNvGrpSpPr/>
          <p:nvPr/>
        </p:nvGrpSpPr>
        <p:grpSpPr>
          <a:xfrm>
            <a:off x="3549015" y="5120640"/>
            <a:ext cx="1614170" cy="1101090"/>
            <a:chOff x="5730" y="7828"/>
            <a:chExt cx="2542" cy="1734"/>
          </a:xfrm>
        </p:grpSpPr>
        <p:sp>
          <p:nvSpPr>
            <p:cNvPr id="5" name="线形标注 1 4"/>
            <p:cNvSpPr/>
            <p:nvPr/>
          </p:nvSpPr>
          <p:spPr>
            <a:xfrm flipH="1" flipV="1">
              <a:off x="5730" y="7828"/>
              <a:ext cx="2543" cy="1734"/>
            </a:xfrm>
            <a:prstGeom prst="borderCallout1">
              <a:avLst>
                <a:gd name="adj1" fmla="val 32640"/>
                <a:gd name="adj2" fmla="val -943"/>
                <a:gd name="adj3" fmla="val 112500"/>
                <a:gd name="adj4" fmla="val -3833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 name="文本框 7"/>
            <p:cNvSpPr txBox="1"/>
            <p:nvPr/>
          </p:nvSpPr>
          <p:spPr>
            <a:xfrm>
              <a:off x="6185" y="8405"/>
              <a:ext cx="1931" cy="580"/>
            </a:xfrm>
            <a:prstGeom prst="rect">
              <a:avLst/>
            </a:prstGeom>
            <a:noFill/>
          </p:spPr>
          <p:txBody>
            <a:bodyPr wrap="square" rtlCol="0">
              <a:spAutoFit/>
            </a:bodyPr>
            <a:p>
              <a:r>
                <a:rPr lang="zh-CN" altLang="en-US"/>
                <a:t>具体原型</a:t>
              </a:r>
              <a:endParaRPr lang="zh-CN" altLang="en-US"/>
            </a:p>
          </p:txBody>
        </p:sp>
      </p:gr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sccnn.com_2018011761074383rpx8_02 [转换]-01"/>
          <p:cNvPicPr>
            <a:picLocks noChangeAspect="1"/>
          </p:cNvPicPr>
          <p:nvPr/>
        </p:nvPicPr>
        <p:blipFill>
          <a:blip r:embed="rId1"/>
          <a:srcRect r="43805"/>
          <a:stretch>
            <a:fillRect/>
          </a:stretch>
        </p:blipFill>
        <p:spPr>
          <a:xfrm>
            <a:off x="-29210" y="-20320"/>
            <a:ext cx="2491105" cy="2500630"/>
          </a:xfrm>
          <a:prstGeom prst="rect">
            <a:avLst/>
          </a:prstGeom>
        </p:spPr>
      </p:pic>
      <p:pic>
        <p:nvPicPr>
          <p:cNvPr id="42" name="图片 41" descr="sccnn.com_2018011761074383rpx8_02 [转换]-01"/>
          <p:cNvPicPr>
            <a:picLocks noChangeAspect="1"/>
          </p:cNvPicPr>
          <p:nvPr/>
        </p:nvPicPr>
        <p:blipFill>
          <a:blip r:embed="rId1"/>
          <a:srcRect r="43805"/>
          <a:stretch>
            <a:fillRect/>
          </a:stretch>
        </p:blipFill>
        <p:spPr>
          <a:xfrm flipH="1" flipV="1">
            <a:off x="10591800" y="5228590"/>
            <a:ext cx="1619250" cy="1625600"/>
          </a:xfrm>
          <a:prstGeom prst="rect">
            <a:avLst/>
          </a:prstGeom>
        </p:spPr>
      </p:pic>
      <p:sp>
        <p:nvSpPr>
          <p:cNvPr id="4" name="文本框 3"/>
          <p:cNvSpPr txBox="1"/>
          <p:nvPr/>
        </p:nvSpPr>
        <p:spPr>
          <a:xfrm>
            <a:off x="870585" y="198755"/>
            <a:ext cx="1953895" cy="460375"/>
          </a:xfrm>
          <a:prstGeom prst="rect">
            <a:avLst/>
          </a:prstGeom>
          <a:noFill/>
        </p:spPr>
        <p:txBody>
          <a:bodyPr wrap="square" rtlCol="0">
            <a:spAutoFit/>
          </a:bodyPr>
          <a:p>
            <a:r>
              <a:rPr lang="zh-CN" altLang="en-US" sz="2400" b="1"/>
              <a:t>浅拷贝</a:t>
            </a:r>
            <a:endParaRPr lang="zh-CN" altLang="en-US" sz="2400" b="1"/>
          </a:p>
        </p:txBody>
      </p:sp>
      <p:pic>
        <p:nvPicPr>
          <p:cNvPr id="14" name="图片 13"/>
          <p:cNvPicPr>
            <a:picLocks noChangeAspect="1"/>
          </p:cNvPicPr>
          <p:nvPr/>
        </p:nvPicPr>
        <p:blipFill>
          <a:blip r:embed="rId2"/>
          <a:stretch>
            <a:fillRect/>
          </a:stretch>
        </p:blipFill>
        <p:spPr>
          <a:xfrm>
            <a:off x="5680710" y="808355"/>
            <a:ext cx="6289040" cy="5732780"/>
          </a:xfrm>
          <a:prstGeom prst="rect">
            <a:avLst/>
          </a:prstGeom>
        </p:spPr>
      </p:pic>
      <p:pic>
        <p:nvPicPr>
          <p:cNvPr id="12" name="图片 11" descr="TIM截图20181214171921"/>
          <p:cNvPicPr>
            <a:picLocks noChangeAspect="1"/>
          </p:cNvPicPr>
          <p:nvPr/>
        </p:nvPicPr>
        <p:blipFill>
          <a:blip r:embed="rId3"/>
          <a:stretch>
            <a:fillRect/>
          </a:stretch>
        </p:blipFill>
        <p:spPr>
          <a:xfrm>
            <a:off x="247650" y="808355"/>
            <a:ext cx="5290185" cy="573278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sccnn.com_2018011761074383rpx8_02 [转换]-01"/>
          <p:cNvPicPr>
            <a:picLocks noChangeAspect="1"/>
          </p:cNvPicPr>
          <p:nvPr/>
        </p:nvPicPr>
        <p:blipFill>
          <a:blip r:embed="rId1"/>
          <a:srcRect r="43805"/>
          <a:stretch>
            <a:fillRect/>
          </a:stretch>
        </p:blipFill>
        <p:spPr>
          <a:xfrm>
            <a:off x="-29210" y="-20320"/>
            <a:ext cx="2491105" cy="2500630"/>
          </a:xfrm>
          <a:prstGeom prst="rect">
            <a:avLst/>
          </a:prstGeom>
        </p:spPr>
      </p:pic>
      <p:pic>
        <p:nvPicPr>
          <p:cNvPr id="42" name="图片 41" descr="sccnn.com_2018011761074383rpx8_02 [转换]-01"/>
          <p:cNvPicPr>
            <a:picLocks noChangeAspect="1"/>
          </p:cNvPicPr>
          <p:nvPr/>
        </p:nvPicPr>
        <p:blipFill>
          <a:blip r:embed="rId1"/>
          <a:srcRect r="43805"/>
          <a:stretch>
            <a:fillRect/>
          </a:stretch>
        </p:blipFill>
        <p:spPr>
          <a:xfrm flipH="1" flipV="1">
            <a:off x="10591800" y="5228590"/>
            <a:ext cx="1619250" cy="1625600"/>
          </a:xfrm>
          <a:prstGeom prst="rect">
            <a:avLst/>
          </a:prstGeom>
        </p:spPr>
      </p:pic>
      <p:sp>
        <p:nvSpPr>
          <p:cNvPr id="4" name="文本框 3"/>
          <p:cNvSpPr txBox="1"/>
          <p:nvPr/>
        </p:nvSpPr>
        <p:spPr>
          <a:xfrm>
            <a:off x="967740" y="176530"/>
            <a:ext cx="1953895" cy="460375"/>
          </a:xfrm>
          <a:prstGeom prst="rect">
            <a:avLst/>
          </a:prstGeom>
          <a:noFill/>
        </p:spPr>
        <p:txBody>
          <a:bodyPr wrap="square" rtlCol="0">
            <a:spAutoFit/>
          </a:bodyPr>
          <a:p>
            <a:r>
              <a:rPr lang="zh-CN" altLang="en-US" sz="2400" b="1"/>
              <a:t>深拷贝</a:t>
            </a:r>
            <a:endParaRPr lang="zh-CN" altLang="en-US" sz="2400" b="1"/>
          </a:p>
        </p:txBody>
      </p:sp>
      <p:pic>
        <p:nvPicPr>
          <p:cNvPr id="6" name="图片 5" descr="TIM截图20181214171605"/>
          <p:cNvPicPr>
            <a:picLocks noChangeAspect="1"/>
          </p:cNvPicPr>
          <p:nvPr/>
        </p:nvPicPr>
        <p:blipFill>
          <a:blip r:embed="rId2"/>
          <a:stretch>
            <a:fillRect/>
          </a:stretch>
        </p:blipFill>
        <p:spPr>
          <a:xfrm>
            <a:off x="2733040" y="332105"/>
            <a:ext cx="7214235" cy="619379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sccnn.com_2018011761074383rpx8_02 [转换]-01"/>
          <p:cNvPicPr>
            <a:picLocks noChangeAspect="1"/>
          </p:cNvPicPr>
          <p:nvPr/>
        </p:nvPicPr>
        <p:blipFill>
          <a:blip r:embed="rId1"/>
          <a:srcRect r="43805"/>
          <a:stretch>
            <a:fillRect/>
          </a:stretch>
        </p:blipFill>
        <p:spPr>
          <a:xfrm>
            <a:off x="-29210" y="-29845"/>
            <a:ext cx="2491105" cy="2500630"/>
          </a:xfrm>
          <a:prstGeom prst="rect">
            <a:avLst/>
          </a:prstGeom>
        </p:spPr>
      </p:pic>
      <p:pic>
        <p:nvPicPr>
          <p:cNvPr id="42" name="图片 41" descr="sccnn.com_2018011761074383rpx8_02 [转换]-01"/>
          <p:cNvPicPr>
            <a:picLocks noChangeAspect="1"/>
          </p:cNvPicPr>
          <p:nvPr/>
        </p:nvPicPr>
        <p:blipFill>
          <a:blip r:embed="rId1"/>
          <a:srcRect r="43805"/>
          <a:stretch>
            <a:fillRect/>
          </a:stretch>
        </p:blipFill>
        <p:spPr>
          <a:xfrm flipH="1" flipV="1">
            <a:off x="10591800" y="5228590"/>
            <a:ext cx="1619250" cy="1625600"/>
          </a:xfrm>
          <a:prstGeom prst="rect">
            <a:avLst/>
          </a:prstGeom>
        </p:spPr>
      </p:pic>
      <p:pic>
        <p:nvPicPr>
          <p:cNvPr id="7" name="图片 6" descr="TIM截图20181214171633"/>
          <p:cNvPicPr>
            <a:picLocks noChangeAspect="1"/>
          </p:cNvPicPr>
          <p:nvPr/>
        </p:nvPicPr>
        <p:blipFill>
          <a:blip r:embed="rId2"/>
          <a:stretch>
            <a:fillRect/>
          </a:stretch>
        </p:blipFill>
        <p:spPr>
          <a:xfrm>
            <a:off x="448945" y="1026795"/>
            <a:ext cx="11293475" cy="420179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11.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1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13.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14.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1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4.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7.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8.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9.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heme/theme1.xml><?xml version="1.0" encoding="utf-8"?>
<a:theme xmlns:a="http://schemas.openxmlformats.org/drawingml/2006/main" name="Office 主题">
  <a:themeElements>
    <a:clrScheme name="Office">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783</Words>
  <Application>WPS 演示</Application>
  <PresentationFormat>宽屏</PresentationFormat>
  <Paragraphs>83</Paragraphs>
  <Slides>12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宋体</vt:lpstr>
      <vt:lpstr>Wingdings</vt:lpstr>
      <vt:lpstr>黑体</vt:lpstr>
      <vt:lpstr>微软雅黑</vt:lpstr>
      <vt:lpstr>Calibri</vt:lpstr>
      <vt:lpstr>Arial Unicode MS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天道酬勤(ง •̀_•́)ง</cp:lastModifiedBy>
  <cp:revision>22</cp:revision>
  <dcterms:created xsi:type="dcterms:W3CDTF">2018-03-01T02:03:00Z</dcterms:created>
  <dcterms:modified xsi:type="dcterms:W3CDTF">2018-12-14T09:56:12Z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2052-10.1.0.7669</vt:lpwstr>
  </property>
  <property fmtid="{D5CDD505-2E9C-101B-9397-08002B2CF9AE}" pid="3" name="KSORubyTemplateID">
    <vt:lpwstr>13</vt:lpwstr>
  </property>
</Properties>
</file>