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289" r:id="rId3"/>
    <p:sldId id="303" r:id="rId4"/>
    <p:sldId id="313" r:id="rId5"/>
    <p:sldId id="308" r:id="rId6"/>
    <p:sldId id="312" r:id="rId7"/>
    <p:sldId id="309" r:id="rId8"/>
    <p:sldId id="310" r:id="rId9"/>
    <p:sldId id="304" r:id="rId10"/>
    <p:sldId id="31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3019" autoAdjust="0"/>
  </p:normalViewPr>
  <p:slideViewPr>
    <p:cSldViewPr>
      <p:cViewPr varScale="1">
        <p:scale>
          <a:sx n="141" d="100"/>
          <a:sy n="141" d="100"/>
        </p:scale>
        <p:origin x="58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E541D-15E0-489E-93FF-796447D585C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38A1F-1347-45F4-8514-E20A69E4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0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1626-9041-4075-86C8-68FE1FE96E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38A1F-1347-45F4-8514-E20A69E41B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38A1F-1347-45F4-8514-E20A69E41B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38A1F-1347-45F4-8514-E20A69E41B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1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38A1F-1347-45F4-8514-E20A69E41B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rotWithShape="1">
          <a:gsLst>
            <a:gs pos="0">
              <a:srgbClr val="D9D9D9"/>
            </a:gs>
            <a:gs pos="100000">
              <a:srgbClr val="F2F2F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0"/>
            <a:ext cx="8083550" cy="528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4"/>
          <p:cNvGrpSpPr>
            <a:grpSpLocks/>
          </p:cNvGrpSpPr>
          <p:nvPr userDrawn="1"/>
        </p:nvGrpSpPr>
        <p:grpSpPr bwMode="auto">
          <a:xfrm>
            <a:off x="6659563" y="-1588"/>
            <a:ext cx="2484437" cy="527051"/>
            <a:chOff x="4041662" y="-2082"/>
            <a:chExt cx="5102338" cy="527985"/>
          </a:xfrm>
        </p:grpSpPr>
        <p:sp>
          <p:nvSpPr>
            <p:cNvPr id="4" name="矩形 3"/>
            <p:cNvSpPr/>
            <p:nvPr/>
          </p:nvSpPr>
          <p:spPr>
            <a:xfrm>
              <a:off x="7986601" y="-2082"/>
              <a:ext cx="1157399" cy="52798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40159" y="-2082"/>
              <a:ext cx="1698607" cy="5279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1662" y="-2082"/>
              <a:ext cx="2298497" cy="527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11213" y="87313"/>
            <a:ext cx="1736725" cy="4000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输入标题文本</a:t>
            </a:r>
            <a:endParaRPr lang="en-US" altLang="zh-CN" sz="20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" name="矩形 47"/>
          <p:cNvSpPr/>
          <p:nvPr userDrawn="1"/>
        </p:nvSpPr>
        <p:spPr>
          <a:xfrm rot="2700000">
            <a:off x="488156" y="380207"/>
            <a:ext cx="217487" cy="21590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47"/>
          <p:cNvSpPr/>
          <p:nvPr userDrawn="1"/>
        </p:nvSpPr>
        <p:spPr>
          <a:xfrm rot="2700000">
            <a:off x="469900" y="712788"/>
            <a:ext cx="107950" cy="10795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47"/>
          <p:cNvSpPr/>
          <p:nvPr userDrawn="1"/>
        </p:nvSpPr>
        <p:spPr>
          <a:xfrm rot="18900000" flipV="1">
            <a:off x="131763" y="387350"/>
            <a:ext cx="298450" cy="29845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47"/>
          <p:cNvSpPr/>
          <p:nvPr userDrawn="1"/>
        </p:nvSpPr>
        <p:spPr>
          <a:xfrm rot="2700000">
            <a:off x="290513" y="601663"/>
            <a:ext cx="136525" cy="136525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椭圆 301"/>
          <p:cNvSpPr/>
          <p:nvPr/>
        </p:nvSpPr>
        <p:spPr>
          <a:xfrm>
            <a:off x="5551185" y="3454153"/>
            <a:ext cx="288032" cy="28803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7000"/>
                </a:schemeClr>
              </a:gs>
              <a:gs pos="31000">
                <a:srgbClr val="FF0000">
                  <a:alpha val="40000"/>
                </a:srgb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5259388" y="4244976"/>
            <a:ext cx="533400" cy="534988"/>
          </a:xfrm>
          <a:prstGeom prst="ellipse">
            <a:avLst/>
          </a:prstGeom>
          <a:solidFill>
            <a:schemeClr val="bg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7617087" y="521941"/>
            <a:ext cx="533400" cy="533400"/>
          </a:xfrm>
          <a:prstGeom prst="ellipse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4888747" y="3598168"/>
            <a:ext cx="288032" cy="28803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31000">
                <a:srgbClr val="FF0000">
                  <a:alpha val="10000"/>
                </a:srgb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2238" y="21686"/>
            <a:ext cx="588455" cy="58845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31000">
                <a:srgbClr val="FF0000">
                  <a:alpha val="10000"/>
                </a:srgb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1589088" y="2170114"/>
            <a:ext cx="533400" cy="534987"/>
          </a:xfrm>
          <a:prstGeom prst="ellipse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911351" y="-812799"/>
            <a:ext cx="1127125" cy="1128713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671971" y="1020422"/>
            <a:ext cx="588455" cy="58845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31000">
                <a:srgbClr val="FF0000">
                  <a:alpha val="10000"/>
                </a:srgb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8750301" y="2906714"/>
            <a:ext cx="1128713" cy="1127125"/>
          </a:xfrm>
          <a:prstGeom prst="ellipse">
            <a:avLst/>
          </a:prstGeom>
          <a:solidFill>
            <a:schemeClr val="bg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-324544" y="2719538"/>
            <a:ext cx="833562" cy="833562"/>
          </a:xfrm>
          <a:prstGeom prst="ellipse">
            <a:avLst/>
          </a:prstGeom>
          <a:gradFill>
            <a:gsLst>
              <a:gs pos="60000">
                <a:schemeClr val="bg1">
                  <a:alpha val="10000"/>
                </a:schemeClr>
              </a:gs>
              <a:gs pos="7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2648" y="410351"/>
            <a:ext cx="833562" cy="833562"/>
          </a:xfrm>
          <a:prstGeom prst="ellipse">
            <a:avLst/>
          </a:prstGeom>
          <a:gradFill>
            <a:gsLst>
              <a:gs pos="60000">
                <a:schemeClr val="bg1">
                  <a:alpha val="10000"/>
                </a:schemeClr>
              </a:gs>
              <a:gs pos="7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7127876" y="-192088"/>
            <a:ext cx="534988" cy="533401"/>
          </a:xfrm>
          <a:prstGeom prst="ellipse">
            <a:avLst/>
          </a:prstGeom>
          <a:solidFill>
            <a:schemeClr val="bg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8218775" y="-250487"/>
            <a:ext cx="979738" cy="979738"/>
          </a:xfrm>
          <a:prstGeom prst="ellipse">
            <a:avLst/>
          </a:prstGeom>
          <a:gradFill>
            <a:gsLst>
              <a:gs pos="60000">
                <a:schemeClr val="bg1">
                  <a:alpha val="20000"/>
                </a:schemeClr>
              </a:gs>
              <a:gs pos="7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8950326" y="273050"/>
            <a:ext cx="534988" cy="533400"/>
          </a:xfrm>
          <a:prstGeom prst="ellipse">
            <a:avLst/>
          </a:prstGeom>
          <a:solidFill>
            <a:schemeClr val="bg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1" name="椭圆 360"/>
          <p:cNvSpPr/>
          <p:nvPr/>
        </p:nvSpPr>
        <p:spPr bwMode="auto">
          <a:xfrm>
            <a:off x="1526863" y="664508"/>
            <a:ext cx="533400" cy="534987"/>
          </a:xfrm>
          <a:prstGeom prst="ellipse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2" name="椭圆 361"/>
          <p:cNvSpPr/>
          <p:nvPr/>
        </p:nvSpPr>
        <p:spPr bwMode="auto">
          <a:xfrm>
            <a:off x="789562" y="1827131"/>
            <a:ext cx="534987" cy="53340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3" name="椭圆 362"/>
          <p:cNvSpPr/>
          <p:nvPr/>
        </p:nvSpPr>
        <p:spPr bwMode="auto">
          <a:xfrm>
            <a:off x="7769544" y="1729700"/>
            <a:ext cx="169904" cy="1699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1000">
                <a:schemeClr val="bg1">
                  <a:alpha val="40000"/>
                </a:scheme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4" name="椭圆 363"/>
          <p:cNvSpPr/>
          <p:nvPr/>
        </p:nvSpPr>
        <p:spPr bwMode="auto">
          <a:xfrm>
            <a:off x="7712089" y="2043337"/>
            <a:ext cx="169904" cy="1699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1000">
                <a:schemeClr val="bg1">
                  <a:alpha val="40000"/>
                </a:scheme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5" name="椭圆 364"/>
          <p:cNvSpPr/>
          <p:nvPr/>
        </p:nvSpPr>
        <p:spPr bwMode="auto">
          <a:xfrm>
            <a:off x="1629727" y="2068666"/>
            <a:ext cx="496035" cy="49606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9000"/>
                </a:schemeClr>
              </a:gs>
              <a:gs pos="31000">
                <a:schemeClr val="bg1">
                  <a:alpha val="17000"/>
                </a:schemeClr>
              </a:gs>
              <a:gs pos="69000">
                <a:srgbClr val="C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7" name="椭圆 366"/>
          <p:cNvSpPr/>
          <p:nvPr/>
        </p:nvSpPr>
        <p:spPr bwMode="auto">
          <a:xfrm>
            <a:off x="8793529" y="774620"/>
            <a:ext cx="979694" cy="979751"/>
          </a:xfrm>
          <a:prstGeom prst="ellipse">
            <a:avLst/>
          </a:prstGeom>
          <a:gradFill>
            <a:gsLst>
              <a:gs pos="60000">
                <a:schemeClr val="bg1">
                  <a:alpha val="20000"/>
                </a:schemeClr>
              </a:gs>
              <a:gs pos="7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9" name="椭圆 368"/>
          <p:cNvSpPr/>
          <p:nvPr/>
        </p:nvSpPr>
        <p:spPr bwMode="auto">
          <a:xfrm>
            <a:off x="7581156" y="2656879"/>
            <a:ext cx="833524" cy="833573"/>
          </a:xfrm>
          <a:prstGeom prst="ellipse">
            <a:avLst/>
          </a:prstGeom>
          <a:gradFill>
            <a:gsLst>
              <a:gs pos="60000">
                <a:schemeClr val="bg1">
                  <a:alpha val="20000"/>
                </a:schemeClr>
              </a:gs>
              <a:gs pos="7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0" name="椭圆 369"/>
          <p:cNvSpPr/>
          <p:nvPr/>
        </p:nvSpPr>
        <p:spPr bwMode="auto">
          <a:xfrm>
            <a:off x="8647686" y="2400219"/>
            <a:ext cx="533400" cy="533400"/>
          </a:xfrm>
          <a:prstGeom prst="ellipse">
            <a:avLst/>
          </a:prstGeom>
          <a:solidFill>
            <a:schemeClr val="bg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1"/>
            <a:ext cx="9155241" cy="51434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1A4B5"/>
              </a:solidFill>
            </a:endParaRPr>
          </a:p>
        </p:txBody>
      </p:sp>
      <p:sp>
        <p:nvSpPr>
          <p:cNvPr id="511" name="标题 4"/>
          <p:cNvSpPr txBox="1">
            <a:spLocks/>
          </p:cNvSpPr>
          <p:nvPr/>
        </p:nvSpPr>
        <p:spPr>
          <a:xfrm>
            <a:off x="2634548" y="1073317"/>
            <a:ext cx="3371648" cy="6457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700" dirty="0" smtClean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设计模式之</a:t>
            </a:r>
            <a:endParaRPr lang="zh-CN" altLang="en-US" sz="27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847620" y="3024588"/>
            <a:ext cx="5214484" cy="3000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3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讲解人</a:t>
            </a:r>
            <a:r>
              <a:rPr lang="en-US" altLang="zh-CN" sz="13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:</a:t>
            </a:r>
            <a:r>
              <a:rPr lang="zh-CN" altLang="en-US" sz="13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亓梁、范笑宇、雷洪刚</a:t>
            </a:r>
            <a:endParaRPr lang="en-US" altLang="zh-CN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6545" y="1691486"/>
            <a:ext cx="3570208" cy="110799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endParaRPr lang="zh-CN" altLang="en-US" sz="6600" b="1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213032" y="1"/>
            <a:ext cx="10203557" cy="4846638"/>
            <a:chOff x="-432725" y="-1083733"/>
            <a:chExt cx="13604743" cy="6462184"/>
          </a:xfrm>
        </p:grpSpPr>
        <p:sp>
          <p:nvSpPr>
            <p:cNvPr id="51" name="椭圆 50"/>
            <p:cNvSpPr/>
            <p:nvPr/>
          </p:nvSpPr>
          <p:spPr>
            <a:xfrm>
              <a:off x="122983" y="28914"/>
              <a:ext cx="784607" cy="7846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31000">
                  <a:srgbClr val="FF0000">
                    <a:alpha val="10000"/>
                  </a:srgbClr>
                </a:gs>
                <a:gs pos="69000">
                  <a:srgbClr val="C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1667067" y="3875618"/>
              <a:ext cx="1504951" cy="1502833"/>
            </a:xfrm>
            <a:prstGeom prst="ellipse">
              <a:avLst/>
            </a:prstGeom>
            <a:solidFill>
              <a:schemeClr val="bg1">
                <a:alpha val="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503834" y="-256117"/>
              <a:ext cx="713317" cy="711201"/>
            </a:xfrm>
            <a:prstGeom prst="ellipse">
              <a:avLst/>
            </a:prstGeom>
            <a:solidFill>
              <a:schemeClr val="bg1">
                <a:alpha val="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10359391" y="2306267"/>
              <a:ext cx="226539" cy="2265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1000">
                  <a:schemeClr val="bg1">
                    <a:alpha val="40000"/>
                  </a:schemeClr>
                </a:gs>
                <a:gs pos="69000">
                  <a:srgbClr val="C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11822152" y="3531438"/>
              <a:ext cx="1111365" cy="1111431"/>
            </a:xfrm>
            <a:prstGeom prst="ellipse">
              <a:avLst/>
            </a:prstGeom>
            <a:gradFill>
              <a:gsLst>
                <a:gs pos="60000">
                  <a:schemeClr val="bg1">
                    <a:alpha val="20000"/>
                  </a:schemeClr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11530248" y="3200292"/>
              <a:ext cx="711200" cy="711200"/>
            </a:xfrm>
            <a:prstGeom prst="ellipse">
              <a:avLst/>
            </a:prstGeom>
            <a:solidFill>
              <a:schemeClr val="bg1">
                <a:alpha val="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201308" y="695921"/>
              <a:ext cx="711200" cy="711200"/>
            </a:xfrm>
            <a:prstGeom prst="ellipse">
              <a:avLst/>
            </a:pr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118784" y="2893485"/>
              <a:ext cx="711200" cy="713316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548468" y="-1083733"/>
              <a:ext cx="1502833" cy="1504951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95961" y="1360562"/>
              <a:ext cx="784607" cy="7846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31000">
                  <a:srgbClr val="FF0000">
                    <a:alpha val="10000"/>
                  </a:srgbClr>
                </a:gs>
                <a:gs pos="69000">
                  <a:srgbClr val="C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432725" y="3626051"/>
              <a:ext cx="1111416" cy="1111416"/>
            </a:xfrm>
            <a:prstGeom prst="ellipse">
              <a:avLst/>
            </a:prstGeom>
            <a:gradFill>
              <a:gsLst>
                <a:gs pos="60000">
                  <a:schemeClr val="bg1">
                    <a:alpha val="10000"/>
                  </a:schemeClr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6864" y="547135"/>
              <a:ext cx="1111416" cy="1111416"/>
            </a:xfrm>
            <a:prstGeom prst="ellipse">
              <a:avLst/>
            </a:prstGeom>
            <a:gradFill>
              <a:gsLst>
                <a:gs pos="60000">
                  <a:schemeClr val="bg1">
                    <a:alpha val="10000"/>
                  </a:schemeClr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003558" y="-333983"/>
              <a:ext cx="1306317" cy="1306317"/>
            </a:xfrm>
            <a:prstGeom prst="ellipse">
              <a:avLst/>
            </a:prstGeom>
            <a:gradFill>
              <a:gsLst>
                <a:gs pos="60000">
                  <a:schemeClr val="bg1">
                    <a:alpha val="20000"/>
                  </a:schemeClr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2035817" y="886010"/>
              <a:ext cx="711200" cy="713316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097941" y="2436175"/>
              <a:ext cx="713316" cy="711200"/>
            </a:xfrm>
            <a:prstGeom prst="ellipse">
              <a:avLst/>
            </a:pr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11769897" y="1032826"/>
              <a:ext cx="1306259" cy="1306335"/>
            </a:xfrm>
            <a:prstGeom prst="ellipse">
              <a:avLst/>
            </a:prstGeom>
            <a:gradFill>
              <a:gsLst>
                <a:gs pos="60000">
                  <a:schemeClr val="bg1">
                    <a:alpha val="20000"/>
                  </a:schemeClr>
                </a:gs>
                <a:gs pos="7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0" y="4369780"/>
            <a:ext cx="9144000" cy="7737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-11241" y="4466450"/>
            <a:ext cx="9171812" cy="5950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6035877" y="4582976"/>
            <a:ext cx="1892720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F2CC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诚信  坚毅  创新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26" y="4571359"/>
            <a:ext cx="330062" cy="3203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09906" y="4551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2CC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青岛中瑞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96033" y="4712593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>
                <a:solidFill>
                  <a:srgbClr val="FFF2CC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QingDaoZhongRui</a:t>
            </a:r>
            <a:endParaRPr lang="zh-CN" altLang="en-US" sz="600" dirty="0">
              <a:solidFill>
                <a:srgbClr val="FFF2CC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81155" y="4602721"/>
            <a:ext cx="0" cy="251840"/>
          </a:xfrm>
          <a:prstGeom prst="line">
            <a:avLst/>
          </a:prstGeom>
          <a:ln w="1270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87070" y="1582748"/>
            <a:ext cx="6006411" cy="51504"/>
          </a:xfrm>
          <a:prstGeom prst="line">
            <a:avLst/>
          </a:prstGeom>
          <a:ln w="28575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387070" y="2843708"/>
            <a:ext cx="6006411" cy="51504"/>
          </a:xfrm>
          <a:prstGeom prst="line">
            <a:avLst/>
          </a:prstGeom>
          <a:ln w="28575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75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3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3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3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3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600" tmFilter="0, 0; .2, .5; .8, .5; 1, 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00" autoRev="1" fill="hold"/>
                                        <p:tgtEl>
                                          <p:spTgt spid="3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3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00" tmFilter="0, 0; .2, .5; .8, .5; 1, 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00" autoRev="1" fill="hold"/>
                                        <p:tgtEl>
                                          <p:spTgt spid="3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1" grpId="1" animBg="1"/>
      <p:bldP spid="312" grpId="0" animBg="1"/>
      <p:bldP spid="312" grpId="1" animBg="1"/>
      <p:bldP spid="312" grpId="2" animBg="1"/>
      <p:bldP spid="317" grpId="0" animBg="1"/>
      <p:bldP spid="317" grpId="1" animBg="1"/>
      <p:bldP spid="325" grpId="0" animBg="1"/>
      <p:bldP spid="325" grpId="1" animBg="1"/>
      <p:bldP spid="325" grpId="2" animBg="1"/>
      <p:bldP spid="327" grpId="0" animBg="1"/>
      <p:bldP spid="327" grpId="1" animBg="1"/>
      <p:bldP spid="331" grpId="0" animBg="1"/>
      <p:bldP spid="3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0" y="1"/>
            <a:ext cx="9144000" cy="3981236"/>
            <a:chOff x="0" y="0"/>
            <a:chExt cx="9144000" cy="3981983"/>
          </a:xfrm>
        </p:grpSpPr>
        <p:sp>
          <p:nvSpPr>
            <p:cNvPr id="18" name="矩形 254"/>
            <p:cNvSpPr>
              <a:spLocks noChangeArrowheads="1"/>
            </p:cNvSpPr>
            <p:nvPr/>
          </p:nvSpPr>
          <p:spPr bwMode="auto">
            <a:xfrm>
              <a:off x="0" y="135968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1" name="矩形 259"/>
          <p:cNvSpPr>
            <a:spLocks noChangeArrowheads="1"/>
          </p:cNvSpPr>
          <p:nvPr/>
        </p:nvSpPr>
        <p:spPr bwMode="auto">
          <a:xfrm>
            <a:off x="11608" y="1006655"/>
            <a:ext cx="9144000" cy="193899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/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答疑</a:t>
            </a:r>
            <a:endParaRPr lang="en-US" altLang="zh-CN" sz="60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  <a:p>
            <a:pPr marL="0" lvl="2"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 THANK YOU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9643" y="4081060"/>
            <a:ext cx="1892720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rgbClr val="FFF2CC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84" y="4081014"/>
            <a:ext cx="330062" cy="32031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22364" y="40615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2CC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青岛中瑞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8491" y="4222248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>
                <a:solidFill>
                  <a:srgbClr val="FFF2CC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QingDaoZhongRui</a:t>
            </a:r>
            <a:endParaRPr lang="zh-CN" altLang="en-US" sz="600" dirty="0">
              <a:solidFill>
                <a:srgbClr val="FFF2CC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93613" y="4112375"/>
            <a:ext cx="0" cy="251840"/>
          </a:xfrm>
          <a:prstGeom prst="line">
            <a:avLst/>
          </a:prstGeom>
          <a:ln w="1270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9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629"/>
            <a:ext cx="9155240" cy="1156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013347" y="225629"/>
            <a:ext cx="2262116" cy="1156647"/>
          </a:xfrm>
          <a:prstGeom prst="rect">
            <a:avLst/>
          </a:prstGeom>
          <a:solidFill>
            <a:srgbClr val="C0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1341136" y="459488"/>
            <a:ext cx="106489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24" name="文本框 15"/>
          <p:cNvSpPr txBox="1">
            <a:spLocks noChangeArrowheads="1"/>
          </p:cNvSpPr>
          <p:nvPr/>
        </p:nvSpPr>
        <p:spPr bwMode="auto">
          <a:xfrm rot="16200000">
            <a:off x="1555479" y="424418"/>
            <a:ext cx="461665" cy="12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E8E8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2" name="组合 1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853061" y="6239048"/>
              <a:ext cx="3874398" cy="487078"/>
              <a:chOff x="7774039" y="6069226"/>
              <a:chExt cx="3874398" cy="4870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74039" y="6125418"/>
                <a:ext cx="2523627" cy="430886"/>
              </a:xfrm>
              <a:prstGeom prst="rect">
                <a:avLst/>
              </a:prstGeom>
              <a:noFill/>
              <a:effectLst>
                <a:outerShdw blurRad="50800" dist="38100" dir="8100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FFF2CC"/>
                    </a:solidFill>
                    <a:latin typeface="张海山草泥马体" panose="02000000000000000000" pitchFamily="2" charset="-122"/>
                    <a:ea typeface="张海山草泥马体" panose="02000000000000000000" pitchFamily="2" charset="-122"/>
                  </a:rPr>
                  <a:t>诚信  坚毅  创新</a:t>
                </a:r>
                <a:endParaRPr lang="zh-CN" altLang="en-US" sz="1500" dirty="0">
                  <a:solidFill>
                    <a:srgbClr val="FFF2CC"/>
                  </a:solidFill>
                  <a:latin typeface="张海山草泥马体" panose="02000000000000000000" pitchFamily="2" charset="-122"/>
                  <a:ea typeface="张海山草泥马体" panose="02000000000000000000" pitchFamily="2" charset="-122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组合 29"/>
          <p:cNvGrpSpPr/>
          <p:nvPr/>
        </p:nvGrpSpPr>
        <p:grpSpPr>
          <a:xfrm>
            <a:off x="933562" y="1753093"/>
            <a:ext cx="7290730" cy="853944"/>
            <a:chOff x="-172871" y="2263596"/>
            <a:chExt cx="8620766" cy="853945"/>
          </a:xfrm>
        </p:grpSpPr>
        <p:sp>
          <p:nvSpPr>
            <p:cNvPr id="31" name="文本框 30"/>
            <p:cNvSpPr txBox="1"/>
            <p:nvPr/>
          </p:nvSpPr>
          <p:spPr>
            <a:xfrm>
              <a:off x="-172871" y="2263596"/>
              <a:ext cx="862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-172871" y="2809764"/>
              <a:ext cx="862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(C#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JS/TS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629"/>
            <a:ext cx="9155240" cy="1156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013347" y="225629"/>
            <a:ext cx="2262116" cy="1156647"/>
          </a:xfrm>
          <a:prstGeom prst="rect">
            <a:avLst/>
          </a:prstGeom>
          <a:solidFill>
            <a:srgbClr val="C0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1341136" y="459488"/>
            <a:ext cx="106489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24" name="文本框 15"/>
          <p:cNvSpPr txBox="1">
            <a:spLocks noChangeArrowheads="1"/>
          </p:cNvSpPr>
          <p:nvPr/>
        </p:nvSpPr>
        <p:spPr bwMode="auto">
          <a:xfrm rot="16200000">
            <a:off x="1555479" y="424418"/>
            <a:ext cx="461665" cy="12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E8E8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2" name="组合 1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853061" y="6239048"/>
              <a:ext cx="3874398" cy="487078"/>
              <a:chOff x="7774039" y="6069226"/>
              <a:chExt cx="3874398" cy="4870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74039" y="6125418"/>
                <a:ext cx="2523627" cy="430886"/>
              </a:xfrm>
              <a:prstGeom prst="rect">
                <a:avLst/>
              </a:prstGeom>
              <a:noFill/>
              <a:effectLst>
                <a:outerShdw blurRad="50800" dist="38100" dir="8100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FFF2CC"/>
                    </a:solidFill>
                    <a:latin typeface="张海山草泥马体" panose="02000000000000000000" pitchFamily="2" charset="-122"/>
                    <a:ea typeface="张海山草泥马体" panose="02000000000000000000" pitchFamily="2" charset="-122"/>
                  </a:rPr>
                  <a:t>诚信  坚毅  创新</a:t>
                </a:r>
                <a:endParaRPr lang="zh-CN" altLang="en-US" sz="1500" dirty="0">
                  <a:solidFill>
                    <a:srgbClr val="FFF2CC"/>
                  </a:solidFill>
                  <a:latin typeface="张海山草泥马体" panose="02000000000000000000" pitchFamily="2" charset="-122"/>
                  <a:ea typeface="张海山草泥马体" panose="02000000000000000000" pitchFamily="2" charset="-122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/>
          <p:cNvSpPr txBox="1"/>
          <p:nvPr/>
        </p:nvSpPr>
        <p:spPr>
          <a:xfrm>
            <a:off x="2444900" y="2499742"/>
            <a:ext cx="425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383457" y="125535"/>
            <a:ext cx="2820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latin typeface="+mn-lt"/>
                <a:ea typeface="+mn-ea"/>
                <a:cs typeface="+mn-ea"/>
                <a:sym typeface="+mn-lt"/>
              </a:rPr>
              <a:t>工厂模式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2029" y="130392"/>
            <a:ext cx="61428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130392"/>
            <a:ext cx="275493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87229" y="6239048"/>
              <a:ext cx="1593662" cy="460453"/>
              <a:chOff x="10108207" y="6069226"/>
              <a:chExt cx="1593662" cy="46045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cs typeface="+mn-ea"/>
                    <a:sym typeface="+mn-lt"/>
                  </a:rPr>
                  <a:t>青岛中瑞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28044" y="6283458"/>
                <a:ext cx="11738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cs typeface="+mn-ea"/>
                    <a:sym typeface="+mn-lt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889796" y="4721430"/>
            <a:ext cx="1892721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F2CC"/>
                </a:solidFill>
                <a:cs typeface="+mn-ea"/>
                <a:sym typeface="+mn-lt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>
          <a:xfrm>
            <a:off x="1103592" y="192367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cs typeface="+mn-ea"/>
                <a:sym typeface="+mn-lt"/>
              </a:rPr>
              <a:t>工厂模式是一种创建型模式，他是</a:t>
            </a:r>
            <a:r>
              <a:rPr lang="zh-CN" altLang="en-US" b="1" dirty="0" smtClean="0">
                <a:solidFill>
                  <a:srgbClr val="FF0000"/>
                </a:solidFill>
                <a:cs typeface="+mn-ea"/>
                <a:sym typeface="+mn-lt"/>
              </a:rPr>
              <a:t>工厂模式家族</a:t>
            </a:r>
            <a:r>
              <a:rPr lang="zh-CN" altLang="en-US" b="1" dirty="0" smtClean="0">
                <a:cs typeface="+mn-ea"/>
                <a:sym typeface="+mn-lt"/>
              </a:rPr>
              <a:t>中最简单实用的模式，可以理解为是不同工厂模式的一种特殊实现。</a:t>
            </a:r>
            <a:endParaRPr lang="en-US" altLang="zh-CN" b="1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383457" y="125535"/>
            <a:ext cx="2820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cs typeface="+mn-ea"/>
                <a:sym typeface="+mn-lt"/>
              </a:rPr>
              <a:t>简单工厂模式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2029" y="130392"/>
            <a:ext cx="61428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 bwMode="auto">
          <a:xfrm>
            <a:off x="0" y="130392"/>
            <a:ext cx="275493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87229" y="6239048"/>
              <a:ext cx="1540230" cy="460453"/>
              <a:chOff x="10108207" y="6069226"/>
              <a:chExt cx="1540230" cy="46045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889796" y="4721430"/>
            <a:ext cx="1892721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F2CC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12160" y="98683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产品接口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7358" y="207602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872730" y="207602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76056" y="206769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具体产品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87313" y="206769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具体产品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23" idx="0"/>
          </p:cNvCxnSpPr>
          <p:nvPr/>
        </p:nvCxnSpPr>
        <p:spPr>
          <a:xfrm rot="5400000" flipH="1" flipV="1">
            <a:off x="5975786" y="1311240"/>
            <a:ext cx="576804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4" idx="0"/>
          </p:cNvCxnSpPr>
          <p:nvPr/>
        </p:nvCxnSpPr>
        <p:spPr>
          <a:xfrm rot="16200000" flipV="1">
            <a:off x="6931415" y="1291715"/>
            <a:ext cx="576804" cy="975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1" idx="2"/>
            <a:endCxn id="23" idx="2"/>
          </p:cNvCxnSpPr>
          <p:nvPr/>
        </p:nvCxnSpPr>
        <p:spPr>
          <a:xfrm rot="5400000" flipH="1" flipV="1">
            <a:off x="3582622" y="366566"/>
            <a:ext cx="8329" cy="4418698"/>
          </a:xfrm>
          <a:prstGeom prst="bentConnector3">
            <a:avLst>
              <a:gd name="adj1" fmla="val -6960391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2" idx="2"/>
            <a:endCxn id="24" idx="2"/>
          </p:cNvCxnSpPr>
          <p:nvPr/>
        </p:nvCxnSpPr>
        <p:spPr>
          <a:xfrm rot="5400000" flipH="1" flipV="1">
            <a:off x="5645936" y="518623"/>
            <a:ext cx="8329" cy="4114583"/>
          </a:xfrm>
          <a:prstGeom prst="bentConnector3">
            <a:avLst>
              <a:gd name="adj1" fmla="val -13020507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383457" y="125535"/>
            <a:ext cx="2820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latin typeface="+mn-lt"/>
                <a:ea typeface="+mn-ea"/>
                <a:cs typeface="+mn-ea"/>
                <a:sym typeface="+mn-lt"/>
              </a:rPr>
              <a:t>工厂方法模式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2029" y="130392"/>
            <a:ext cx="61428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130392"/>
            <a:ext cx="275493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87229" y="6239048"/>
              <a:ext cx="1593662" cy="460453"/>
              <a:chOff x="10108207" y="6069226"/>
              <a:chExt cx="1593662" cy="46045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cs typeface="+mn-ea"/>
                    <a:sym typeface="+mn-lt"/>
                  </a:rPr>
                  <a:t>青岛中瑞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28044" y="6283458"/>
                <a:ext cx="11738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cs typeface="+mn-ea"/>
                    <a:sym typeface="+mn-lt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889796" y="4721430"/>
            <a:ext cx="1892721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F2CC"/>
                </a:solidFill>
                <a:cs typeface="+mn-ea"/>
                <a:sym typeface="+mn-lt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>
          <a:xfrm>
            <a:off x="1103592" y="192367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工厂方法模式定义一个用于创建对象的接口，让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子类</a:t>
            </a:r>
            <a:r>
              <a:rPr lang="zh-CN" altLang="en-US" b="1" dirty="0">
                <a:cs typeface="+mn-ea"/>
                <a:sym typeface="+mn-lt"/>
              </a:rPr>
              <a:t>决定实例化哪个类，工厂方法的使用使一个类的实例化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延迟</a:t>
            </a:r>
            <a:r>
              <a:rPr lang="zh-CN" altLang="en-US" b="1" dirty="0">
                <a:cs typeface="+mn-ea"/>
                <a:sym typeface="+mn-lt"/>
              </a:rPr>
              <a:t>到其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子类</a:t>
            </a:r>
            <a:r>
              <a:rPr lang="zh-CN" altLang="en-US" b="1" dirty="0">
                <a:cs typeface="+mn-ea"/>
                <a:sym typeface="+mn-lt"/>
              </a:rPr>
              <a:t>。</a:t>
            </a:r>
            <a:endParaRPr lang="en-US" altLang="zh-CN" b="1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9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383457" y="125535"/>
            <a:ext cx="2820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cs typeface="+mn-ea"/>
                <a:sym typeface="+mn-lt"/>
              </a:rPr>
              <a:t>工厂方法模式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2029" y="130392"/>
            <a:ext cx="61428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 bwMode="auto">
          <a:xfrm>
            <a:off x="0" y="130392"/>
            <a:ext cx="275493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87229" y="6239048"/>
              <a:ext cx="1540230" cy="460453"/>
              <a:chOff x="10108207" y="6069226"/>
              <a:chExt cx="1540230" cy="46045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889796" y="4721430"/>
            <a:ext cx="1892721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F2CC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12160" y="59062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产品接口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7358" y="167981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2730" y="167981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76056" y="167148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具体产品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87313" y="167148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具体产品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21" idx="0"/>
          </p:cNvCxnSpPr>
          <p:nvPr/>
        </p:nvCxnSpPr>
        <p:spPr>
          <a:xfrm rot="5400000" flipH="1" flipV="1">
            <a:off x="5975786" y="915032"/>
            <a:ext cx="576804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0"/>
          </p:cNvCxnSpPr>
          <p:nvPr/>
        </p:nvCxnSpPr>
        <p:spPr>
          <a:xfrm rot="16200000" flipV="1">
            <a:off x="6931415" y="895507"/>
            <a:ext cx="576804" cy="975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63688" y="671703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工厂接口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7544" y="2779736"/>
            <a:ext cx="6022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29466" y="2779736"/>
            <a:ext cx="6022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A.2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19" idx="0"/>
            <a:endCxn id="27" idx="2"/>
          </p:cNvCxnSpPr>
          <p:nvPr/>
        </p:nvCxnSpPr>
        <p:spPr>
          <a:xfrm rot="5400000" flipH="1" flipV="1">
            <a:off x="1678575" y="874622"/>
            <a:ext cx="504056" cy="1106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0" idx="0"/>
            <a:endCxn id="27" idx="2"/>
          </p:cNvCxnSpPr>
          <p:nvPr/>
        </p:nvCxnSpPr>
        <p:spPr>
          <a:xfrm rot="16200000" flipV="1">
            <a:off x="2786261" y="873266"/>
            <a:ext cx="504056" cy="1109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689998" y="2771433"/>
            <a:ext cx="6022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51920" y="2771433"/>
            <a:ext cx="6022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09786" y="2779736"/>
            <a:ext cx="7036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en-US" altLang="zh-CN" dirty="0" smtClean="0"/>
              <a:t>A.1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28740" y="2779736"/>
            <a:ext cx="7036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r>
              <a:rPr lang="en-US" altLang="zh-CN" dirty="0" smtClean="0"/>
              <a:t>A.2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876256" y="2780370"/>
            <a:ext cx="7036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r>
              <a:rPr lang="en-US" altLang="zh-CN" dirty="0" smtClean="0"/>
              <a:t>B.1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901369" y="2779736"/>
            <a:ext cx="7036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r>
              <a:rPr lang="en-US" altLang="zh-CN" dirty="0" smtClean="0"/>
              <a:t>B.2</a:t>
            </a:r>
            <a:endParaRPr lang="zh-CN" altLang="en-US" dirty="0"/>
          </a:p>
        </p:txBody>
      </p:sp>
      <p:cxnSp>
        <p:nvCxnSpPr>
          <p:cNvPr id="42" name="肘形连接符 41"/>
          <p:cNvCxnSpPr>
            <a:stCxn id="33" idx="0"/>
            <a:endCxn id="20" idx="2"/>
          </p:cNvCxnSpPr>
          <p:nvPr/>
        </p:nvCxnSpPr>
        <p:spPr>
          <a:xfrm rot="5400000" flipH="1" flipV="1">
            <a:off x="2998191" y="2176815"/>
            <a:ext cx="587562" cy="601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5" idx="0"/>
            <a:endCxn id="21" idx="2"/>
          </p:cNvCxnSpPr>
          <p:nvPr/>
        </p:nvCxnSpPr>
        <p:spPr>
          <a:xfrm rot="5400000" flipH="1" flipV="1">
            <a:off x="5226780" y="2210380"/>
            <a:ext cx="604194" cy="534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9" idx="0"/>
            <a:endCxn id="19" idx="2"/>
          </p:cNvCxnSpPr>
          <p:nvPr/>
        </p:nvCxnSpPr>
        <p:spPr>
          <a:xfrm rot="16200000" flipV="1">
            <a:off x="1356089" y="2205221"/>
            <a:ext cx="595865" cy="553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8" idx="0"/>
            <a:endCxn id="19" idx="2"/>
          </p:cNvCxnSpPr>
          <p:nvPr/>
        </p:nvCxnSpPr>
        <p:spPr>
          <a:xfrm rot="5400000" flipH="1" flipV="1">
            <a:off x="775127" y="2177426"/>
            <a:ext cx="595865" cy="60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4" idx="0"/>
            <a:endCxn id="20" idx="2"/>
          </p:cNvCxnSpPr>
          <p:nvPr/>
        </p:nvCxnSpPr>
        <p:spPr>
          <a:xfrm rot="16200000" flipV="1">
            <a:off x="3579153" y="2197528"/>
            <a:ext cx="587562" cy="560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9" idx="0"/>
            <a:endCxn id="21" idx="2"/>
          </p:cNvCxnSpPr>
          <p:nvPr/>
        </p:nvCxnSpPr>
        <p:spPr>
          <a:xfrm rot="16200000" flipV="1">
            <a:off x="5736257" y="2235421"/>
            <a:ext cx="604194" cy="484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41" idx="0"/>
            <a:endCxn id="22" idx="2"/>
          </p:cNvCxnSpPr>
          <p:nvPr/>
        </p:nvCxnSpPr>
        <p:spPr>
          <a:xfrm rot="16200000" flipV="1">
            <a:off x="7678200" y="2204735"/>
            <a:ext cx="604194" cy="545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0" idx="0"/>
            <a:endCxn id="22" idx="2"/>
          </p:cNvCxnSpPr>
          <p:nvPr/>
        </p:nvCxnSpPr>
        <p:spPr>
          <a:xfrm rot="5400000" flipH="1" flipV="1">
            <a:off x="7165326" y="2238304"/>
            <a:ext cx="604828" cy="479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8" idx="2"/>
            <a:endCxn id="35" idx="2"/>
          </p:cNvCxnSpPr>
          <p:nvPr/>
        </p:nvCxnSpPr>
        <p:spPr>
          <a:xfrm rot="16200000" flipH="1">
            <a:off x="3015149" y="1037323"/>
            <a:ext cx="12700" cy="4492937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29" idx="2"/>
            <a:endCxn id="39" idx="2"/>
          </p:cNvCxnSpPr>
          <p:nvPr/>
        </p:nvCxnSpPr>
        <p:spPr>
          <a:xfrm rot="16200000" flipH="1">
            <a:off x="4105587" y="1108807"/>
            <a:ext cx="12700" cy="4349969"/>
          </a:xfrm>
          <a:prstGeom prst="bentConnector3">
            <a:avLst>
              <a:gd name="adj1" fmla="val 4055425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3" idx="2"/>
            <a:endCxn id="40" idx="2"/>
          </p:cNvCxnSpPr>
          <p:nvPr/>
        </p:nvCxnSpPr>
        <p:spPr>
          <a:xfrm rot="16200000" flipH="1">
            <a:off x="5105143" y="1161480"/>
            <a:ext cx="8937" cy="4236953"/>
          </a:xfrm>
          <a:prstGeom prst="bentConnector3">
            <a:avLst>
              <a:gd name="adj1" fmla="val 9314625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4" idx="2"/>
            <a:endCxn id="41" idx="2"/>
          </p:cNvCxnSpPr>
          <p:nvPr/>
        </p:nvCxnSpPr>
        <p:spPr>
          <a:xfrm rot="16200000" flipH="1">
            <a:off x="6198978" y="1229568"/>
            <a:ext cx="8303" cy="4100144"/>
          </a:xfrm>
          <a:prstGeom prst="bentConnector3">
            <a:avLst>
              <a:gd name="adj1" fmla="val 1214120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 bwMode="auto">
          <a:xfrm>
            <a:off x="383457" y="125535"/>
            <a:ext cx="2820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cs typeface="+mn-ea"/>
                <a:sym typeface="+mn-lt"/>
              </a:rPr>
              <a:t>简单工厂模式</a:t>
            </a:r>
            <a:r>
              <a:rPr lang="en-US" altLang="zh-CN" sz="1600" b="1" dirty="0" smtClean="0">
                <a:cs typeface="+mn-ea"/>
                <a:sym typeface="+mn-lt"/>
              </a:rPr>
              <a:t>&amp;</a:t>
            </a:r>
            <a:r>
              <a:rPr lang="zh-CN" altLang="en-US" sz="1600" b="1" dirty="0" smtClean="0">
                <a:cs typeface="+mn-ea"/>
                <a:sym typeface="+mn-lt"/>
              </a:rPr>
              <a:t>工厂</a:t>
            </a:r>
            <a:r>
              <a:rPr lang="zh-CN" altLang="en-US" sz="1600" b="1" dirty="0">
                <a:cs typeface="+mn-ea"/>
                <a:sym typeface="+mn-lt"/>
              </a:rPr>
              <a:t>方法模式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2029" y="130392"/>
            <a:ext cx="61428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 bwMode="auto">
          <a:xfrm>
            <a:off x="0" y="130392"/>
            <a:ext cx="275493" cy="3183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8" name="组合 7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87229" y="6239048"/>
              <a:ext cx="1540230" cy="460453"/>
              <a:chOff x="10108207" y="6069226"/>
              <a:chExt cx="1540230" cy="46045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889796" y="4721430"/>
            <a:ext cx="1892721" cy="323165"/>
          </a:xfrm>
          <a:prstGeom prst="rect">
            <a:avLst/>
          </a:prstGeom>
          <a:noFill/>
          <a:effectLst>
            <a:outerShdw blurRad="50800" dist="38100" dir="81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F2CC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诚信  坚毅  创新</a:t>
            </a:r>
            <a:endParaRPr lang="zh-CN" altLang="en-US" sz="1500" dirty="0">
              <a:solidFill>
                <a:srgbClr val="FFF2CC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2120" y="647354"/>
            <a:ext cx="16262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工厂方法模式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1598728" y="647354"/>
            <a:ext cx="1666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简单工厂模式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1209276" y="1420265"/>
            <a:ext cx="2498628" cy="13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依赖特定的字符区分用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分别创建不同的产品类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209276" y="2948479"/>
            <a:ext cx="2498628" cy="13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调用时需要创建相应工厂传入特定的区分符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5215916" y="1414398"/>
            <a:ext cx="2498628" cy="13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分支抽象出来，用多态来解决不同条件问题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5215916" y="2948223"/>
            <a:ext cx="2498628" cy="13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调用时只需要创建产品工厂对应的产品子类对象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25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629"/>
            <a:ext cx="9155240" cy="1156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013347" y="225629"/>
            <a:ext cx="2262116" cy="1156647"/>
          </a:xfrm>
          <a:prstGeom prst="rect">
            <a:avLst/>
          </a:prstGeom>
          <a:solidFill>
            <a:srgbClr val="C0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1341136" y="459488"/>
            <a:ext cx="106489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24" name="文本框 15"/>
          <p:cNvSpPr txBox="1">
            <a:spLocks noChangeArrowheads="1"/>
          </p:cNvSpPr>
          <p:nvPr/>
        </p:nvSpPr>
        <p:spPr bwMode="auto">
          <a:xfrm rot="16200000">
            <a:off x="1555479" y="424418"/>
            <a:ext cx="461665" cy="12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E8E8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4461933"/>
            <a:ext cx="9155241" cy="681567"/>
            <a:chOff x="0" y="5949244"/>
            <a:chExt cx="12206988" cy="908756"/>
          </a:xfrm>
        </p:grpSpPr>
        <p:grpSp>
          <p:nvGrpSpPr>
            <p:cNvPr id="2" name="组合 1"/>
            <p:cNvGrpSpPr/>
            <p:nvPr/>
          </p:nvGrpSpPr>
          <p:grpSpPr>
            <a:xfrm rot="10800000">
              <a:off x="0" y="5949244"/>
              <a:ext cx="12206988" cy="908756"/>
              <a:chOff x="-14988" y="134251"/>
              <a:chExt cx="12206988" cy="65870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36765"/>
                <a:ext cx="12192000" cy="156189"/>
              </a:xfrm>
              <a:prstGeom prst="rect">
                <a:avLst/>
              </a:prstGeom>
              <a:pattFill prst="pct60">
                <a:fgClr>
                  <a:srgbClr val="FCDBC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4988" y="134251"/>
                <a:ext cx="12206988" cy="5578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01A4B5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853061" y="6239048"/>
              <a:ext cx="3874398" cy="487078"/>
              <a:chOff x="7774039" y="6069226"/>
              <a:chExt cx="3874398" cy="4870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74039" y="6125418"/>
                <a:ext cx="2523627" cy="430886"/>
              </a:xfrm>
              <a:prstGeom prst="rect">
                <a:avLst/>
              </a:prstGeom>
              <a:noFill/>
              <a:effectLst>
                <a:outerShdw blurRad="50800" dist="38100" dir="8100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FFF2CC"/>
                    </a:solidFill>
                    <a:latin typeface="张海山草泥马体" panose="02000000000000000000" pitchFamily="2" charset="-122"/>
                    <a:ea typeface="张海山草泥马体" panose="02000000000000000000" pitchFamily="2" charset="-122"/>
                  </a:rPr>
                  <a:t>诚信  坚毅  创新</a:t>
                </a:r>
                <a:endParaRPr lang="zh-CN" altLang="en-US" sz="1500" dirty="0">
                  <a:solidFill>
                    <a:srgbClr val="FFF2CC"/>
                  </a:solidFill>
                  <a:latin typeface="张海山草泥马体" panose="02000000000000000000" pitchFamily="2" charset="-122"/>
                  <a:ea typeface="张海山草泥马体" panose="02000000000000000000" pitchFamily="2" charset="-122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7502" y="6095146"/>
                <a:ext cx="440082" cy="427082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0546542" y="6069226"/>
                <a:ext cx="106695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F2CC"/>
                    </a:solidFill>
                    <a:latin typeface="方正兰亭中黑_GBK" panose="02000000000000000000" pitchFamily="2" charset="-122"/>
                    <a:ea typeface="方正兰亭中黑_GBK" panose="02000000000000000000" pitchFamily="2" charset="-122"/>
                  </a:rPr>
                  <a:t>青岛中瑞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528044" y="6283458"/>
                <a:ext cx="1120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rgbClr val="FFF2CC"/>
                    </a:solidFill>
                    <a:latin typeface="Microsoft JhengHei Light" panose="020B0304030504040204" pitchFamily="34" charset="-122"/>
                    <a:ea typeface="Microsoft JhengHei Light" panose="020B0304030504040204" pitchFamily="34" charset="-122"/>
                    <a:cs typeface="Microsoft JhengHei Light" panose="020B0304030504040204" pitchFamily="34" charset="-122"/>
                  </a:rPr>
                  <a:t>QingDaoZhongRui</a:t>
                </a:r>
                <a:endParaRPr lang="zh-CN" altLang="en-US" sz="600" dirty="0">
                  <a:solidFill>
                    <a:srgbClr val="FFF2CC"/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0108207" y="6136960"/>
                <a:ext cx="0" cy="335787"/>
              </a:xfrm>
              <a:prstGeom prst="line">
                <a:avLst/>
              </a:prstGeom>
              <a:ln w="12700">
                <a:solidFill>
                  <a:srgbClr val="FFF2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/>
          <p:cNvSpPr txBox="1"/>
          <p:nvPr/>
        </p:nvSpPr>
        <p:spPr>
          <a:xfrm>
            <a:off x="1708250" y="2479571"/>
            <a:ext cx="57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(C#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JS/TS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9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309</Words>
  <Application>Microsoft Office PowerPoint</Application>
  <PresentationFormat>全屏显示(16:9)</PresentationFormat>
  <Paragraphs>82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Microsoft JhengHei Light</vt:lpstr>
      <vt:lpstr>方正兰亭中黑_GBK</vt:lpstr>
      <vt:lpstr>宋体</vt:lpstr>
      <vt:lpstr>微软雅黑</vt:lpstr>
      <vt:lpstr>张海山草泥马体</vt:lpstr>
      <vt:lpstr>Arial</vt:lpstr>
      <vt:lpstr>Calibri</vt:lpstr>
      <vt:lpstr>Impact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128</cp:revision>
  <dcterms:created xsi:type="dcterms:W3CDTF">2016-02-15T04:05:34Z</dcterms:created>
  <dcterms:modified xsi:type="dcterms:W3CDTF">2018-12-17T02:52:16Z</dcterms:modified>
</cp:coreProperties>
</file>