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2" r:id="rId3"/>
  </p:sldMasterIdLst>
  <p:notesMasterIdLst>
    <p:notesMasterId r:id="rId36"/>
  </p:notesMasterIdLst>
  <p:sldIdLst>
    <p:sldId id="256" r:id="rId4"/>
    <p:sldId id="399" r:id="rId5"/>
    <p:sldId id="400" r:id="rId6"/>
    <p:sldId id="415" r:id="rId7"/>
    <p:sldId id="414" r:id="rId8"/>
    <p:sldId id="421" r:id="rId9"/>
    <p:sldId id="416" r:id="rId10"/>
    <p:sldId id="418" r:id="rId11"/>
    <p:sldId id="401" r:id="rId12"/>
    <p:sldId id="409" r:id="rId13"/>
    <p:sldId id="413" r:id="rId14"/>
    <p:sldId id="410" r:id="rId15"/>
    <p:sldId id="411" r:id="rId16"/>
    <p:sldId id="412" r:id="rId17"/>
    <p:sldId id="402" r:id="rId18"/>
    <p:sldId id="390" r:id="rId19"/>
    <p:sldId id="392" r:id="rId20"/>
    <p:sldId id="393" r:id="rId21"/>
    <p:sldId id="394" r:id="rId22"/>
    <p:sldId id="395" r:id="rId23"/>
    <p:sldId id="396" r:id="rId24"/>
    <p:sldId id="397" r:id="rId25"/>
    <p:sldId id="398" r:id="rId26"/>
    <p:sldId id="404" r:id="rId27"/>
    <p:sldId id="420" r:id="rId28"/>
    <p:sldId id="403" r:id="rId29"/>
    <p:sldId id="405" r:id="rId30"/>
    <p:sldId id="406" r:id="rId31"/>
    <p:sldId id="407" r:id="rId32"/>
    <p:sldId id="408" r:id="rId33"/>
    <p:sldId id="351" r:id="rId34"/>
    <p:sldId id="3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99"/>
            <p14:sldId id="400"/>
            <p14:sldId id="415"/>
            <p14:sldId id="414"/>
            <p14:sldId id="421"/>
            <p14:sldId id="416"/>
            <p14:sldId id="418"/>
            <p14:sldId id="401"/>
            <p14:sldId id="409"/>
            <p14:sldId id="413"/>
            <p14:sldId id="410"/>
            <p14:sldId id="411"/>
            <p14:sldId id="412"/>
            <p14:sldId id="402"/>
            <p14:sldId id="390"/>
            <p14:sldId id="392"/>
            <p14:sldId id="393"/>
            <p14:sldId id="394"/>
            <p14:sldId id="395"/>
            <p14:sldId id="396"/>
            <p14:sldId id="397"/>
            <p14:sldId id="398"/>
            <p14:sldId id="404"/>
            <p14:sldId id="420"/>
            <p14:sldId id="403"/>
            <p14:sldId id="405"/>
            <p14:sldId id="406"/>
            <p14:sldId id="407"/>
            <p14:sldId id="408"/>
            <p14:sldId id="351"/>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2A9"/>
    <a:srgbClr val="099CEC"/>
    <a:srgbClr val="0079D6"/>
    <a:srgbClr val="E71372"/>
    <a:srgbClr val="68217A"/>
    <a:srgbClr val="0C2C65"/>
    <a:srgbClr val="2A4E7F"/>
    <a:srgbClr val="6C37B8"/>
    <a:srgbClr val="4472C4"/>
    <a:srgbClr val="00A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varScale="1">
        <p:scale>
          <a:sx n="105" d="100"/>
          <a:sy n="105" d="100"/>
        </p:scale>
        <p:origin x="138" y="31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2018/12/14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6225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66399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807376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5467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t>2018/12/14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8036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t>2018/12/14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806574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t>2018/12/14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3509638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260896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1380453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489143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4127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2018/12/14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2018/12/14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2018/12/14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2018/12/14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2018/12/14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12/14/2018</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t>12/14/2018</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en-US" altLang="zh-CN"/>
          </a:p>
        </p:txBody>
      </p:sp>
    </p:spTree>
    <p:extLst>
      <p:ext uri="{BB962C8B-B14F-4D97-AF65-F5344CB8AC3E}">
        <p14:creationId xmlns:p14="http://schemas.microsoft.com/office/powerpoint/2010/main" val="1794827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6000" r="-26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536431" y="1777966"/>
            <a:ext cx="7702378" cy="2387600"/>
          </a:xfrm>
        </p:spPr>
        <p:txBody>
          <a:bodyPr>
            <a:normAutofit/>
          </a:bodyPr>
          <a:lstStyle/>
          <a:p>
            <a:r>
              <a:rPr lang="zh-CN" altLang="en-US" sz="4800" dirty="0" smtClean="0">
                <a:solidFill>
                  <a:schemeClr val="bg1"/>
                </a:solidFill>
              </a:rPr>
              <a:t>设计模式之抽象工厂模式</a:t>
            </a:r>
            <a:endParaRPr lang="zh-CN" altLang="en-US" sz="2800" dirty="0">
              <a:solidFill>
                <a:schemeClr val="bg1"/>
              </a:solidFill>
            </a:endParaRPr>
          </a:p>
        </p:txBody>
      </p:sp>
      <p:sp>
        <p:nvSpPr>
          <p:cNvPr id="4" name="副标题 2"/>
          <p:cNvSpPr txBox="1">
            <a:spLocks/>
          </p:cNvSpPr>
          <p:nvPr/>
        </p:nvSpPr>
        <p:spPr>
          <a:xfrm>
            <a:off x="5967249" y="4775888"/>
            <a:ext cx="5372100" cy="8749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0" indent="0" algn="r">
              <a:buNone/>
            </a:pPr>
            <a:r>
              <a:rPr lang="zh-CN" altLang="en-US" sz="2400" dirty="0" smtClean="0">
                <a:solidFill>
                  <a:schemeClr val="bg1"/>
                </a:solidFill>
              </a:rPr>
              <a:t>王冬梅、赵文明、张敏、刘瑞霞</a:t>
            </a:r>
            <a:endParaRPr lang="zh-CN" altLang="en-US" sz="2400" dirty="0">
              <a:solidFill>
                <a:schemeClr val="bg1"/>
              </a:solidFill>
            </a:endParaRPr>
          </a:p>
          <a:p>
            <a:pPr marL="0" indent="0" algn="r">
              <a:buNone/>
            </a:pPr>
            <a:r>
              <a:rPr lang="zh-CN" altLang="en-US" sz="2000" dirty="0" smtClean="0">
                <a:solidFill>
                  <a:schemeClr val="bg1"/>
                </a:solidFill>
              </a:rPr>
              <a:t>中</a:t>
            </a:r>
            <a:r>
              <a:rPr lang="zh-CN" altLang="en-US" sz="2000" dirty="0">
                <a:solidFill>
                  <a:schemeClr val="bg1"/>
                </a:solidFill>
              </a:rPr>
              <a:t>瑞金服研发</a:t>
            </a:r>
            <a:r>
              <a:rPr lang="zh-CN" altLang="en-US" sz="2000" dirty="0" smtClean="0">
                <a:solidFill>
                  <a:schemeClr val="bg1"/>
                </a:solidFill>
              </a:rPr>
              <a:t>中心</a:t>
            </a:r>
            <a:endParaRPr lang="en-US" altLang="zh-CN" sz="2000" dirty="0" smtClean="0">
              <a:solidFill>
                <a:schemeClr val="bg1"/>
              </a:solidFill>
            </a:endParaRPr>
          </a:p>
          <a:p>
            <a:pPr marL="0" indent="0" algn="r">
              <a:buNone/>
            </a:pPr>
            <a:r>
              <a:rPr lang="en-US" altLang="zh-CN" sz="2000" dirty="0" smtClean="0">
                <a:solidFill>
                  <a:schemeClr val="bg1"/>
                </a:solidFill>
              </a:rPr>
              <a:t>2018.12</a:t>
            </a:r>
            <a:endParaRPr lang="zh-CN" altLang="en-US"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圆角矩形 2"/>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模式组成</a:t>
            </a:r>
            <a:endParaRPr lang="zh-CN" altLang="en-US" sz="2000" b="1" dirty="0"/>
          </a:p>
        </p:txBody>
      </p:sp>
      <p:graphicFrame>
        <p:nvGraphicFramePr>
          <p:cNvPr id="2" name="表格 1"/>
          <p:cNvGraphicFramePr>
            <a:graphicFrameLocks noGrp="1"/>
          </p:cNvGraphicFramePr>
          <p:nvPr>
            <p:extLst>
              <p:ext uri="{D42A27DB-BD31-4B8C-83A1-F6EECF244321}">
                <p14:modId xmlns:p14="http://schemas.microsoft.com/office/powerpoint/2010/main" val="2085076832"/>
              </p:ext>
            </p:extLst>
          </p:nvPr>
        </p:nvGraphicFramePr>
        <p:xfrm>
          <a:off x="1014984" y="2210138"/>
          <a:ext cx="10597896" cy="2763520"/>
        </p:xfrm>
        <a:graphic>
          <a:graphicData uri="http://schemas.openxmlformats.org/drawingml/2006/table">
            <a:tbl>
              <a:tblPr firstRow="1" bandRow="1">
                <a:tableStyleId>{7DF18680-E054-41AD-8BC1-D1AEF772440D}</a:tableStyleId>
              </a:tblPr>
              <a:tblGrid>
                <a:gridCol w="3438144">
                  <a:extLst>
                    <a:ext uri="{9D8B030D-6E8A-4147-A177-3AD203B41FA5}">
                      <a16:colId xmlns:a16="http://schemas.microsoft.com/office/drawing/2014/main" val="1401662115"/>
                    </a:ext>
                  </a:extLst>
                </a:gridCol>
                <a:gridCol w="3648456">
                  <a:extLst>
                    <a:ext uri="{9D8B030D-6E8A-4147-A177-3AD203B41FA5}">
                      <a16:colId xmlns:a16="http://schemas.microsoft.com/office/drawing/2014/main" val="3427052961"/>
                    </a:ext>
                  </a:extLst>
                </a:gridCol>
                <a:gridCol w="3511296">
                  <a:extLst>
                    <a:ext uri="{9D8B030D-6E8A-4147-A177-3AD203B41FA5}">
                      <a16:colId xmlns:a16="http://schemas.microsoft.com/office/drawing/2014/main" val="1415337834"/>
                    </a:ext>
                  </a:extLst>
                </a:gridCol>
              </a:tblGrid>
              <a:tr h="370840">
                <a:tc>
                  <a:txBody>
                    <a:bodyPr/>
                    <a:lstStyle/>
                    <a:p>
                      <a:r>
                        <a:rPr lang="zh-CN" altLang="en-US" dirty="0" smtClean="0"/>
                        <a:t>组成（角色）</a:t>
                      </a:r>
                      <a:endParaRPr lang="zh-CN" altLang="en-US" dirty="0"/>
                    </a:p>
                  </a:txBody>
                  <a:tcPr/>
                </a:tc>
                <a:tc>
                  <a:txBody>
                    <a:bodyPr/>
                    <a:lstStyle/>
                    <a:p>
                      <a:r>
                        <a:rPr lang="zh-CN" altLang="en-US" dirty="0" smtClean="0"/>
                        <a:t>关系</a:t>
                      </a:r>
                      <a:endParaRPr lang="zh-CN" altLang="en-US" dirty="0"/>
                    </a:p>
                  </a:txBody>
                  <a:tcPr/>
                </a:tc>
                <a:tc>
                  <a:txBody>
                    <a:bodyPr/>
                    <a:lstStyle/>
                    <a:p>
                      <a:r>
                        <a:rPr lang="zh-CN" altLang="en-US" dirty="0" smtClean="0"/>
                        <a:t>作用</a:t>
                      </a:r>
                      <a:endParaRPr lang="zh-CN" altLang="en-US" dirty="0"/>
                    </a:p>
                  </a:txBody>
                  <a:tcPr/>
                </a:tc>
                <a:extLst>
                  <a:ext uri="{0D108BD9-81ED-4DB2-BD59-A6C34878D82A}">
                    <a16:rowId xmlns:a16="http://schemas.microsoft.com/office/drawing/2014/main" val="3934926906"/>
                  </a:ext>
                </a:extLst>
              </a:tr>
              <a:tr h="370840">
                <a:tc>
                  <a:txBody>
                    <a:bodyPr/>
                    <a:lstStyle/>
                    <a:p>
                      <a:pPr algn="l"/>
                      <a:r>
                        <a:rPr lang="zh-CN" altLang="en-US" dirty="0"/>
                        <a:t>抽象产品族（</a:t>
                      </a:r>
                      <a:r>
                        <a:rPr lang="en-US" dirty="0" err="1"/>
                        <a:t>AbstractProduct</a:t>
                      </a:r>
                      <a:r>
                        <a:rPr lang="en-US" dirty="0"/>
                        <a:t>）</a:t>
                      </a:r>
                      <a:endParaRPr lang="en-US" dirty="0">
                        <a:latin typeface="+mn-lt"/>
                      </a:endParaRPr>
                    </a:p>
                  </a:txBody>
                  <a:tcPr anchor="ctr"/>
                </a:tc>
                <a:tc>
                  <a:txBody>
                    <a:bodyPr/>
                    <a:lstStyle/>
                    <a:p>
                      <a:pPr algn="l"/>
                      <a:r>
                        <a:rPr lang="zh-CN" altLang="en-US">
                          <a:effectLst/>
                        </a:rPr>
                        <a:t>抽象产品的父类</a:t>
                      </a:r>
                      <a:endParaRPr lang="zh-CN" altLang="en-US">
                        <a:effectLst/>
                        <a:latin typeface="+mn-lt"/>
                      </a:endParaRPr>
                    </a:p>
                  </a:txBody>
                  <a:tcPr anchor="ctr"/>
                </a:tc>
                <a:tc>
                  <a:txBody>
                    <a:bodyPr/>
                    <a:lstStyle/>
                    <a:p>
                      <a:pPr algn="l"/>
                      <a:r>
                        <a:rPr lang="zh-CN" altLang="en-US" dirty="0">
                          <a:effectLst/>
                        </a:rPr>
                        <a:t>描述抽象产品的公共接口</a:t>
                      </a:r>
                      <a:endParaRPr lang="zh-CN" altLang="en-US" dirty="0">
                        <a:effectLst/>
                        <a:latin typeface="+mn-lt"/>
                      </a:endParaRPr>
                    </a:p>
                  </a:txBody>
                  <a:tcPr anchor="ctr"/>
                </a:tc>
                <a:extLst>
                  <a:ext uri="{0D108BD9-81ED-4DB2-BD59-A6C34878D82A}">
                    <a16:rowId xmlns:a16="http://schemas.microsoft.com/office/drawing/2014/main" val="1527997433"/>
                  </a:ext>
                </a:extLst>
              </a:tr>
              <a:tr h="370840">
                <a:tc>
                  <a:txBody>
                    <a:bodyPr/>
                    <a:lstStyle/>
                    <a:p>
                      <a:pPr algn="l"/>
                      <a:r>
                        <a:rPr lang="zh-CN" altLang="en-US" dirty="0"/>
                        <a:t>抽象产品（</a:t>
                      </a:r>
                      <a:r>
                        <a:rPr lang="en-US" dirty="0"/>
                        <a:t>Product）</a:t>
                      </a:r>
                      <a:endParaRPr lang="en-US" dirty="0">
                        <a:latin typeface="+mn-lt"/>
                      </a:endParaRPr>
                    </a:p>
                  </a:txBody>
                  <a:tcPr anchor="ctr"/>
                </a:tc>
                <a:tc>
                  <a:txBody>
                    <a:bodyPr/>
                    <a:lstStyle/>
                    <a:p>
                      <a:pPr algn="l"/>
                      <a:r>
                        <a:rPr lang="zh-CN" altLang="en-US" dirty="0">
                          <a:effectLst/>
                        </a:rPr>
                        <a:t>具体产品的父类</a:t>
                      </a:r>
                      <a:endParaRPr lang="zh-CN" altLang="en-US" dirty="0">
                        <a:effectLst/>
                        <a:latin typeface="+mn-lt"/>
                      </a:endParaRPr>
                    </a:p>
                  </a:txBody>
                  <a:tcPr anchor="ctr"/>
                </a:tc>
                <a:tc>
                  <a:txBody>
                    <a:bodyPr/>
                    <a:lstStyle/>
                    <a:p>
                      <a:pPr algn="l"/>
                      <a:r>
                        <a:rPr lang="zh-CN" altLang="en-US">
                          <a:effectLst/>
                        </a:rPr>
                        <a:t>描述具体产品的公共接口</a:t>
                      </a:r>
                      <a:endParaRPr lang="zh-CN" altLang="en-US">
                        <a:effectLst/>
                        <a:latin typeface="+mn-lt"/>
                      </a:endParaRPr>
                    </a:p>
                  </a:txBody>
                  <a:tcPr anchor="ctr"/>
                </a:tc>
                <a:extLst>
                  <a:ext uri="{0D108BD9-81ED-4DB2-BD59-A6C34878D82A}">
                    <a16:rowId xmlns:a16="http://schemas.microsoft.com/office/drawing/2014/main" val="1729734978"/>
                  </a:ext>
                </a:extLst>
              </a:tr>
              <a:tr h="370840">
                <a:tc>
                  <a:txBody>
                    <a:bodyPr/>
                    <a:lstStyle/>
                    <a:p>
                      <a:pPr algn="l"/>
                      <a:r>
                        <a:rPr lang="zh-CN" altLang="en-US" dirty="0"/>
                        <a:t>具体产品（</a:t>
                      </a:r>
                      <a:r>
                        <a:rPr lang="en-US" dirty="0"/>
                        <a:t>Concrete Product）</a:t>
                      </a:r>
                      <a:endParaRPr lang="en-US" dirty="0">
                        <a:latin typeface="+mn-lt"/>
                      </a:endParaRPr>
                    </a:p>
                  </a:txBody>
                  <a:tcPr anchor="ctr"/>
                </a:tc>
                <a:tc>
                  <a:txBody>
                    <a:bodyPr/>
                    <a:lstStyle/>
                    <a:p>
                      <a:pPr algn="l"/>
                      <a:r>
                        <a:rPr lang="zh-CN" altLang="en-US">
                          <a:effectLst/>
                        </a:rPr>
                        <a:t>抽象产品的子类；工厂类创建的目标类</a:t>
                      </a:r>
                      <a:endParaRPr lang="zh-CN" altLang="en-US">
                        <a:effectLst/>
                        <a:latin typeface="+mn-lt"/>
                      </a:endParaRPr>
                    </a:p>
                  </a:txBody>
                  <a:tcPr anchor="ctr"/>
                </a:tc>
                <a:tc>
                  <a:txBody>
                    <a:bodyPr/>
                    <a:lstStyle/>
                    <a:p>
                      <a:pPr algn="l"/>
                      <a:r>
                        <a:rPr lang="zh-CN" altLang="en-US" dirty="0">
                          <a:effectLst/>
                        </a:rPr>
                        <a:t>描述生产的具体产品</a:t>
                      </a:r>
                      <a:endParaRPr lang="zh-CN" altLang="en-US" dirty="0">
                        <a:effectLst/>
                        <a:latin typeface="+mn-lt"/>
                      </a:endParaRPr>
                    </a:p>
                  </a:txBody>
                  <a:tcPr anchor="ctr"/>
                </a:tc>
                <a:extLst>
                  <a:ext uri="{0D108BD9-81ED-4DB2-BD59-A6C34878D82A}">
                    <a16:rowId xmlns:a16="http://schemas.microsoft.com/office/drawing/2014/main" val="2047460497"/>
                  </a:ext>
                </a:extLst>
              </a:tr>
              <a:tr h="370840">
                <a:tc>
                  <a:txBody>
                    <a:bodyPr/>
                    <a:lstStyle/>
                    <a:p>
                      <a:pPr algn="l"/>
                      <a:r>
                        <a:rPr lang="it-IT"/>
                        <a:t>抽象工厂（Creator）</a:t>
                      </a:r>
                      <a:endParaRPr lang="it-IT">
                        <a:latin typeface="+mn-lt"/>
                      </a:endParaRPr>
                    </a:p>
                  </a:txBody>
                  <a:tcPr anchor="ctr"/>
                </a:tc>
                <a:tc>
                  <a:txBody>
                    <a:bodyPr/>
                    <a:lstStyle/>
                    <a:p>
                      <a:pPr algn="l"/>
                      <a:r>
                        <a:rPr lang="zh-CN" altLang="en-US">
                          <a:effectLst/>
                        </a:rPr>
                        <a:t>具体工厂的父类</a:t>
                      </a:r>
                      <a:endParaRPr lang="zh-CN" altLang="en-US">
                        <a:effectLst/>
                        <a:latin typeface="+mn-lt"/>
                      </a:endParaRPr>
                    </a:p>
                  </a:txBody>
                  <a:tcPr anchor="ctr"/>
                </a:tc>
                <a:tc>
                  <a:txBody>
                    <a:bodyPr/>
                    <a:lstStyle/>
                    <a:p>
                      <a:pPr algn="l"/>
                      <a:r>
                        <a:rPr lang="zh-CN" altLang="en-US">
                          <a:effectLst/>
                        </a:rPr>
                        <a:t>描述具体工厂的公共接口</a:t>
                      </a:r>
                      <a:endParaRPr lang="zh-CN" altLang="en-US">
                        <a:effectLst/>
                        <a:latin typeface="+mn-lt"/>
                      </a:endParaRPr>
                    </a:p>
                  </a:txBody>
                  <a:tcPr anchor="ctr"/>
                </a:tc>
                <a:extLst>
                  <a:ext uri="{0D108BD9-81ED-4DB2-BD59-A6C34878D82A}">
                    <a16:rowId xmlns:a16="http://schemas.microsoft.com/office/drawing/2014/main" val="4275238134"/>
                  </a:ext>
                </a:extLst>
              </a:tr>
              <a:tr h="370840">
                <a:tc>
                  <a:txBody>
                    <a:bodyPr/>
                    <a:lstStyle/>
                    <a:p>
                      <a:pPr algn="l"/>
                      <a:r>
                        <a:rPr lang="it-IT" dirty="0"/>
                        <a:t>具体工厂（Concrete Creator）</a:t>
                      </a:r>
                      <a:endParaRPr lang="it-IT" dirty="0">
                        <a:latin typeface="+mn-lt"/>
                      </a:endParaRPr>
                    </a:p>
                  </a:txBody>
                  <a:tcPr anchor="ctr"/>
                </a:tc>
                <a:tc>
                  <a:txBody>
                    <a:bodyPr/>
                    <a:lstStyle/>
                    <a:p>
                      <a:pPr algn="l"/>
                      <a:r>
                        <a:rPr lang="zh-CN" altLang="en-US">
                          <a:effectLst/>
                        </a:rPr>
                        <a:t>抽象工厂的子类；被外界调用</a:t>
                      </a:r>
                      <a:endParaRPr lang="zh-CN" altLang="en-US">
                        <a:effectLst/>
                        <a:latin typeface="+mn-lt"/>
                      </a:endParaRPr>
                    </a:p>
                  </a:txBody>
                  <a:tcPr anchor="ctr"/>
                </a:tc>
                <a:tc>
                  <a:txBody>
                    <a:bodyPr/>
                    <a:lstStyle/>
                    <a:p>
                      <a:pPr algn="l"/>
                      <a:r>
                        <a:rPr lang="zh-CN" altLang="en-US" dirty="0">
                          <a:effectLst/>
                        </a:rPr>
                        <a:t>描述具体工厂；</a:t>
                      </a:r>
                      <a:r>
                        <a:rPr lang="zh-CN" altLang="en-US" dirty="0" smtClean="0">
                          <a:effectLst/>
                        </a:rPr>
                        <a:t>实现工厂</a:t>
                      </a:r>
                      <a:r>
                        <a:rPr lang="zh-CN" altLang="en-US" dirty="0">
                          <a:effectLst/>
                        </a:rPr>
                        <a:t>方法创建产品的实例</a:t>
                      </a:r>
                      <a:endParaRPr lang="zh-CN" altLang="en-US" dirty="0">
                        <a:effectLst/>
                        <a:latin typeface="+mn-lt"/>
                      </a:endParaRPr>
                    </a:p>
                  </a:txBody>
                  <a:tcPr anchor="ctr"/>
                </a:tc>
                <a:extLst>
                  <a:ext uri="{0D108BD9-81ED-4DB2-BD59-A6C34878D82A}">
                    <a16:rowId xmlns:a16="http://schemas.microsoft.com/office/drawing/2014/main" val="3110635388"/>
                  </a:ext>
                </a:extLst>
              </a:tr>
            </a:tbl>
          </a:graphicData>
        </a:graphic>
      </p:graphicFrame>
    </p:spTree>
    <p:extLst>
      <p:ext uri="{BB962C8B-B14F-4D97-AF65-F5344CB8AC3E}">
        <p14:creationId xmlns:p14="http://schemas.microsoft.com/office/powerpoint/2010/main" val="5986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5363"/>
            <a:ext cx="12192000" cy="4216400"/>
          </a:xfrm>
          <a:prstGeom prst="rect">
            <a:avLst/>
          </a:prstGeom>
        </p:spPr>
      </p:pic>
      <p:sp>
        <p:nvSpPr>
          <p:cNvPr id="3" name="圆角矩形 2"/>
          <p:cNvSpPr/>
          <p:nvPr/>
        </p:nvSpPr>
        <p:spPr>
          <a:xfrm>
            <a:off x="4325750" y="52493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UML</a:t>
            </a:r>
            <a:r>
              <a:rPr lang="zh-CN" altLang="en-US" sz="2000" b="1" dirty="0" smtClean="0"/>
              <a:t>类图</a:t>
            </a:r>
            <a:endParaRPr lang="zh-CN" altLang="en-US" sz="2000" b="1" dirty="0"/>
          </a:p>
        </p:txBody>
      </p:sp>
    </p:spTree>
    <p:extLst>
      <p:ext uri="{BB962C8B-B14F-4D97-AF65-F5344CB8AC3E}">
        <p14:creationId xmlns:p14="http://schemas.microsoft.com/office/powerpoint/2010/main" val="24044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E58EC7-B252-4B7B-B8DB-05573F0B0C76}"/>
              </a:ext>
            </a:extLst>
          </p:cNvPr>
          <p:cNvSpPr txBox="1"/>
          <p:nvPr/>
        </p:nvSpPr>
        <p:spPr>
          <a:xfrm>
            <a:off x="2372390" y="2240280"/>
            <a:ext cx="7465505"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（1）多个抽象产品类，每个抽象产品类可以派生出多个具体产品类。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（2）一个抽象工厂类，可以派生出多个具体工厂类。 </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（3）并且每个具体工厂类可以创建多个具体产品类的实例。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圆角矩形 3"/>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模式分析</a:t>
            </a:r>
            <a:endParaRPr lang="zh-CN" altLang="en-US" sz="2000" b="1" dirty="0"/>
          </a:p>
        </p:txBody>
      </p:sp>
    </p:spTree>
    <p:extLst>
      <p:ext uri="{BB962C8B-B14F-4D97-AF65-F5344CB8AC3E}">
        <p14:creationId xmlns:p14="http://schemas.microsoft.com/office/powerpoint/2010/main" val="28159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E58EC7-B252-4B7B-B8DB-05573F0B0C76}"/>
              </a:ext>
            </a:extLst>
          </p:cNvPr>
          <p:cNvSpPr txBox="1"/>
          <p:nvPr/>
        </p:nvSpPr>
        <p:spPr>
          <a:xfrm>
            <a:off x="1615514" y="2239563"/>
            <a:ext cx="9143850"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（1） </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简单工厂模式是由一个工厂对象根据收到的消息决定要创建哪一个类的对象实例。</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（2）</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工厂方法定义一个创建对象的工厂接口，让子类决定实例化哪一个类，</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Segoe UI"/>
                <a:ea typeface="+mn-ea"/>
                <a:cs typeface="+mn-cs"/>
              </a:rPr>
              <a:t>         </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将实际创建工作推迟到子类当中。</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（3）</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抽象工厂是围绕一个超级工厂创建其他工厂，该超级工厂又称为其他工厂的工厂。</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         提供一个创建一系列相关或相互依赖对象的接口，而无需指定他们具体的类。</a:t>
            </a: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圆角矩形 3"/>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三</a:t>
            </a:r>
            <a:r>
              <a:rPr lang="zh-CN" altLang="en-US" sz="2000" b="1" dirty="0" smtClean="0"/>
              <a:t>种工厂区别</a:t>
            </a:r>
            <a:endParaRPr lang="zh-CN" altLang="en-US" sz="2000" b="1" dirty="0"/>
          </a:p>
        </p:txBody>
      </p:sp>
    </p:spTree>
    <p:extLst>
      <p:ext uri="{BB962C8B-B14F-4D97-AF65-F5344CB8AC3E}">
        <p14:creationId xmlns:p14="http://schemas.microsoft.com/office/powerpoint/2010/main" val="9424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E58EC7-B252-4B7B-B8DB-05573F0B0C76}"/>
              </a:ext>
            </a:extLst>
          </p:cNvPr>
          <p:cNvSpPr txBox="1"/>
          <p:nvPr/>
        </p:nvSpPr>
        <p:spPr>
          <a:xfrm>
            <a:off x="921155" y="2217510"/>
            <a:ext cx="10697159"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（1） </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简单工厂最大的优点在于工厂类中包含了必要的逻辑，根据客户需要的逻辑动态实例化相关的类</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（2）</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工厂方法创建对象的接口，让子类决定具体实例化的对象，把简单的内部逻辑判断移到了客户端。</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         工厂方法模式克服了简单工厂所违背的开闭原则的缺点，又保持了封装对象创建过程的优点。</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         扩展性高，想要增加一个产品，只要扩展一个工厂类就可以。</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white"/>
                </a:solidFill>
                <a:effectLst/>
                <a:uLnTx/>
                <a:uFillTx/>
                <a:latin typeface="Segoe UI"/>
                <a:ea typeface="+mn-ea"/>
                <a:cs typeface="+mn-cs"/>
              </a:rPr>
              <a:t>（3）</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抽象工厂当一个产品族中的多个对象被设计成一起工作时，</a:t>
            </a:r>
            <a:r>
              <a:rPr kumimoji="0" lang="en-US" altLang="zh-CN" sz="1800" b="0" i="0" u="none" strike="noStrike" kern="1200" cap="none" spc="0" normalizeH="0" baseline="0" noProof="0" dirty="0">
                <a:ln>
                  <a:noFill/>
                </a:ln>
                <a:solidFill>
                  <a:prstClr val="white"/>
                </a:solidFill>
                <a:effectLst/>
                <a:uLnTx/>
                <a:uFillTx/>
                <a:latin typeface="Segoe UI"/>
                <a:ea typeface="+mn-ea"/>
                <a:cs typeface="+mn-cs"/>
              </a:rPr>
              <a:t> </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它能保证客户端始终只使用同一个产</a:t>
            </a:r>
            <a:endParaRPr kumimoji="0" lang="en-US" altLang="zh-CN"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Segoe UI"/>
                <a:ea typeface="+mn-ea"/>
                <a:cs typeface="+mn-cs"/>
              </a:rPr>
              <a:t>         </a:t>
            </a:r>
            <a:r>
              <a:rPr kumimoji="0" lang="zh-CN" altLang="en-US" sz="1800" b="0" i="0" u="none" strike="noStrike" kern="1200" cap="none" spc="0" normalizeH="0" baseline="0" noProof="0" dirty="0">
                <a:ln>
                  <a:noFill/>
                </a:ln>
                <a:solidFill>
                  <a:prstClr val="white"/>
                </a:solidFill>
                <a:effectLst/>
                <a:uLnTx/>
                <a:uFillTx/>
                <a:latin typeface="Segoe UI"/>
                <a:ea typeface="+mn-ea"/>
                <a:cs typeface="+mn-cs"/>
              </a:rPr>
              <a:t>品族中的对象。</a:t>
            </a:r>
          </a:p>
        </p:txBody>
      </p:sp>
      <p:sp>
        <p:nvSpPr>
          <p:cNvPr id="4" name="圆角矩形 3"/>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三</a:t>
            </a:r>
            <a:r>
              <a:rPr lang="zh-CN" altLang="en-US" sz="2000" b="1" dirty="0" smtClean="0"/>
              <a:t>种工厂优点</a:t>
            </a:r>
            <a:endParaRPr lang="zh-CN" altLang="en-US" sz="2000" b="1" dirty="0"/>
          </a:p>
        </p:txBody>
      </p:sp>
    </p:spTree>
    <p:extLst>
      <p:ext uri="{BB962C8B-B14F-4D97-AF65-F5344CB8AC3E}">
        <p14:creationId xmlns:p14="http://schemas.microsoft.com/office/powerpoint/2010/main" val="389110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3682313" y="2771630"/>
            <a:ext cx="5206314"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j-cs"/>
            </a:endParaRPr>
          </a:p>
        </p:txBody>
      </p:sp>
      <p:grpSp>
        <p:nvGrpSpPr>
          <p:cNvPr id="13" name="组合 12"/>
          <p:cNvGrpSpPr/>
          <p:nvPr/>
        </p:nvGrpSpPr>
        <p:grpSpPr>
          <a:xfrm>
            <a:off x="3557546" y="2652074"/>
            <a:ext cx="1447200" cy="1447200"/>
            <a:chOff x="1246607" y="2035460"/>
            <a:chExt cx="727831" cy="727831"/>
          </a:xfrm>
        </p:grpSpPr>
        <p:sp>
          <p:nvSpPr>
            <p:cNvPr id="14" name="椭圆 1"/>
            <p:cNvSpPr>
              <a:spLocks noChangeArrowheads="1"/>
            </p:cNvSpPr>
            <p:nvPr/>
          </p:nvSpPr>
          <p:spPr bwMode="auto">
            <a:xfrm>
              <a:off x="1246607" y="2035460"/>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solidFill>
                <a:effectLst/>
                <a:uLnTx/>
                <a:uFillTx/>
                <a:latin typeface="Segoe UI"/>
                <a:ea typeface="+mn-ea"/>
                <a:cs typeface="+mn-cs"/>
                <a:sym typeface="+mn-ea"/>
              </a:endParaRPr>
            </a:p>
          </p:txBody>
        </p:sp>
        <p:sp>
          <p:nvSpPr>
            <p:cNvPr id="15" name="TextBox 32"/>
            <p:cNvSpPr>
              <a:spLocks noChangeArrowheads="1"/>
            </p:cNvSpPr>
            <p:nvPr/>
          </p:nvSpPr>
          <p:spPr bwMode="auto">
            <a:xfrm>
              <a:off x="1309355" y="2095588"/>
              <a:ext cx="605702" cy="607575"/>
            </a:xfrm>
            <a:prstGeom prst="rect">
              <a:avLst/>
            </a:prstGeom>
            <a:noFill/>
            <a:ln w="12700" cap="flat" cmpd="sng" algn="ctr">
              <a:noFill/>
              <a:prstDash val="solid"/>
              <a:miter lim="800000"/>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0</a:t>
              </a:r>
              <a:r>
                <a:rPr kumimoji="0" lang="en-US" altLang="zh-CN"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3</a:t>
              </a:r>
              <a:endParaRPr kumimoji="0" lang="zh-CN" altLang="en-US" sz="4000" b="0" i="0" u="none" strike="noStrike" kern="0" cap="none" spc="0" normalizeH="0" baseline="0" noProof="0" dirty="0">
                <a:ln>
                  <a:noFill/>
                </a:ln>
                <a:solidFill>
                  <a:srgbClr val="FFFFFF">
                    <a:lumMod val="95000"/>
                  </a:srgbClr>
                </a:solidFill>
                <a:effectLst/>
                <a:uLnTx/>
                <a:uFillTx/>
                <a:latin typeface="Segoe UI"/>
                <a:ea typeface="+mn-ea"/>
                <a:cs typeface="+mn-cs"/>
                <a:sym typeface="+mn-ea"/>
              </a:endParaRPr>
            </a:p>
          </p:txBody>
        </p:sp>
      </p:grpSp>
      <p:sp>
        <p:nvSpPr>
          <p:cNvPr id="16" name="TextBox 76"/>
          <p:cNvSpPr txBox="1"/>
          <p:nvPr/>
        </p:nvSpPr>
        <p:spPr>
          <a:xfrm>
            <a:off x="5460467" y="3055532"/>
            <a:ext cx="25738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dirty="0" smtClean="0">
                <a:solidFill>
                  <a:srgbClr val="FFFFFF"/>
                </a:solidFill>
                <a:latin typeface="微软雅黑" panose="020B0503020204020204" charset="-122"/>
                <a:ea typeface="微软雅黑" panose="020B0503020204020204" charset="-122"/>
              </a:rPr>
              <a:t>实例讲解</a:t>
            </a:r>
            <a:endParaRPr kumimoji="0" lang="zh-CN" altLang="en-US" sz="36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2165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圆角矩形 2"/>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实例 </a:t>
            </a:r>
            <a:r>
              <a:rPr lang="en-US" altLang="zh-CN" sz="2000" b="1" dirty="0" smtClean="0"/>
              <a:t>— </a:t>
            </a:r>
            <a:r>
              <a:rPr lang="zh-CN" altLang="en-US" sz="2000" b="1" dirty="0" smtClean="0">
                <a:solidFill>
                  <a:srgbClr val="FFFF00"/>
                </a:solidFill>
              </a:rPr>
              <a:t>手机工厂</a:t>
            </a:r>
            <a:endParaRPr lang="zh-CN" altLang="en-US" sz="2000" b="1" dirty="0">
              <a:solidFill>
                <a:srgbClr val="FFFF00"/>
              </a:solidFill>
            </a:endParaRPr>
          </a:p>
        </p:txBody>
      </p:sp>
      <p:sp>
        <p:nvSpPr>
          <p:cNvPr id="4" name="文本框 3"/>
          <p:cNvSpPr txBox="1"/>
          <p:nvPr/>
        </p:nvSpPr>
        <p:spPr>
          <a:xfrm>
            <a:off x="2134390" y="2697818"/>
            <a:ext cx="8153584" cy="1200329"/>
          </a:xfrm>
          <a:prstGeom prst="rect">
            <a:avLst/>
          </a:prstGeom>
          <a:noFill/>
        </p:spPr>
        <p:txBody>
          <a:bodyPr wrap="square" rtlCol="0">
            <a:spAutoFit/>
          </a:bodyPr>
          <a:lstStyle/>
          <a:p>
            <a:r>
              <a:rPr lang="zh-CN" altLang="en-US" dirty="0" smtClean="0">
                <a:solidFill>
                  <a:srgbClr val="FF0000"/>
                </a:solidFill>
                <a:latin typeface="Microsoft YaHei UI" panose="020B0503020204020204" pitchFamily="34" charset="-122"/>
                <a:ea typeface="Microsoft YaHei UI" panose="020B0503020204020204" pitchFamily="34" charset="-122"/>
              </a:rPr>
              <a:t>背景</a:t>
            </a:r>
            <a:r>
              <a:rPr lang="zh-CN" altLang="en-US" dirty="0" smtClean="0">
                <a:solidFill>
                  <a:schemeClr val="bg1"/>
                </a:solidFill>
                <a:latin typeface="Microsoft YaHei UI" panose="020B0503020204020204" pitchFamily="34" charset="-122"/>
                <a:ea typeface="Microsoft YaHei UI" panose="020B0503020204020204" pitchFamily="34" charset="-122"/>
              </a:rPr>
              <a:t>：一个手机工厂可以生产多种类型的手机部件，如小米手机工厂可以生产小米手机</a:t>
            </a:r>
            <a:r>
              <a:rPr lang="zh-CN" altLang="en-US" dirty="0">
                <a:solidFill>
                  <a:schemeClr val="bg1"/>
                </a:solidFill>
                <a:latin typeface="Microsoft YaHei UI" panose="020B0503020204020204" pitchFamily="34" charset="-122"/>
                <a:ea typeface="Microsoft YaHei UI" panose="020B0503020204020204" pitchFamily="34" charset="-122"/>
              </a:rPr>
              <a:t>屏幕</a:t>
            </a:r>
            <a:r>
              <a:rPr lang="zh-CN" altLang="en-US" dirty="0" smtClean="0">
                <a:solidFill>
                  <a:schemeClr val="bg1"/>
                </a:solidFill>
                <a:latin typeface="Microsoft YaHei UI" panose="020B0503020204020204" pitchFamily="34" charset="-122"/>
                <a:ea typeface="Microsoft YaHei UI" panose="020B0503020204020204" pitchFamily="34" charset="-122"/>
              </a:rPr>
              <a:t>和小米手机主板等，</a:t>
            </a:r>
            <a:r>
              <a:rPr lang="zh-CN" altLang="en-US" dirty="0" smtClean="0">
                <a:solidFill>
                  <a:schemeClr val="bg1"/>
                </a:solidFill>
                <a:latin typeface="Microsoft YaHei UI" panose="020B0503020204020204" pitchFamily="34" charset="-122"/>
                <a:ea typeface="Microsoft YaHei UI" panose="020B0503020204020204" pitchFamily="34" charset="-122"/>
              </a:rPr>
              <a:t>苹果手机工厂可以生产苹果手机</a:t>
            </a:r>
            <a:r>
              <a:rPr lang="zh-CN" altLang="en-US" dirty="0">
                <a:solidFill>
                  <a:schemeClr val="bg1"/>
                </a:solidFill>
                <a:latin typeface="Microsoft YaHei UI" panose="020B0503020204020204" pitchFamily="34" charset="-122"/>
                <a:ea typeface="Microsoft YaHei UI" panose="020B0503020204020204" pitchFamily="34" charset="-122"/>
              </a:rPr>
              <a:t>屏幕</a:t>
            </a:r>
            <a:r>
              <a:rPr lang="zh-CN" altLang="en-US" dirty="0" smtClean="0">
                <a:solidFill>
                  <a:schemeClr val="bg1"/>
                </a:solidFill>
                <a:latin typeface="Microsoft YaHei UI" panose="020B0503020204020204" pitchFamily="34" charset="-122"/>
                <a:ea typeface="Microsoft YaHei UI" panose="020B0503020204020204" pitchFamily="34" charset="-122"/>
              </a:rPr>
              <a:t>和</a:t>
            </a:r>
            <a:r>
              <a:rPr lang="zh-CN" altLang="en-US" dirty="0">
                <a:solidFill>
                  <a:schemeClr val="bg1"/>
                </a:solidFill>
                <a:latin typeface="Microsoft YaHei UI" panose="020B0503020204020204" pitchFamily="34" charset="-122"/>
                <a:ea typeface="Microsoft YaHei UI" panose="020B0503020204020204" pitchFamily="34" charset="-122"/>
              </a:rPr>
              <a:t>苹果</a:t>
            </a:r>
            <a:r>
              <a:rPr lang="zh-CN" altLang="en-US" dirty="0" smtClean="0">
                <a:solidFill>
                  <a:schemeClr val="bg1"/>
                </a:solidFill>
                <a:latin typeface="Microsoft YaHei UI" panose="020B0503020204020204" pitchFamily="34" charset="-122"/>
                <a:ea typeface="Microsoft YaHei UI" panose="020B0503020204020204" pitchFamily="34" charset="-122"/>
              </a:rPr>
              <a:t>手机</a:t>
            </a:r>
            <a:r>
              <a:rPr lang="zh-CN" altLang="en-US" dirty="0">
                <a:solidFill>
                  <a:schemeClr val="bg1"/>
                </a:solidFill>
                <a:latin typeface="Microsoft YaHei UI" panose="020B0503020204020204" pitchFamily="34" charset="-122"/>
                <a:ea typeface="Microsoft YaHei UI" panose="020B0503020204020204" pitchFamily="34" charset="-122"/>
              </a:rPr>
              <a:t>主板等</a:t>
            </a:r>
            <a:r>
              <a:rPr lang="zh-CN" altLang="en-US" dirty="0" smtClean="0">
                <a:solidFill>
                  <a:schemeClr val="bg1"/>
                </a:solidFill>
                <a:latin typeface="Microsoft YaHei UI" panose="020B0503020204020204" pitchFamily="34" charset="-122"/>
                <a:ea typeface="Microsoft YaHei UI" panose="020B0503020204020204" pitchFamily="34" charset="-122"/>
              </a:rPr>
              <a:t>，相同品牌的手机部件构成一个产品族，相同类型的手机部件构成一个产品等级结构</a:t>
            </a:r>
            <a:r>
              <a:rPr lang="zh-CN" altLang="en-US" dirty="0" smtClean="0">
                <a:solidFill>
                  <a:schemeClr val="bg1"/>
                </a:solidFill>
                <a:latin typeface="Microsoft YaHei UI" panose="020B0503020204020204" pitchFamily="34" charset="-122"/>
                <a:ea typeface="Microsoft YaHei UI" panose="020B0503020204020204" pitchFamily="34" charset="-122"/>
              </a:rPr>
              <a:t>。</a:t>
            </a:r>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86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172" y="1221971"/>
            <a:ext cx="7118829" cy="5403272"/>
          </a:xfrm>
          <a:prstGeom prst="rect">
            <a:avLst/>
          </a:prstGeom>
        </p:spPr>
      </p:pic>
      <p:sp>
        <p:nvSpPr>
          <p:cNvPr id="8" name="圆角矩形 7"/>
          <p:cNvSpPr/>
          <p:nvPr/>
        </p:nvSpPr>
        <p:spPr>
          <a:xfrm>
            <a:off x="4214800" y="508650"/>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UML </a:t>
            </a:r>
            <a:r>
              <a:rPr lang="zh-CN" altLang="en-US" sz="2000" b="1" dirty="0" smtClean="0"/>
              <a:t>类图</a:t>
            </a:r>
            <a:endParaRPr lang="zh-CN" altLang="en-US" sz="2000" b="1" dirty="0"/>
          </a:p>
        </p:txBody>
      </p:sp>
    </p:spTree>
    <p:extLst>
      <p:ext uri="{BB962C8B-B14F-4D97-AF65-F5344CB8AC3E}">
        <p14:creationId xmlns:p14="http://schemas.microsoft.com/office/powerpoint/2010/main" val="322816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圆角矩形 1"/>
          <p:cNvSpPr/>
          <p:nvPr/>
        </p:nvSpPr>
        <p:spPr>
          <a:xfrm>
            <a:off x="4214800" y="508650"/>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代码实现</a:t>
            </a:r>
            <a:endParaRPr lang="zh-CN" altLang="en-US" sz="20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15" y="2053674"/>
            <a:ext cx="5591175" cy="28670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050" y="1501223"/>
            <a:ext cx="4391025" cy="3971925"/>
          </a:xfrm>
          <a:prstGeom prst="rect">
            <a:avLst/>
          </a:prstGeom>
        </p:spPr>
      </p:pic>
    </p:spTree>
    <p:extLst>
      <p:ext uri="{BB962C8B-B14F-4D97-AF65-F5344CB8AC3E}">
        <p14:creationId xmlns:p14="http://schemas.microsoft.com/office/powerpoint/2010/main" val="106147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98" y="1888460"/>
            <a:ext cx="5848350" cy="298132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260" y="1230976"/>
            <a:ext cx="5629275" cy="4495800"/>
          </a:xfrm>
          <a:prstGeom prst="rect">
            <a:avLst/>
          </a:prstGeom>
        </p:spPr>
      </p:pic>
    </p:spTree>
    <p:extLst>
      <p:ext uri="{BB962C8B-B14F-4D97-AF65-F5344CB8AC3E}">
        <p14:creationId xmlns:p14="http://schemas.microsoft.com/office/powerpoint/2010/main" val="412919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46" name="Picture 22" descr="Image result for technology background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946" y="1601181"/>
            <a:ext cx="5495925" cy="41338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479366" y="2193405"/>
            <a:ext cx="727831" cy="727831"/>
            <a:chOff x="1246607" y="2035460"/>
            <a:chExt cx="727831" cy="727831"/>
          </a:xfrm>
        </p:grpSpPr>
        <p:sp>
          <p:nvSpPr>
            <p:cNvPr id="73" name="椭圆 1"/>
            <p:cNvSpPr>
              <a:spLocks noChangeArrowheads="1"/>
            </p:cNvSpPr>
            <p:nvPr/>
          </p:nvSpPr>
          <p:spPr bwMode="auto">
            <a:xfrm>
              <a:off x="1246607" y="2035460"/>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Segoe UI"/>
                <a:ea typeface="+mn-ea"/>
                <a:cs typeface="+mn-cs"/>
                <a:sym typeface="+mn-ea"/>
              </a:endParaRPr>
            </a:p>
          </p:txBody>
        </p:sp>
        <p:sp>
          <p:nvSpPr>
            <p:cNvPr id="74" name="TextBox 32"/>
            <p:cNvSpPr>
              <a:spLocks noChangeArrowheads="1"/>
            </p:cNvSpPr>
            <p:nvPr/>
          </p:nvSpPr>
          <p:spPr bwMode="auto">
            <a:xfrm>
              <a:off x="1313610" y="2221873"/>
              <a:ext cx="601447" cy="368300"/>
            </a:xfrm>
            <a:prstGeom prst="rect">
              <a:avLst/>
            </a:prstGeom>
            <a:noFill/>
            <a:ln>
              <a:noFill/>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lumMod val="95000"/>
                    </a:prstClr>
                  </a:solidFill>
                  <a:effectLst/>
                  <a:uLnTx/>
                  <a:uFillTx/>
                  <a:latin typeface="Segoe UI"/>
                  <a:ea typeface="+mn-ea"/>
                  <a:cs typeface="+mn-cs"/>
                  <a:sym typeface="+mn-ea"/>
                </a:rPr>
                <a:t>01</a:t>
              </a:r>
            </a:p>
          </p:txBody>
        </p:sp>
      </p:grpSp>
      <p:grpSp>
        <p:nvGrpSpPr>
          <p:cNvPr id="3" name="组合 2"/>
          <p:cNvGrpSpPr/>
          <p:nvPr/>
        </p:nvGrpSpPr>
        <p:grpSpPr>
          <a:xfrm>
            <a:off x="1479366" y="3174717"/>
            <a:ext cx="727831" cy="727831"/>
            <a:chOff x="1250233" y="3195605"/>
            <a:chExt cx="727831" cy="727831"/>
          </a:xfrm>
        </p:grpSpPr>
        <p:sp>
          <p:nvSpPr>
            <p:cNvPr id="76" name="椭圆 1"/>
            <p:cNvSpPr>
              <a:spLocks noChangeArrowheads="1"/>
            </p:cNvSpPr>
            <p:nvPr/>
          </p:nvSpPr>
          <p:spPr bwMode="auto">
            <a:xfrm>
              <a:off x="1250233" y="3195605"/>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Segoe UI"/>
                <a:ea typeface="+mn-ea"/>
                <a:cs typeface="+mn-cs"/>
                <a:sym typeface="+mn-ea"/>
              </a:endParaRPr>
            </a:p>
          </p:txBody>
        </p:sp>
        <p:sp>
          <p:nvSpPr>
            <p:cNvPr id="77" name="TextBox 32"/>
            <p:cNvSpPr>
              <a:spLocks noChangeArrowheads="1"/>
            </p:cNvSpPr>
            <p:nvPr/>
          </p:nvSpPr>
          <p:spPr bwMode="auto">
            <a:xfrm>
              <a:off x="1314061" y="3375667"/>
              <a:ext cx="601447" cy="368300"/>
            </a:xfrm>
            <a:prstGeom prst="rect">
              <a:avLst/>
            </a:prstGeom>
            <a:noFill/>
            <a:ln>
              <a:noFill/>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lumMod val="95000"/>
                    </a:prstClr>
                  </a:solidFill>
                  <a:effectLst/>
                  <a:uLnTx/>
                  <a:uFillTx/>
                  <a:latin typeface="Segoe UI"/>
                  <a:ea typeface="+mn-ea"/>
                  <a:cs typeface="+mn-cs"/>
                  <a:sym typeface="+mn-ea"/>
                </a:rPr>
                <a:t>02</a:t>
              </a:r>
            </a:p>
          </p:txBody>
        </p:sp>
      </p:grpSp>
      <p:grpSp>
        <p:nvGrpSpPr>
          <p:cNvPr id="5" name="组合 4"/>
          <p:cNvGrpSpPr/>
          <p:nvPr/>
        </p:nvGrpSpPr>
        <p:grpSpPr>
          <a:xfrm>
            <a:off x="1479366" y="4156029"/>
            <a:ext cx="731641" cy="727831"/>
            <a:chOff x="1246607" y="4355834"/>
            <a:chExt cx="731641" cy="727831"/>
          </a:xfrm>
        </p:grpSpPr>
        <p:sp>
          <p:nvSpPr>
            <p:cNvPr id="75" name="椭圆 1"/>
            <p:cNvSpPr>
              <a:spLocks noChangeArrowheads="1"/>
            </p:cNvSpPr>
            <p:nvPr/>
          </p:nvSpPr>
          <p:spPr bwMode="auto">
            <a:xfrm>
              <a:off x="1250417" y="4355834"/>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Segoe UI"/>
                <a:ea typeface="+mn-ea"/>
                <a:cs typeface="+mn-cs"/>
                <a:sym typeface="+mn-ea"/>
              </a:endParaRPr>
            </a:p>
          </p:txBody>
        </p:sp>
        <p:sp>
          <p:nvSpPr>
            <p:cNvPr id="80" name="TextBox 32"/>
            <p:cNvSpPr>
              <a:spLocks noChangeArrowheads="1"/>
            </p:cNvSpPr>
            <p:nvPr/>
          </p:nvSpPr>
          <p:spPr bwMode="auto">
            <a:xfrm>
              <a:off x="1246607" y="4535599"/>
              <a:ext cx="727831" cy="368300"/>
            </a:xfrm>
            <a:prstGeom prst="rect">
              <a:avLst/>
            </a:prstGeom>
            <a:noFill/>
            <a:ln>
              <a:noFill/>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lumMod val="95000"/>
                    </a:prstClr>
                  </a:solidFill>
                  <a:effectLst/>
                  <a:uLnTx/>
                  <a:uFillTx/>
                  <a:latin typeface="Segoe UI"/>
                  <a:ea typeface="+mn-ea"/>
                  <a:cs typeface="+mn-cs"/>
                  <a:sym typeface="+mn-ea"/>
                </a:rPr>
                <a:t>03</a:t>
              </a:r>
            </a:p>
          </p:txBody>
        </p:sp>
      </p:grpSp>
      <p:sp>
        <p:nvSpPr>
          <p:cNvPr id="81" name="TextBox 76"/>
          <p:cNvSpPr txBox="1"/>
          <p:nvPr/>
        </p:nvSpPr>
        <p:spPr>
          <a:xfrm>
            <a:off x="2418010" y="2357265"/>
            <a:ext cx="25738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noProof="0" dirty="0" smtClean="0">
                <a:solidFill>
                  <a:prstClr val="white"/>
                </a:solidFill>
                <a:latin typeface="微软雅黑" panose="020B0503020204020204" charset="-122"/>
                <a:ea typeface="微软雅黑" panose="020B0503020204020204" charset="-122"/>
              </a:rPr>
              <a:t>抽象工厂模式介绍</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76"/>
          <p:cNvSpPr txBox="1"/>
          <p:nvPr/>
        </p:nvSpPr>
        <p:spPr>
          <a:xfrm>
            <a:off x="2418010" y="3354779"/>
            <a:ext cx="25738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结构与分析</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3" name="TextBox 76"/>
          <p:cNvSpPr txBox="1"/>
          <p:nvPr/>
        </p:nvSpPr>
        <p:spPr>
          <a:xfrm>
            <a:off x="2418010" y="4335498"/>
            <a:ext cx="25738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prstClr val="white"/>
                </a:solidFill>
                <a:latin typeface="微软雅黑" panose="020B0503020204020204" charset="-122"/>
                <a:ea typeface="微软雅黑" panose="020B0503020204020204" charset="-122"/>
              </a:rPr>
              <a:t>实例讲解</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5" name="文本框 84"/>
          <p:cNvSpPr txBox="1"/>
          <p:nvPr/>
        </p:nvSpPr>
        <p:spPr>
          <a:xfrm>
            <a:off x="736350" y="770372"/>
            <a:ext cx="435087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目录</a:t>
            </a:r>
            <a:r>
              <a:rPr kumimoji="0" lang="zh-CN" altLang="en-US" sz="3600" b="0" i="0" u="none" strike="noStrike" kern="1200" cap="none" spc="0" normalizeH="0" baseline="0" noProof="0" dirty="0" smtClean="0">
                <a:ln>
                  <a:noFill/>
                </a:ln>
                <a:solidFill>
                  <a:srgbClr val="077D89"/>
                </a:solidFill>
                <a:effectLst/>
                <a:uLnTx/>
                <a:uFillTx/>
                <a:latin typeface="微软雅黑" panose="020B0503020204020204" pitchFamily="34" charset="-122"/>
                <a:ea typeface="微软雅黑" panose="020B0503020204020204" pitchFamily="34" charset="-122"/>
                <a:cs typeface="+mn-cs"/>
              </a:rPr>
              <a:t> </a:t>
            </a: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3600" b="0" i="0" u="none" strike="noStrike" kern="1200" cap="none" spc="0" normalizeH="0" baseline="0" noProof="0" dirty="0" smtClean="0">
                <a:ln>
                  <a:noFill/>
                </a:ln>
                <a:solidFill>
                  <a:prstClr val="white"/>
                </a:solidFill>
                <a:effectLst/>
                <a:uLnTx/>
                <a:uFillTx/>
                <a:latin typeface="Arial Black" panose="020B0A04020102020204" pitchFamily="34" charset="0"/>
                <a:ea typeface="+mn-ea"/>
                <a:cs typeface="+mn-cs"/>
              </a:rPr>
              <a:t>CONTENTS</a:t>
            </a:r>
            <a:endParaRPr kumimoji="0" lang="zh-CN" altLang="en-US" sz="360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nvGrpSpPr>
          <p:cNvPr id="20" name="组合 19"/>
          <p:cNvGrpSpPr/>
          <p:nvPr/>
        </p:nvGrpSpPr>
        <p:grpSpPr>
          <a:xfrm>
            <a:off x="1475556" y="5168854"/>
            <a:ext cx="731641" cy="727831"/>
            <a:chOff x="1246607" y="4355834"/>
            <a:chExt cx="731641" cy="727831"/>
          </a:xfrm>
        </p:grpSpPr>
        <p:sp>
          <p:nvSpPr>
            <p:cNvPr id="21" name="椭圆 1"/>
            <p:cNvSpPr>
              <a:spLocks noChangeArrowheads="1"/>
            </p:cNvSpPr>
            <p:nvPr/>
          </p:nvSpPr>
          <p:spPr bwMode="auto">
            <a:xfrm>
              <a:off x="1250417" y="4355834"/>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Segoe UI"/>
                <a:ea typeface="+mn-ea"/>
                <a:cs typeface="+mn-cs"/>
                <a:sym typeface="+mn-ea"/>
              </a:endParaRPr>
            </a:p>
          </p:txBody>
        </p:sp>
        <p:sp>
          <p:nvSpPr>
            <p:cNvPr id="22" name="TextBox 32"/>
            <p:cNvSpPr>
              <a:spLocks noChangeArrowheads="1"/>
            </p:cNvSpPr>
            <p:nvPr/>
          </p:nvSpPr>
          <p:spPr bwMode="auto">
            <a:xfrm>
              <a:off x="1246607" y="4535599"/>
              <a:ext cx="727831" cy="368300"/>
            </a:xfrm>
            <a:prstGeom prst="rect">
              <a:avLst/>
            </a:prstGeom>
            <a:noFill/>
            <a:ln>
              <a:noFill/>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lumMod val="95000"/>
                    </a:prstClr>
                  </a:solidFill>
                  <a:effectLst/>
                  <a:uLnTx/>
                  <a:uFillTx/>
                  <a:latin typeface="Segoe UI"/>
                  <a:ea typeface="+mn-ea"/>
                  <a:cs typeface="+mn-cs"/>
                  <a:sym typeface="+mn-ea"/>
                </a:rPr>
                <a:t>0</a:t>
              </a:r>
              <a:r>
                <a:rPr kumimoji="0" lang="en-US" altLang="zh-CN" sz="2800" b="0" i="0" u="none" strike="noStrike" kern="1200" cap="none" spc="0" normalizeH="0" baseline="0" noProof="0" dirty="0" smtClean="0">
                  <a:ln>
                    <a:noFill/>
                  </a:ln>
                  <a:solidFill>
                    <a:prstClr val="white">
                      <a:lumMod val="95000"/>
                    </a:prstClr>
                  </a:solidFill>
                  <a:effectLst/>
                  <a:uLnTx/>
                  <a:uFillTx/>
                  <a:latin typeface="Segoe UI"/>
                  <a:ea typeface="+mn-ea"/>
                  <a:cs typeface="+mn-cs"/>
                  <a:sym typeface="+mn-ea"/>
                </a:rPr>
                <a:t>4</a:t>
              </a:r>
              <a:endParaRPr kumimoji="0" lang="zh-CN" altLang="en-US" sz="2800" b="0" i="0" u="none" strike="noStrike" kern="1200" cap="none" spc="0" normalizeH="0" baseline="0" noProof="0" dirty="0">
                <a:ln>
                  <a:noFill/>
                </a:ln>
                <a:solidFill>
                  <a:prstClr val="white">
                    <a:lumMod val="95000"/>
                  </a:prstClr>
                </a:solidFill>
                <a:effectLst/>
                <a:uLnTx/>
                <a:uFillTx/>
                <a:latin typeface="Segoe UI"/>
                <a:ea typeface="+mn-ea"/>
                <a:cs typeface="+mn-cs"/>
                <a:sym typeface="+mn-ea"/>
              </a:endParaRPr>
            </a:p>
          </p:txBody>
        </p:sp>
      </p:grpSp>
      <p:sp>
        <p:nvSpPr>
          <p:cNvPr id="23" name="TextBox 76"/>
          <p:cNvSpPr txBox="1"/>
          <p:nvPr/>
        </p:nvSpPr>
        <p:spPr>
          <a:xfrm>
            <a:off x="2414200" y="5348323"/>
            <a:ext cx="25738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应用和扩展</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379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iterate type="lt">
                                    <p:tmPct val="10000"/>
                                  </p:iterate>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p:cTn id="7" dur="5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5">
                                            <p:txEl>
                                              <p:pRg st="0" end="0"/>
                                            </p:txEl>
                                          </p:spTgt>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anim calcmode="lin" valueType="num">
                                      <p:cBhvr>
                                        <p:cTn id="18" dur="1000" fill="hold"/>
                                        <p:tgtEl>
                                          <p:spTgt spid="81"/>
                                        </p:tgtEl>
                                        <p:attrNameLst>
                                          <p:attrName>ppt_x</p:attrName>
                                        </p:attrNameLst>
                                      </p:cBhvr>
                                      <p:tavLst>
                                        <p:tav tm="0">
                                          <p:val>
                                            <p:strVal val="#ppt_x"/>
                                          </p:val>
                                        </p:tav>
                                        <p:tav tm="100000">
                                          <p:val>
                                            <p:strVal val="#ppt_x"/>
                                          </p:val>
                                        </p:tav>
                                      </p:tavLst>
                                    </p:anim>
                                    <p:anim calcmode="lin" valueType="num">
                                      <p:cBhvr>
                                        <p:cTn id="19" dur="1000" fill="hold"/>
                                        <p:tgtEl>
                                          <p:spTgt spid="8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1000"/>
                                        <p:tgtEl>
                                          <p:spTgt spid="83"/>
                                        </p:tgtEl>
                                      </p:cBhvr>
                                    </p:animEffect>
                                    <p:anim calcmode="lin" valueType="num">
                                      <p:cBhvr>
                                        <p:cTn id="40" dur="1000" fill="hold"/>
                                        <p:tgtEl>
                                          <p:spTgt spid="83"/>
                                        </p:tgtEl>
                                        <p:attrNameLst>
                                          <p:attrName>ppt_x</p:attrName>
                                        </p:attrNameLst>
                                      </p:cBhvr>
                                      <p:tavLst>
                                        <p:tav tm="0">
                                          <p:val>
                                            <p:strVal val="#ppt_x"/>
                                          </p:val>
                                        </p:tav>
                                        <p:tav tm="100000">
                                          <p:val>
                                            <p:strVal val="#ppt_x"/>
                                          </p:val>
                                        </p:tav>
                                      </p:tavLst>
                                    </p:anim>
                                    <p:anim calcmode="lin" valueType="num">
                                      <p:cBhvr>
                                        <p:cTn id="41" dur="1000" fill="hold"/>
                                        <p:tgtEl>
                                          <p:spTgt spid="83"/>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anim calcmode="lin" valueType="num">
                                      <p:cBhvr>
                                        <p:cTn id="46" dur="1000" fill="hold"/>
                                        <p:tgtEl>
                                          <p:spTgt spid="20"/>
                                        </p:tgtEl>
                                        <p:attrNameLst>
                                          <p:attrName>ppt_x</p:attrName>
                                        </p:attrNameLst>
                                      </p:cBhvr>
                                      <p:tavLst>
                                        <p:tav tm="0">
                                          <p:val>
                                            <p:strVal val="#ppt_x"/>
                                          </p:val>
                                        </p:tav>
                                        <p:tav tm="100000">
                                          <p:val>
                                            <p:strVal val="#ppt_x"/>
                                          </p:val>
                                        </p:tav>
                                      </p:tavLst>
                                    </p:anim>
                                    <p:anim calcmode="lin" valueType="num">
                                      <p:cBhvr>
                                        <p:cTn id="47" dur="1000" fill="hold"/>
                                        <p:tgtEl>
                                          <p:spTgt spid="20"/>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47" y="667962"/>
            <a:ext cx="4619625" cy="55054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302" y="667962"/>
            <a:ext cx="4543425" cy="5562600"/>
          </a:xfrm>
          <a:prstGeom prst="rect">
            <a:avLst/>
          </a:prstGeom>
        </p:spPr>
      </p:pic>
    </p:spTree>
    <p:extLst>
      <p:ext uri="{BB962C8B-B14F-4D97-AF65-F5344CB8AC3E}">
        <p14:creationId xmlns:p14="http://schemas.microsoft.com/office/powerpoint/2010/main" val="103816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002" y="616701"/>
            <a:ext cx="5105400" cy="565785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16701"/>
            <a:ext cx="5181600" cy="5695950"/>
          </a:xfrm>
          <a:prstGeom prst="rect">
            <a:avLst/>
          </a:prstGeom>
        </p:spPr>
      </p:pic>
    </p:spTree>
    <p:extLst>
      <p:ext uri="{BB962C8B-B14F-4D97-AF65-F5344CB8AC3E}">
        <p14:creationId xmlns:p14="http://schemas.microsoft.com/office/powerpoint/2010/main" val="311015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204" y="977524"/>
            <a:ext cx="7372350" cy="4886325"/>
          </a:xfrm>
          <a:prstGeom prst="rect">
            <a:avLst/>
          </a:prstGeom>
        </p:spPr>
      </p:pic>
    </p:spTree>
    <p:extLst>
      <p:ext uri="{BB962C8B-B14F-4D97-AF65-F5344CB8AC3E}">
        <p14:creationId xmlns:p14="http://schemas.microsoft.com/office/powerpoint/2010/main" val="42279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圆角矩形 1"/>
          <p:cNvSpPr/>
          <p:nvPr/>
        </p:nvSpPr>
        <p:spPr>
          <a:xfrm>
            <a:off x="4214800" y="508650"/>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运行结果</a:t>
            </a:r>
            <a:endParaRPr lang="zh-CN" altLang="en-US" sz="20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549" y="1313878"/>
            <a:ext cx="9458325" cy="4943475"/>
          </a:xfrm>
          <a:prstGeom prst="rect">
            <a:avLst/>
          </a:prstGeom>
        </p:spPr>
      </p:pic>
    </p:spTree>
    <p:extLst>
      <p:ext uri="{BB962C8B-B14F-4D97-AF65-F5344CB8AC3E}">
        <p14:creationId xmlns:p14="http://schemas.microsoft.com/office/powerpoint/2010/main" val="2211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06" y="1304925"/>
            <a:ext cx="5007032" cy="55654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923" y="1304925"/>
            <a:ext cx="4591050" cy="5553075"/>
          </a:xfrm>
          <a:prstGeom prst="rect">
            <a:avLst/>
          </a:prstGeom>
        </p:spPr>
      </p:pic>
      <p:sp>
        <p:nvSpPr>
          <p:cNvPr id="6" name="文本框 5"/>
          <p:cNvSpPr txBox="1"/>
          <p:nvPr/>
        </p:nvSpPr>
        <p:spPr>
          <a:xfrm>
            <a:off x="416858" y="228600"/>
            <a:ext cx="5737054" cy="584775"/>
          </a:xfrm>
          <a:prstGeom prst="rect">
            <a:avLst/>
          </a:prstGeom>
          <a:noFill/>
        </p:spPr>
        <p:txBody>
          <a:bodyPr wrap="square" rtlCol="0">
            <a:spAutoFit/>
          </a:bodyPr>
          <a:lstStyle/>
          <a:p>
            <a:pPr lvl="0"/>
            <a:r>
              <a:rPr lang="zh-CN" altLang="en-US" sz="3200" dirty="0">
                <a:solidFill>
                  <a:prstClr val="white"/>
                </a:solidFill>
              </a:rPr>
              <a:t>需求变更 </a:t>
            </a:r>
            <a:r>
              <a:rPr lang="en-US" altLang="zh-CN" sz="3200" dirty="0">
                <a:solidFill>
                  <a:prstClr val="white"/>
                </a:solidFill>
              </a:rPr>
              <a:t>— </a:t>
            </a:r>
            <a:r>
              <a:rPr lang="zh-CN" altLang="en-US" sz="2400" dirty="0">
                <a:solidFill>
                  <a:prstClr val="white"/>
                </a:solidFill>
              </a:rPr>
              <a:t>增加手机品牌华为</a:t>
            </a:r>
          </a:p>
        </p:txBody>
      </p:sp>
    </p:spTree>
    <p:extLst>
      <p:ext uri="{BB962C8B-B14F-4D97-AF65-F5344CB8AC3E}">
        <p14:creationId xmlns:p14="http://schemas.microsoft.com/office/powerpoint/2010/main" val="1754193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37" y="957262"/>
            <a:ext cx="9458325" cy="4943475"/>
          </a:xfrm>
          <a:prstGeom prst="rect">
            <a:avLst/>
          </a:prstGeom>
        </p:spPr>
      </p:pic>
    </p:spTree>
    <p:extLst>
      <p:ext uri="{BB962C8B-B14F-4D97-AF65-F5344CB8AC3E}">
        <p14:creationId xmlns:p14="http://schemas.microsoft.com/office/powerpoint/2010/main" val="34913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3682313" y="2771630"/>
            <a:ext cx="5206314"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j-cs"/>
            </a:endParaRPr>
          </a:p>
        </p:txBody>
      </p:sp>
      <p:grpSp>
        <p:nvGrpSpPr>
          <p:cNvPr id="13" name="组合 12"/>
          <p:cNvGrpSpPr/>
          <p:nvPr/>
        </p:nvGrpSpPr>
        <p:grpSpPr>
          <a:xfrm>
            <a:off x="3557546" y="2652074"/>
            <a:ext cx="1447200" cy="1447200"/>
            <a:chOff x="1246607" y="2035460"/>
            <a:chExt cx="727831" cy="727831"/>
          </a:xfrm>
        </p:grpSpPr>
        <p:sp>
          <p:nvSpPr>
            <p:cNvPr id="14" name="椭圆 1"/>
            <p:cNvSpPr>
              <a:spLocks noChangeArrowheads="1"/>
            </p:cNvSpPr>
            <p:nvPr/>
          </p:nvSpPr>
          <p:spPr bwMode="auto">
            <a:xfrm>
              <a:off x="1246607" y="2035460"/>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solidFill>
                <a:effectLst/>
                <a:uLnTx/>
                <a:uFillTx/>
                <a:latin typeface="Segoe UI"/>
                <a:ea typeface="+mn-ea"/>
                <a:cs typeface="+mn-cs"/>
                <a:sym typeface="+mn-ea"/>
              </a:endParaRPr>
            </a:p>
          </p:txBody>
        </p:sp>
        <p:sp>
          <p:nvSpPr>
            <p:cNvPr id="15" name="TextBox 32"/>
            <p:cNvSpPr>
              <a:spLocks noChangeArrowheads="1"/>
            </p:cNvSpPr>
            <p:nvPr/>
          </p:nvSpPr>
          <p:spPr bwMode="auto">
            <a:xfrm>
              <a:off x="1309355" y="2095588"/>
              <a:ext cx="605702" cy="607575"/>
            </a:xfrm>
            <a:prstGeom prst="rect">
              <a:avLst/>
            </a:prstGeom>
            <a:noFill/>
            <a:ln w="12700" cap="flat" cmpd="sng" algn="ctr">
              <a:noFill/>
              <a:prstDash val="solid"/>
              <a:miter lim="800000"/>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0</a:t>
              </a:r>
              <a:r>
                <a:rPr kumimoji="0" lang="en-US" altLang="zh-CN"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4</a:t>
              </a:r>
              <a:endParaRPr kumimoji="0" lang="zh-CN" altLang="en-US" sz="4000" b="0" i="0" u="none" strike="noStrike" kern="0" cap="none" spc="0" normalizeH="0" baseline="0" noProof="0" dirty="0">
                <a:ln>
                  <a:noFill/>
                </a:ln>
                <a:solidFill>
                  <a:srgbClr val="FFFFFF">
                    <a:lumMod val="95000"/>
                  </a:srgbClr>
                </a:solidFill>
                <a:effectLst/>
                <a:uLnTx/>
                <a:uFillTx/>
                <a:latin typeface="Segoe UI"/>
                <a:ea typeface="+mn-ea"/>
                <a:cs typeface="+mn-cs"/>
                <a:sym typeface="+mn-ea"/>
              </a:endParaRPr>
            </a:p>
          </p:txBody>
        </p:sp>
      </p:grpSp>
      <p:sp>
        <p:nvSpPr>
          <p:cNvPr id="16" name="TextBox 76"/>
          <p:cNvSpPr txBox="1"/>
          <p:nvPr/>
        </p:nvSpPr>
        <p:spPr>
          <a:xfrm>
            <a:off x="5460467" y="3055532"/>
            <a:ext cx="25738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dirty="0" smtClean="0">
                <a:solidFill>
                  <a:srgbClr val="FFFFFF"/>
                </a:solidFill>
                <a:latin typeface="微软雅黑" panose="020B0503020204020204" charset="-122"/>
                <a:ea typeface="微软雅黑" panose="020B0503020204020204" charset="-122"/>
              </a:rPr>
              <a:t>应用和扩展</a:t>
            </a:r>
            <a:endParaRPr kumimoji="0" lang="zh-CN" altLang="en-US" sz="36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78382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15460583-7c05-4017-b01f-850aff9cea2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4478568" y="2390806"/>
            <a:ext cx="2406264" cy="2489765"/>
            <a:chOff x="4724401" y="2390806"/>
            <a:chExt cx="2743200" cy="2838393"/>
          </a:xfrm>
        </p:grpSpPr>
        <p:sp>
          <p:nvSpPr>
            <p:cNvPr id="9" name="íṣḻiḑé"/>
            <p:cNvSpPr/>
            <p:nvPr/>
          </p:nvSpPr>
          <p:spPr bwMode="auto">
            <a:xfrm>
              <a:off x="4724401" y="3686206"/>
              <a:ext cx="2743200" cy="1542993"/>
            </a:xfrm>
            <a:custGeom>
              <a:avLst/>
              <a:gdLst>
                <a:gd name="T0" fmla="*/ 0 w 1874"/>
                <a:gd name="T1" fmla="*/ 451 h 899"/>
                <a:gd name="T2" fmla="*/ 945 w 1874"/>
                <a:gd name="T3" fmla="*/ 0 h 899"/>
                <a:gd name="T4" fmla="*/ 1874 w 1874"/>
                <a:gd name="T5" fmla="*/ 451 h 899"/>
                <a:gd name="T6" fmla="*/ 937 w 1874"/>
                <a:gd name="T7" fmla="*/ 899 h 899"/>
                <a:gd name="T8" fmla="*/ 0 w 1874"/>
                <a:gd name="T9" fmla="*/ 451 h 899"/>
              </a:gdLst>
              <a:ahLst/>
              <a:cxnLst>
                <a:cxn ang="0">
                  <a:pos x="T0" y="T1"/>
                </a:cxn>
                <a:cxn ang="0">
                  <a:pos x="T2" y="T3"/>
                </a:cxn>
                <a:cxn ang="0">
                  <a:pos x="T4" y="T5"/>
                </a:cxn>
                <a:cxn ang="0">
                  <a:pos x="T6" y="T7"/>
                </a:cxn>
                <a:cxn ang="0">
                  <a:pos x="T8" y="T9"/>
                </a:cxn>
              </a:cxnLst>
              <a:rect l="0" t="0" r="r" b="b"/>
              <a:pathLst>
                <a:path w="1874" h="899">
                  <a:moveTo>
                    <a:pt x="0" y="451"/>
                  </a:moveTo>
                  <a:lnTo>
                    <a:pt x="945" y="0"/>
                  </a:lnTo>
                  <a:lnTo>
                    <a:pt x="1874" y="451"/>
                  </a:lnTo>
                  <a:lnTo>
                    <a:pt x="937" y="899"/>
                  </a:lnTo>
                  <a:lnTo>
                    <a:pt x="0" y="451"/>
                  </a:lnTo>
                  <a:close/>
                </a:path>
              </a:pathLst>
            </a:custGeom>
            <a:solidFill>
              <a:schemeClr val="accent1"/>
            </a:solidFill>
            <a:ln w="9525" cap="flat">
              <a:noFill/>
              <a:prstDash val="solid"/>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ïṩľíḍê"/>
            <p:cNvSpPr/>
            <p:nvPr/>
          </p:nvSpPr>
          <p:spPr bwMode="auto">
            <a:xfrm>
              <a:off x="4724401" y="3254406"/>
              <a:ext cx="2743200" cy="1542993"/>
            </a:xfrm>
            <a:custGeom>
              <a:avLst/>
              <a:gdLst>
                <a:gd name="T0" fmla="*/ 0 w 1874"/>
                <a:gd name="T1" fmla="*/ 451 h 899"/>
                <a:gd name="T2" fmla="*/ 945 w 1874"/>
                <a:gd name="T3" fmla="*/ 0 h 899"/>
                <a:gd name="T4" fmla="*/ 1874 w 1874"/>
                <a:gd name="T5" fmla="*/ 451 h 899"/>
                <a:gd name="T6" fmla="*/ 937 w 1874"/>
                <a:gd name="T7" fmla="*/ 899 h 899"/>
                <a:gd name="T8" fmla="*/ 0 w 1874"/>
                <a:gd name="T9" fmla="*/ 451 h 899"/>
              </a:gdLst>
              <a:ahLst/>
              <a:cxnLst>
                <a:cxn ang="0">
                  <a:pos x="T0" y="T1"/>
                </a:cxn>
                <a:cxn ang="0">
                  <a:pos x="T2" y="T3"/>
                </a:cxn>
                <a:cxn ang="0">
                  <a:pos x="T4" y="T5"/>
                </a:cxn>
                <a:cxn ang="0">
                  <a:pos x="T6" y="T7"/>
                </a:cxn>
                <a:cxn ang="0">
                  <a:pos x="T8" y="T9"/>
                </a:cxn>
              </a:cxnLst>
              <a:rect l="0" t="0" r="r" b="b"/>
              <a:pathLst>
                <a:path w="1874" h="899">
                  <a:moveTo>
                    <a:pt x="0" y="451"/>
                  </a:moveTo>
                  <a:lnTo>
                    <a:pt x="945" y="0"/>
                  </a:lnTo>
                  <a:lnTo>
                    <a:pt x="1874" y="451"/>
                  </a:lnTo>
                  <a:lnTo>
                    <a:pt x="937" y="899"/>
                  </a:lnTo>
                  <a:lnTo>
                    <a:pt x="0" y="451"/>
                  </a:lnTo>
                  <a:close/>
                </a:path>
              </a:pathLst>
            </a:custGeom>
            <a:solidFill>
              <a:schemeClr val="accent2"/>
            </a:solidFill>
            <a:ln w="9525" cap="flat">
              <a:noFill/>
              <a:prstDash val="solid"/>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ïśľiḑé"/>
            <p:cNvSpPr/>
            <p:nvPr/>
          </p:nvSpPr>
          <p:spPr bwMode="auto">
            <a:xfrm>
              <a:off x="4724401" y="2822606"/>
              <a:ext cx="2743200" cy="1542993"/>
            </a:xfrm>
            <a:custGeom>
              <a:avLst/>
              <a:gdLst>
                <a:gd name="T0" fmla="*/ 0 w 1874"/>
                <a:gd name="T1" fmla="*/ 451 h 899"/>
                <a:gd name="T2" fmla="*/ 945 w 1874"/>
                <a:gd name="T3" fmla="*/ 0 h 899"/>
                <a:gd name="T4" fmla="*/ 1874 w 1874"/>
                <a:gd name="T5" fmla="*/ 451 h 899"/>
                <a:gd name="T6" fmla="*/ 937 w 1874"/>
                <a:gd name="T7" fmla="*/ 899 h 899"/>
                <a:gd name="T8" fmla="*/ 0 w 1874"/>
                <a:gd name="T9" fmla="*/ 451 h 899"/>
              </a:gdLst>
              <a:ahLst/>
              <a:cxnLst>
                <a:cxn ang="0">
                  <a:pos x="T0" y="T1"/>
                </a:cxn>
                <a:cxn ang="0">
                  <a:pos x="T2" y="T3"/>
                </a:cxn>
                <a:cxn ang="0">
                  <a:pos x="T4" y="T5"/>
                </a:cxn>
                <a:cxn ang="0">
                  <a:pos x="T6" y="T7"/>
                </a:cxn>
                <a:cxn ang="0">
                  <a:pos x="T8" y="T9"/>
                </a:cxn>
              </a:cxnLst>
              <a:rect l="0" t="0" r="r" b="b"/>
              <a:pathLst>
                <a:path w="1874" h="899">
                  <a:moveTo>
                    <a:pt x="0" y="451"/>
                  </a:moveTo>
                  <a:lnTo>
                    <a:pt x="945" y="0"/>
                  </a:lnTo>
                  <a:lnTo>
                    <a:pt x="1874" y="451"/>
                  </a:lnTo>
                  <a:lnTo>
                    <a:pt x="937" y="899"/>
                  </a:lnTo>
                  <a:lnTo>
                    <a:pt x="0" y="451"/>
                  </a:lnTo>
                  <a:close/>
                </a:path>
              </a:pathLst>
            </a:custGeom>
            <a:solidFill>
              <a:schemeClr val="accent3"/>
            </a:solidFill>
            <a:ln w="9525" cap="flat">
              <a:noFill/>
              <a:prstDash val="solid"/>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ïśļîďé"/>
            <p:cNvSpPr/>
            <p:nvPr/>
          </p:nvSpPr>
          <p:spPr bwMode="auto">
            <a:xfrm>
              <a:off x="4724401" y="2390806"/>
              <a:ext cx="2743200" cy="1542993"/>
            </a:xfrm>
            <a:custGeom>
              <a:avLst/>
              <a:gdLst>
                <a:gd name="T0" fmla="*/ 0 w 1874"/>
                <a:gd name="T1" fmla="*/ 451 h 899"/>
                <a:gd name="T2" fmla="*/ 945 w 1874"/>
                <a:gd name="T3" fmla="*/ 0 h 899"/>
                <a:gd name="T4" fmla="*/ 1874 w 1874"/>
                <a:gd name="T5" fmla="*/ 451 h 899"/>
                <a:gd name="T6" fmla="*/ 937 w 1874"/>
                <a:gd name="T7" fmla="*/ 899 h 899"/>
                <a:gd name="T8" fmla="*/ 0 w 1874"/>
                <a:gd name="T9" fmla="*/ 451 h 899"/>
              </a:gdLst>
              <a:ahLst/>
              <a:cxnLst>
                <a:cxn ang="0">
                  <a:pos x="T0" y="T1"/>
                </a:cxn>
                <a:cxn ang="0">
                  <a:pos x="T2" y="T3"/>
                </a:cxn>
                <a:cxn ang="0">
                  <a:pos x="T4" y="T5"/>
                </a:cxn>
                <a:cxn ang="0">
                  <a:pos x="T6" y="T7"/>
                </a:cxn>
                <a:cxn ang="0">
                  <a:pos x="T8" y="T9"/>
                </a:cxn>
              </a:cxnLst>
              <a:rect l="0" t="0" r="r" b="b"/>
              <a:pathLst>
                <a:path w="1874" h="899">
                  <a:moveTo>
                    <a:pt x="0" y="451"/>
                  </a:moveTo>
                  <a:lnTo>
                    <a:pt x="945" y="0"/>
                  </a:lnTo>
                  <a:lnTo>
                    <a:pt x="1874" y="451"/>
                  </a:lnTo>
                  <a:lnTo>
                    <a:pt x="937" y="899"/>
                  </a:lnTo>
                  <a:lnTo>
                    <a:pt x="0" y="451"/>
                  </a:lnTo>
                  <a:close/>
                </a:path>
              </a:pathLst>
            </a:custGeom>
            <a:solidFill>
              <a:schemeClr val="accent4"/>
            </a:solidFill>
            <a:ln w="9525" cap="flat">
              <a:noFill/>
              <a:prstDash val="solid"/>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7" name="îṣļîďé"/>
          <p:cNvSpPr txBox="1"/>
          <p:nvPr/>
        </p:nvSpPr>
        <p:spPr bwMode="auto">
          <a:xfrm>
            <a:off x="1065567" y="3608919"/>
            <a:ext cx="3011134" cy="309958"/>
          </a:xfrm>
          <a:prstGeom prst="rect">
            <a:avLst/>
          </a:prstGeom>
          <a:noFill/>
        </p:spPr>
        <p:txBody>
          <a:bodyPr wrap="none" lIns="90000" tIns="46800" rIns="90000" bIns="4680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符合开闭原则</a:t>
            </a:r>
          </a:p>
        </p:txBody>
      </p:sp>
      <p:cxnSp>
        <p:nvCxnSpPr>
          <p:cNvPr id="32" name="Straight Connector 29"/>
          <p:cNvCxnSpPr/>
          <p:nvPr/>
        </p:nvCxnSpPr>
        <p:spPr>
          <a:xfrm flipH="1" flipV="1">
            <a:off x="7181853" y="3286424"/>
            <a:ext cx="3286115" cy="8425"/>
          </a:xfrm>
          <a:prstGeom prst="line">
            <a:avLst/>
          </a:prstGeom>
          <a:ln w="19050">
            <a:tailEnd type="oval"/>
          </a:ln>
        </p:spPr>
        <p:style>
          <a:lnRef idx="1">
            <a:schemeClr val="accent6"/>
          </a:lnRef>
          <a:fillRef idx="0">
            <a:schemeClr val="accent6"/>
          </a:fillRef>
          <a:effectRef idx="0">
            <a:schemeClr val="accent6"/>
          </a:effectRef>
          <a:fontRef idx="minor">
            <a:schemeClr val="tx1"/>
          </a:fontRef>
        </p:style>
      </p:cxnSp>
      <p:sp>
        <p:nvSpPr>
          <p:cNvPr id="33" name="îṣļîďé"/>
          <p:cNvSpPr txBox="1"/>
          <p:nvPr/>
        </p:nvSpPr>
        <p:spPr bwMode="auto">
          <a:xfrm>
            <a:off x="1065565" y="3016630"/>
            <a:ext cx="3011134" cy="309958"/>
          </a:xfrm>
          <a:prstGeom prst="rect">
            <a:avLst/>
          </a:prstGeom>
          <a:noFill/>
        </p:spPr>
        <p:txBody>
          <a:bodyPr wrap="none" lIns="90000" tIns="46800" rIns="90000" bIns="4680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低耦合</a:t>
            </a:r>
          </a:p>
        </p:txBody>
      </p:sp>
      <p:sp>
        <p:nvSpPr>
          <p:cNvPr id="39" name="îṣḷïḓé"/>
          <p:cNvSpPr txBox="1"/>
          <p:nvPr/>
        </p:nvSpPr>
        <p:spPr bwMode="auto">
          <a:xfrm>
            <a:off x="7181853" y="2924238"/>
            <a:ext cx="4086222" cy="542677"/>
          </a:xfrm>
          <a:prstGeom prst="rect">
            <a:avLst/>
          </a:prstGeom>
          <a:noFill/>
        </p:spPr>
        <p:txBody>
          <a:bodyPr wrap="none" lIns="90000" tIns="46800" rIns="90000" bIns="4680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扩展难</a:t>
            </a:r>
          </a:p>
        </p:txBody>
      </p:sp>
      <p:cxnSp>
        <p:nvCxnSpPr>
          <p:cNvPr id="41" name="Straight Connector 35"/>
          <p:cNvCxnSpPr/>
          <p:nvPr/>
        </p:nvCxnSpPr>
        <p:spPr>
          <a:xfrm flipV="1">
            <a:off x="790579" y="3396232"/>
            <a:ext cx="3286116" cy="9975"/>
          </a:xfrm>
          <a:prstGeom prst="line">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35"/>
          <p:cNvCxnSpPr/>
          <p:nvPr/>
        </p:nvCxnSpPr>
        <p:spPr>
          <a:xfrm flipV="1">
            <a:off x="790579" y="3999122"/>
            <a:ext cx="3286116" cy="9975"/>
          </a:xfrm>
          <a:prstGeom prst="line">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29"/>
          <p:cNvCxnSpPr/>
          <p:nvPr/>
        </p:nvCxnSpPr>
        <p:spPr>
          <a:xfrm flipH="1" flipV="1">
            <a:off x="7181853" y="3871424"/>
            <a:ext cx="3286115" cy="8425"/>
          </a:xfrm>
          <a:prstGeom prst="line">
            <a:avLst/>
          </a:prstGeom>
          <a:ln w="19050">
            <a:tailEnd type="oval"/>
          </a:ln>
        </p:spPr>
        <p:style>
          <a:lnRef idx="1">
            <a:schemeClr val="accent6"/>
          </a:lnRef>
          <a:fillRef idx="0">
            <a:schemeClr val="accent6"/>
          </a:fillRef>
          <a:effectRef idx="0">
            <a:schemeClr val="accent6"/>
          </a:effectRef>
          <a:fontRef idx="minor">
            <a:schemeClr val="tx1"/>
          </a:fontRef>
        </p:style>
      </p:cxnSp>
      <p:sp>
        <p:nvSpPr>
          <p:cNvPr id="50" name="îṣḷïḓé"/>
          <p:cNvSpPr txBox="1"/>
          <p:nvPr/>
        </p:nvSpPr>
        <p:spPr bwMode="auto">
          <a:xfrm>
            <a:off x="7181853" y="3478848"/>
            <a:ext cx="4086222" cy="528618"/>
          </a:xfrm>
          <a:prstGeom prst="rect">
            <a:avLst/>
          </a:prstGeom>
          <a:noFill/>
        </p:spPr>
        <p:txBody>
          <a:bodyPr wrap="none" lIns="90000" tIns="46800" rIns="90000" bIns="4680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开闭原则的倾斜性</a:t>
            </a:r>
          </a:p>
        </p:txBody>
      </p:sp>
      <p:sp>
        <p:nvSpPr>
          <p:cNvPr id="7" name="îṣļîďé"/>
          <p:cNvSpPr txBox="1"/>
          <p:nvPr/>
        </p:nvSpPr>
        <p:spPr bwMode="auto">
          <a:xfrm>
            <a:off x="1059217" y="4180419"/>
            <a:ext cx="3011134" cy="309958"/>
          </a:xfrm>
          <a:prstGeom prst="rect">
            <a:avLst/>
          </a:prstGeom>
          <a:noFill/>
        </p:spPr>
        <p:txBody>
          <a:bodyPr wrap="none" lIns="90000" tIns="46800" rIns="90000" bIns="4680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符合单一职责原则</a:t>
            </a:r>
          </a:p>
        </p:txBody>
      </p:sp>
      <p:cxnSp>
        <p:nvCxnSpPr>
          <p:cNvPr id="14" name="Straight Connector 35"/>
          <p:cNvCxnSpPr/>
          <p:nvPr/>
        </p:nvCxnSpPr>
        <p:spPr>
          <a:xfrm flipV="1">
            <a:off x="784229" y="4570622"/>
            <a:ext cx="3286116" cy="9975"/>
          </a:xfrm>
          <a:prstGeom prst="line">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4173237" y="990788"/>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dirty="0" smtClean="0">
                <a:solidFill>
                  <a:schemeClr val="bg1"/>
                </a:solidFill>
                <a:latin typeface="Microsoft YaHei UI" panose="020B0503020204020204" pitchFamily="34" charset="-122"/>
                <a:ea typeface="Microsoft YaHei UI" panose="020B0503020204020204" pitchFamily="34" charset="-122"/>
              </a:rPr>
              <a:t>抽象</a:t>
            </a:r>
            <a:r>
              <a:rPr lang="zh-CN" altLang="en-US" dirty="0" smtClean="0">
                <a:solidFill>
                  <a:srgbClr val="FFFFFF"/>
                </a:solidFill>
                <a:latin typeface="Microsoft YaHei UI" panose="020B0503020204020204" pitchFamily="34" charset="-122"/>
                <a:ea typeface="Microsoft YaHei UI" panose="020B0503020204020204" pitchFamily="34" charset="-122"/>
              </a:rPr>
              <a:t>工厂模式优缺点</a:t>
            </a:r>
            <a:endParaRPr lang="zh-CN" altLang="en-US" dirty="0">
              <a:solidFill>
                <a:srgbClr val="FFFFFF"/>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11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ïṡḻîḍê"/>
          <p:cNvSpPr/>
          <p:nvPr/>
        </p:nvSpPr>
        <p:spPr bwMode="auto">
          <a:xfrm>
            <a:off x="2044867" y="252373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îṣḻïḑé"/>
          <p:cNvSpPr/>
          <p:nvPr/>
        </p:nvSpPr>
        <p:spPr bwMode="auto">
          <a:xfrm>
            <a:off x="2044867" y="314808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矩形 17"/>
          <p:cNvSpPr/>
          <p:nvPr/>
        </p:nvSpPr>
        <p:spPr>
          <a:xfrm>
            <a:off x="2673969" y="2546376"/>
            <a:ext cx="40690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Segoe UI"/>
                <a:ea typeface="Microsoft YaHei UI" panose="020B0503020204020204" pitchFamily="34" charset="-122"/>
                <a:cs typeface="+mn-cs"/>
              </a:rPr>
              <a:t>系统不依赖产品类的创建、实现等细节</a:t>
            </a:r>
          </a:p>
        </p:txBody>
      </p:sp>
      <p:sp>
        <p:nvSpPr>
          <p:cNvPr id="20" name="矩形 19"/>
          <p:cNvSpPr/>
          <p:nvPr/>
        </p:nvSpPr>
        <p:spPr>
          <a:xfrm>
            <a:off x="2673969" y="3158173"/>
            <a:ext cx="414401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产品族</a:t>
            </a:r>
            <a:r>
              <a:rPr kumimoji="0" lang="en-US" altLang="zh-CN"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&gt;1</a:t>
            </a: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，且每次只使用某一个产品族</a:t>
            </a:r>
            <a:endPar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2" name="ïṡḻîḍê"/>
          <p:cNvSpPr/>
          <p:nvPr/>
        </p:nvSpPr>
        <p:spPr bwMode="auto">
          <a:xfrm>
            <a:off x="2044867" y="377531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40000"/>
              <a:lumOff val="60000"/>
            </a:schemeClr>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3" name="ïṡḻîḍê"/>
          <p:cNvSpPr/>
          <p:nvPr/>
        </p:nvSpPr>
        <p:spPr bwMode="auto">
          <a:xfrm>
            <a:off x="2044867" y="440904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20000"/>
              <a:lumOff val="80000"/>
            </a:schemeClr>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5" name="矩形 4"/>
          <p:cNvSpPr/>
          <p:nvPr/>
        </p:nvSpPr>
        <p:spPr>
          <a:xfrm>
            <a:off x="2673969" y="3821113"/>
            <a:ext cx="36118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属于同一产品族的产品在一起使用</a:t>
            </a:r>
          </a:p>
        </p:txBody>
      </p:sp>
      <p:sp>
        <p:nvSpPr>
          <p:cNvPr id="6" name="矩形 5"/>
          <p:cNvSpPr/>
          <p:nvPr/>
        </p:nvSpPr>
        <p:spPr>
          <a:xfrm>
            <a:off x="2673969" y="4408488"/>
            <a:ext cx="45262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统一的产品类库，所有产品以同样接口实现</a:t>
            </a:r>
          </a:p>
        </p:txBody>
      </p:sp>
      <p:sp>
        <p:nvSpPr>
          <p:cNvPr id="11" name="圆角矩形 10"/>
          <p:cNvSpPr/>
          <p:nvPr/>
        </p:nvSpPr>
        <p:spPr>
          <a:xfrm>
            <a:off x="4318866" y="989214"/>
            <a:ext cx="2499113" cy="521005"/>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dirty="0">
                <a:solidFill>
                  <a:srgbClr val="FFFFFF"/>
                </a:solidFill>
                <a:latin typeface="Microsoft YaHei UI" panose="020B0503020204020204" pitchFamily="34" charset="-122"/>
                <a:ea typeface="Microsoft YaHei UI" panose="020B0503020204020204" pitchFamily="34" charset="-122"/>
              </a:rPr>
              <a:t>适用环境</a:t>
            </a:r>
          </a:p>
        </p:txBody>
      </p:sp>
    </p:spTree>
    <p:extLst>
      <p:ext uri="{BB962C8B-B14F-4D97-AF65-F5344CB8AC3E}">
        <p14:creationId xmlns:p14="http://schemas.microsoft.com/office/powerpoint/2010/main" val="883974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ïṡḻîḍê"/>
          <p:cNvSpPr/>
          <p:nvPr/>
        </p:nvSpPr>
        <p:spPr bwMode="auto">
          <a:xfrm>
            <a:off x="4422304" y="2615169"/>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îṣḻïḑé"/>
          <p:cNvSpPr/>
          <p:nvPr/>
        </p:nvSpPr>
        <p:spPr bwMode="auto">
          <a:xfrm>
            <a:off x="4422304" y="323952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矩形 17"/>
          <p:cNvSpPr/>
          <p:nvPr/>
        </p:nvSpPr>
        <p:spPr>
          <a:xfrm>
            <a:off x="5051406" y="2637815"/>
            <a:ext cx="13258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对扩展开放</a:t>
            </a:r>
          </a:p>
        </p:txBody>
      </p:sp>
      <p:sp>
        <p:nvSpPr>
          <p:cNvPr id="20" name="矩形 19"/>
          <p:cNvSpPr/>
          <p:nvPr/>
        </p:nvSpPr>
        <p:spPr>
          <a:xfrm>
            <a:off x="5051406" y="3249612"/>
            <a:ext cx="13258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Microsoft YaHei UI" panose="020B0503020204020204" pitchFamily="34" charset="-122"/>
                <a:cs typeface="Arial" panose="020B0604020202020204" pitchFamily="34" charset="0"/>
              </a:rPr>
              <a:t>对修改关闭</a:t>
            </a:r>
          </a:p>
        </p:txBody>
      </p:sp>
      <p:sp>
        <p:nvSpPr>
          <p:cNvPr id="7" name="圆角矩形 6"/>
          <p:cNvSpPr/>
          <p:nvPr/>
        </p:nvSpPr>
        <p:spPr>
          <a:xfrm>
            <a:off x="4173237" y="990788"/>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dirty="0">
                <a:solidFill>
                  <a:srgbClr val="FFFFFF"/>
                </a:solidFill>
                <a:latin typeface="Microsoft YaHei UI" panose="020B0503020204020204" pitchFamily="34" charset="-122"/>
                <a:ea typeface="Microsoft YaHei UI" panose="020B0503020204020204" pitchFamily="34" charset="-122"/>
              </a:rPr>
              <a:t>开闭原则的</a:t>
            </a:r>
            <a:r>
              <a:rPr lang="zh-CN" altLang="en-US" dirty="0">
                <a:solidFill>
                  <a:schemeClr val="bg1"/>
                </a:solidFill>
                <a:latin typeface="Microsoft YaHei UI" panose="020B0503020204020204" pitchFamily="34" charset="-122"/>
                <a:ea typeface="Microsoft YaHei UI" panose="020B0503020204020204" pitchFamily="34" charset="-122"/>
              </a:rPr>
              <a:t>倾斜</a:t>
            </a:r>
            <a:r>
              <a:rPr lang="zh-CN" altLang="en-US" dirty="0">
                <a:solidFill>
                  <a:srgbClr val="FFFFFF"/>
                </a:solidFill>
                <a:latin typeface="Microsoft YaHei UI" panose="020B0503020204020204" pitchFamily="34" charset="-122"/>
                <a:ea typeface="Microsoft YaHei UI" panose="020B0503020204020204" pitchFamily="34" charset="-122"/>
              </a:rPr>
              <a:t>性</a:t>
            </a:r>
          </a:p>
        </p:txBody>
      </p:sp>
    </p:spTree>
    <p:extLst>
      <p:ext uri="{BB962C8B-B14F-4D97-AF65-F5344CB8AC3E}">
        <p14:creationId xmlns:p14="http://schemas.microsoft.com/office/powerpoint/2010/main" val="960314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3682313" y="2771630"/>
            <a:ext cx="5206314"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j-cs"/>
            </a:endParaRPr>
          </a:p>
        </p:txBody>
      </p:sp>
      <p:grpSp>
        <p:nvGrpSpPr>
          <p:cNvPr id="13" name="组合 12"/>
          <p:cNvGrpSpPr/>
          <p:nvPr/>
        </p:nvGrpSpPr>
        <p:grpSpPr>
          <a:xfrm>
            <a:off x="3557546" y="2652074"/>
            <a:ext cx="1447200" cy="1447200"/>
            <a:chOff x="1246607" y="2035460"/>
            <a:chExt cx="727831" cy="727831"/>
          </a:xfrm>
        </p:grpSpPr>
        <p:sp>
          <p:nvSpPr>
            <p:cNvPr id="14" name="椭圆 1"/>
            <p:cNvSpPr>
              <a:spLocks noChangeArrowheads="1"/>
            </p:cNvSpPr>
            <p:nvPr/>
          </p:nvSpPr>
          <p:spPr bwMode="auto">
            <a:xfrm>
              <a:off x="1246607" y="2035460"/>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solidFill>
                <a:effectLst/>
                <a:uLnTx/>
                <a:uFillTx/>
                <a:latin typeface="Segoe UI"/>
                <a:ea typeface="+mn-ea"/>
                <a:cs typeface="+mn-cs"/>
                <a:sym typeface="+mn-ea"/>
              </a:endParaRPr>
            </a:p>
          </p:txBody>
        </p:sp>
        <p:sp>
          <p:nvSpPr>
            <p:cNvPr id="15" name="TextBox 32"/>
            <p:cNvSpPr>
              <a:spLocks noChangeArrowheads="1"/>
            </p:cNvSpPr>
            <p:nvPr/>
          </p:nvSpPr>
          <p:spPr bwMode="auto">
            <a:xfrm>
              <a:off x="1309355" y="2095588"/>
              <a:ext cx="605702" cy="607575"/>
            </a:xfrm>
            <a:prstGeom prst="rect">
              <a:avLst/>
            </a:prstGeom>
            <a:noFill/>
            <a:ln w="12700" cap="flat" cmpd="sng" algn="ctr">
              <a:noFill/>
              <a:prstDash val="solid"/>
              <a:miter lim="800000"/>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FFFFFF">
                      <a:lumMod val="95000"/>
                    </a:srgbClr>
                  </a:solidFill>
                  <a:effectLst/>
                  <a:uLnTx/>
                  <a:uFillTx/>
                  <a:latin typeface="Segoe UI"/>
                  <a:ea typeface="+mn-ea"/>
                  <a:cs typeface="+mn-cs"/>
                  <a:sym typeface="+mn-ea"/>
                </a:rPr>
                <a:t>01</a:t>
              </a:r>
            </a:p>
          </p:txBody>
        </p:sp>
      </p:grpSp>
      <p:sp>
        <p:nvSpPr>
          <p:cNvPr id="16" name="TextBox 76"/>
          <p:cNvSpPr txBox="1"/>
          <p:nvPr/>
        </p:nvSpPr>
        <p:spPr>
          <a:xfrm>
            <a:off x="5460467" y="3055532"/>
            <a:ext cx="39578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微软雅黑" panose="020B0503020204020204" charset="-122"/>
                <a:ea typeface="微软雅黑" panose="020B0503020204020204" charset="-122"/>
                <a:cs typeface="+mn-cs"/>
              </a:rPr>
              <a:t>抽象工厂模式介绍</a:t>
            </a:r>
            <a:endParaRPr kumimoji="0" lang="zh-CN" altLang="en-US" sz="36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57754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ïṡḻîḍê"/>
          <p:cNvSpPr/>
          <p:nvPr/>
        </p:nvSpPr>
        <p:spPr bwMode="auto">
          <a:xfrm>
            <a:off x="2044867" y="252373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îṣḻïḑé"/>
          <p:cNvSpPr/>
          <p:nvPr/>
        </p:nvSpPr>
        <p:spPr bwMode="auto">
          <a:xfrm>
            <a:off x="2044867" y="314808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矩形 17"/>
          <p:cNvSpPr/>
          <p:nvPr/>
        </p:nvSpPr>
        <p:spPr>
          <a:xfrm>
            <a:off x="2673969" y="2546376"/>
            <a:ext cx="521208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具体工厂类只创建一个产品对象</a:t>
            </a: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Microsoft YaHei UI" panose="020B0503020204020204" pitchFamily="34" charset="-122"/>
                <a:cs typeface="Arial" panose="020B0604020202020204" pitchFamily="34" charset="0"/>
              </a:rPr>
              <a:t>→</a:t>
            </a: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退化为工厂模式</a:t>
            </a:r>
          </a:p>
        </p:txBody>
      </p:sp>
      <p:sp>
        <p:nvSpPr>
          <p:cNvPr id="20" name="矩形 19"/>
          <p:cNvSpPr/>
          <p:nvPr/>
        </p:nvSpPr>
        <p:spPr>
          <a:xfrm>
            <a:off x="2673969" y="3158173"/>
            <a:ext cx="795528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与具体工厂合并，提供统一工厂创建产品对象，并将创建对象的工厂方法设计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Microsoft YaHei UI" panose="020B0503020204020204" pitchFamily="34" charset="-122"/>
                <a:ea typeface="Microsoft YaHei UI" panose="020B0503020204020204" pitchFamily="34" charset="-122"/>
                <a:cs typeface="+mn-cs"/>
              </a:rPr>
              <a:t>为静态方法</a:t>
            </a: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Microsoft YaHei UI" panose="020B0503020204020204" pitchFamily="34" charset="-122"/>
                <a:cs typeface="Arial" panose="020B0604020202020204" pitchFamily="34" charset="0"/>
              </a:rPr>
              <a:t>→退化为简单工厂模式</a:t>
            </a:r>
          </a:p>
        </p:txBody>
      </p:sp>
      <p:sp>
        <p:nvSpPr>
          <p:cNvPr id="7" name="圆角矩形 6"/>
          <p:cNvSpPr/>
          <p:nvPr/>
        </p:nvSpPr>
        <p:spPr>
          <a:xfrm>
            <a:off x="4173237" y="990788"/>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dirty="0">
                <a:solidFill>
                  <a:srgbClr val="FFFFFF"/>
                </a:solidFill>
                <a:latin typeface="Microsoft YaHei UI" panose="020B0503020204020204" pitchFamily="34" charset="-122"/>
                <a:ea typeface="Microsoft YaHei UI" panose="020B0503020204020204" pitchFamily="34" charset="-122"/>
              </a:rPr>
              <a:t>模式退化</a:t>
            </a:r>
          </a:p>
        </p:txBody>
      </p:sp>
    </p:spTree>
    <p:extLst>
      <p:ext uri="{BB962C8B-B14F-4D97-AF65-F5344CB8AC3E}">
        <p14:creationId xmlns:p14="http://schemas.microsoft.com/office/powerpoint/2010/main" val="3072696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2" descr="Image result for technology background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745" y="1339270"/>
            <a:ext cx="5495925" cy="4133850"/>
          </a:xfrm>
          <a:prstGeom prst="rect">
            <a:avLst/>
          </a:prstGeom>
          <a:noFill/>
          <a:extLst>
            <a:ext uri="{909E8E84-426E-40DD-AFC4-6F175D3DCCD1}">
              <a14:hiddenFill xmlns:a14="http://schemas.microsoft.com/office/drawing/2010/main">
                <a:solidFill>
                  <a:srgbClr val="FFFFFF"/>
                </a:solidFill>
              </a14:hiddenFill>
            </a:ext>
          </a:extLst>
        </p:spPr>
      </p:pic>
      <p:sp>
        <p:nvSpPr>
          <p:cNvPr id="66" name="标题 1"/>
          <p:cNvSpPr txBox="1">
            <a:spLocks/>
          </p:cNvSpPr>
          <p:nvPr/>
        </p:nvSpPr>
        <p:spPr>
          <a:xfrm>
            <a:off x="1470008" y="2802151"/>
            <a:ext cx="9677400"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algn="ctr"/>
            <a:r>
              <a:rPr lang="zh-CN" altLang="en-US" dirty="0" smtClean="0">
                <a:solidFill>
                  <a:schemeClr val="bg1"/>
                </a:solidFill>
              </a:rPr>
              <a:t>提问 </a:t>
            </a:r>
            <a:r>
              <a:rPr lang="en-US" altLang="zh-CN" dirty="0" smtClean="0">
                <a:solidFill>
                  <a:schemeClr val="bg1"/>
                </a:solidFill>
              </a:rPr>
              <a:t>&amp; </a:t>
            </a:r>
            <a:r>
              <a:rPr lang="zh-CN" altLang="en-US" dirty="0" smtClean="0">
                <a:solidFill>
                  <a:schemeClr val="bg1"/>
                </a:solidFill>
              </a:rPr>
              <a:t>讨论</a:t>
            </a:r>
            <a:endParaRPr lang="zh-CN" altLang="en-US" dirty="0">
              <a:solidFill>
                <a:schemeClr val="bg1"/>
              </a:solidFill>
            </a:endParaRPr>
          </a:p>
        </p:txBody>
      </p:sp>
    </p:spTree>
    <p:extLst>
      <p:ext uri="{BB962C8B-B14F-4D97-AF65-F5344CB8AC3E}">
        <p14:creationId xmlns:p14="http://schemas.microsoft.com/office/powerpoint/2010/main" val="414874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2" descr="Image result for technology background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18" y="1310394"/>
            <a:ext cx="5495925" cy="413385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p:cNvSpPr txBox="1">
            <a:spLocks/>
          </p:cNvSpPr>
          <p:nvPr/>
        </p:nvSpPr>
        <p:spPr>
          <a:xfrm>
            <a:off x="-1359819" y="2773275"/>
            <a:ext cx="9677400"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THANKS</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138" y="1156289"/>
            <a:ext cx="4442059" cy="4442059"/>
          </a:xfrm>
          <a:prstGeom prst="rect">
            <a:avLst/>
          </a:prstGeom>
        </p:spPr>
      </p:pic>
    </p:spTree>
    <p:extLst>
      <p:ext uri="{BB962C8B-B14F-4D97-AF65-F5344CB8AC3E}">
        <p14:creationId xmlns:p14="http://schemas.microsoft.com/office/powerpoint/2010/main" val="194130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文本框 5"/>
          <p:cNvSpPr txBox="1"/>
          <p:nvPr/>
        </p:nvSpPr>
        <p:spPr>
          <a:xfrm>
            <a:off x="1320232" y="2549562"/>
            <a:ext cx="9570272" cy="12893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smtClean="0">
                <a:ln>
                  <a:noFill/>
                </a:ln>
                <a:solidFill>
                  <a:prstClr val="white"/>
                </a:solidFill>
                <a:effectLst/>
                <a:uLnTx/>
                <a:uFillTx/>
                <a:latin typeface="Segoe UI"/>
                <a:ea typeface="+mn-ea"/>
                <a:cs typeface="+mn-cs"/>
              </a:rPr>
              <a:t>在工厂方法模式中具体工厂负责生产具体的产品，每一个具体的工厂对应一种具体的产品，工厂方法也具有唯一性，一般情况下，一个具体工厂中只有一个工厂方法或者一组重载工厂方法。</a:t>
            </a:r>
            <a:r>
              <a:rPr kumimoji="0" lang="zh-CN" altLang="en-US" b="1" i="0" u="none" strike="noStrike" kern="1200" cap="none" spc="0" normalizeH="0" baseline="0" noProof="0" dirty="0" smtClean="0">
                <a:ln>
                  <a:noFill/>
                </a:ln>
                <a:solidFill>
                  <a:srgbClr val="FF0000"/>
                </a:solidFill>
                <a:effectLst/>
                <a:uLnTx/>
                <a:uFillTx/>
                <a:latin typeface="Segoe UI"/>
                <a:ea typeface="+mn-ea"/>
                <a:cs typeface="+mn-cs"/>
              </a:rPr>
              <a:t>但是有时候</a:t>
            </a:r>
            <a:r>
              <a:rPr kumimoji="0" lang="zh-CN" altLang="en-US"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Segoe UI"/>
                <a:ea typeface="+mn-ea"/>
                <a:cs typeface="+mn-cs"/>
              </a:rPr>
              <a:t>我们需要一个工厂可以提供多个对象，而不是单一的产品。</a:t>
            </a:r>
            <a:endParaRPr kumimoji="0" lang="zh-CN" altLang="en-US"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Segoe UI"/>
              <a:ea typeface="+mn-ea"/>
              <a:cs typeface="+mn-cs"/>
            </a:endParaRPr>
          </a:p>
        </p:txBody>
      </p:sp>
      <p:sp>
        <p:nvSpPr>
          <p:cNvPr id="7" name="圆角矩形 6"/>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为什么使用抽象</a:t>
            </a:r>
            <a:r>
              <a:rPr lang="zh-CN" altLang="en-US" dirty="0">
                <a:solidFill>
                  <a:prstClr val="white"/>
                </a:solidFill>
              </a:rPr>
              <a:t>工厂</a:t>
            </a:r>
            <a:r>
              <a:rPr lang="zh-CN" altLang="en-US" dirty="0" smtClean="0">
                <a:solidFill>
                  <a:prstClr val="white"/>
                </a:solidFill>
              </a:rPr>
              <a:t>模式</a:t>
            </a:r>
            <a:r>
              <a:rPr lang="zh-CN" altLang="en-US" dirty="0">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147048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文本框 28"/>
          <p:cNvSpPr txBox="1"/>
          <p:nvPr/>
        </p:nvSpPr>
        <p:spPr>
          <a:xfrm>
            <a:off x="1646303" y="2573381"/>
            <a:ext cx="9289921" cy="12893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uLnTx/>
                <a:uFillTx/>
                <a:latin typeface="Segoe UI"/>
                <a:ea typeface="+mn-ea"/>
                <a:cs typeface="+mn-cs"/>
              </a:rPr>
              <a:t>抽象工厂模式是所有形态的工厂模式中最为抽象和最具一般性的一种形态。</a:t>
            </a:r>
            <a:r>
              <a:rPr kumimoji="0" lang="zh-CN" altLang="en-US" b="0" i="0" u="none" strike="noStrike" kern="1200" cap="none" spc="0" normalizeH="0" baseline="0" noProof="0" dirty="0">
                <a:ln>
                  <a:noFill/>
                </a:ln>
                <a:solidFill>
                  <a:srgbClr val="FF0000"/>
                </a:solidFill>
                <a:effectLst/>
                <a:uLnTx/>
                <a:uFillTx/>
                <a:latin typeface="Segoe UI"/>
                <a:ea typeface="+mn-ea"/>
                <a:cs typeface="+mn-cs"/>
              </a:rPr>
              <a:t>抽象工厂模式是指当有多个抽象角色时，使用的一种工厂模式。</a:t>
            </a:r>
            <a:r>
              <a:rPr kumimoji="0" lang="zh-CN" altLang="en-US" b="0" i="0" u="none" strike="noStrike" kern="1200" cap="none" spc="0" normalizeH="0" baseline="0" noProof="0" dirty="0">
                <a:ln>
                  <a:noFill/>
                </a:ln>
                <a:solidFill>
                  <a:prstClr val="white"/>
                </a:solidFill>
                <a:effectLst/>
                <a:uLnTx/>
                <a:uFillTx/>
                <a:latin typeface="Segoe UI"/>
                <a:ea typeface="+mn-ea"/>
                <a:cs typeface="+mn-cs"/>
              </a:rPr>
              <a:t>抽象工厂模式可以向客户端提供一个接口，使客户端在不必指定产品的具体的情况下，创建多个产品族中的产品对象</a:t>
            </a:r>
          </a:p>
        </p:txBody>
      </p:sp>
      <p:sp>
        <p:nvSpPr>
          <p:cNvPr id="6" name="圆角矩形 5"/>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抽象</a:t>
            </a:r>
            <a:r>
              <a:rPr lang="zh-CN" altLang="en-US" dirty="0">
                <a:solidFill>
                  <a:prstClr val="white"/>
                </a:solidFill>
              </a:rPr>
              <a:t>工厂</a:t>
            </a:r>
            <a:r>
              <a:rPr lang="zh-CN" altLang="en-US" dirty="0" smtClean="0">
                <a:solidFill>
                  <a:prstClr val="white"/>
                </a:solidFill>
              </a:rPr>
              <a:t>模式</a:t>
            </a:r>
            <a:r>
              <a:rPr lang="zh-CN" altLang="en-US" dirty="0">
                <a:latin typeface="Microsoft YaHei UI" panose="020B0503020204020204" pitchFamily="34" charset="-122"/>
                <a:ea typeface="Microsoft YaHei UI" panose="020B0503020204020204" pitchFamily="34" charset="-122"/>
              </a:rPr>
              <a:t>概述</a:t>
            </a:r>
          </a:p>
        </p:txBody>
      </p:sp>
    </p:spTree>
    <p:extLst>
      <p:ext uri="{BB962C8B-B14F-4D97-AF65-F5344CB8AC3E}">
        <p14:creationId xmlns:p14="http://schemas.microsoft.com/office/powerpoint/2010/main" val="232218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圆角矩形 1"/>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rPr>
              <a:t>抽象工厂模式定义</a:t>
            </a:r>
            <a:endParaRPr lang="zh-CN" altLang="en-US" dirty="0">
              <a:latin typeface="Microsoft YaHei UI" panose="020B0503020204020204" pitchFamily="34" charset="-122"/>
              <a:ea typeface="Microsoft YaHei UI" panose="020B0503020204020204" pitchFamily="34" charset="-122"/>
            </a:endParaRPr>
          </a:p>
        </p:txBody>
      </p:sp>
      <p:sp>
        <p:nvSpPr>
          <p:cNvPr id="3" name="文本框 2"/>
          <p:cNvSpPr txBox="1"/>
          <p:nvPr/>
        </p:nvSpPr>
        <p:spPr>
          <a:xfrm>
            <a:off x="2175954" y="2564814"/>
            <a:ext cx="8153584" cy="954107"/>
          </a:xfrm>
          <a:prstGeom prst="rect">
            <a:avLst/>
          </a:prstGeom>
          <a:noFill/>
        </p:spPr>
        <p:txBody>
          <a:bodyPr wrap="square" rtlCol="0">
            <a:spAutoFit/>
          </a:bodyPr>
          <a:lstStyle/>
          <a:p>
            <a:r>
              <a:rPr lang="zh-CN" altLang="en-US" dirty="0">
                <a:solidFill>
                  <a:srgbClr val="FF0000"/>
                </a:solidFill>
                <a:latin typeface="Microsoft YaHei UI" panose="020B0503020204020204" pitchFamily="34" charset="-122"/>
                <a:ea typeface="Microsoft YaHei UI" panose="020B0503020204020204" pitchFamily="34" charset="-122"/>
              </a:rPr>
              <a:t>抽象工厂</a:t>
            </a:r>
            <a:r>
              <a:rPr lang="zh-CN" altLang="en-US" dirty="0" smtClean="0">
                <a:solidFill>
                  <a:srgbClr val="FF0000"/>
                </a:solidFill>
                <a:latin typeface="Microsoft YaHei UI" panose="020B0503020204020204" pitchFamily="34" charset="-122"/>
                <a:ea typeface="Microsoft YaHei UI" panose="020B0503020204020204" pitchFamily="34" charset="-122"/>
              </a:rPr>
              <a:t>模式</a:t>
            </a:r>
            <a:r>
              <a:rPr lang="zh-CN" altLang="en-US" dirty="0" smtClean="0">
                <a:solidFill>
                  <a:schemeClr val="bg1"/>
                </a:solidFill>
                <a:latin typeface="Microsoft YaHei UI" panose="020B0503020204020204" pitchFamily="34" charset="-122"/>
                <a:ea typeface="Microsoft YaHei UI" panose="020B0503020204020204" pitchFamily="34" charset="-122"/>
              </a:rPr>
              <a:t>（</a:t>
            </a:r>
            <a:r>
              <a:rPr lang="en-US" altLang="zh-CN" dirty="0">
                <a:solidFill>
                  <a:schemeClr val="bg1"/>
                </a:solidFill>
                <a:latin typeface="Microsoft YaHei UI" panose="020B0503020204020204" pitchFamily="34" charset="-122"/>
                <a:ea typeface="Microsoft YaHei UI" panose="020B0503020204020204" pitchFamily="34" charset="-122"/>
              </a:rPr>
              <a:t> Abstract Factory Pattern </a:t>
            </a:r>
            <a:r>
              <a:rPr lang="zh-CN" altLang="en-US" dirty="0" smtClean="0">
                <a:solidFill>
                  <a:schemeClr val="bg1"/>
                </a:solidFill>
                <a:latin typeface="Microsoft YaHei UI" panose="020B0503020204020204" pitchFamily="34" charset="-122"/>
                <a:ea typeface="Microsoft YaHei UI" panose="020B0503020204020204" pitchFamily="34" charset="-122"/>
              </a:rPr>
              <a:t>）：提供</a:t>
            </a:r>
            <a:r>
              <a:rPr lang="zh-CN" altLang="en-US" dirty="0">
                <a:solidFill>
                  <a:schemeClr val="bg1"/>
                </a:solidFill>
                <a:latin typeface="Microsoft YaHei UI" panose="020B0503020204020204" pitchFamily="34" charset="-122"/>
                <a:ea typeface="Microsoft YaHei UI" panose="020B0503020204020204" pitchFamily="34" charset="-122"/>
              </a:rPr>
              <a:t>一个创建一系列相关或相互依赖对象的接口，而无须指定它们具体的</a:t>
            </a:r>
            <a:r>
              <a:rPr lang="zh-CN" altLang="en-US" dirty="0" smtClean="0">
                <a:solidFill>
                  <a:schemeClr val="bg1"/>
                </a:solidFill>
                <a:latin typeface="Microsoft YaHei UI" panose="020B0503020204020204" pitchFamily="34" charset="-122"/>
                <a:ea typeface="Microsoft YaHei UI" panose="020B0503020204020204" pitchFamily="34" charset="-122"/>
              </a:rPr>
              <a:t>类；</a:t>
            </a:r>
            <a:r>
              <a:rPr lang="zh-CN" altLang="en-US" dirty="0">
                <a:solidFill>
                  <a:schemeClr val="bg1"/>
                </a:solidFill>
                <a:latin typeface="Microsoft YaHei UI" panose="020B0503020204020204" pitchFamily="34" charset="-122"/>
                <a:ea typeface="Microsoft YaHei UI" panose="020B0503020204020204" pitchFamily="34" charset="-122"/>
              </a:rPr>
              <a:t>具体的工厂负责实现具体的产品</a:t>
            </a:r>
            <a:r>
              <a:rPr lang="zh-CN" altLang="en-US" dirty="0" smtClean="0">
                <a:solidFill>
                  <a:schemeClr val="bg1"/>
                </a:solidFill>
                <a:latin typeface="Microsoft YaHei UI" panose="020B0503020204020204" pitchFamily="34" charset="-122"/>
                <a:ea typeface="Microsoft YaHei UI" panose="020B0503020204020204" pitchFamily="34" charset="-122"/>
              </a:rPr>
              <a:t>实例。</a:t>
            </a:r>
            <a:endParaRPr lang="zh-CN"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1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1839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89662" y="2246249"/>
            <a:ext cx="10158120" cy="3969304"/>
            <a:chOff x="828127" y="1052790"/>
            <a:chExt cx="7106991" cy="2840179"/>
          </a:xfrm>
        </p:grpSpPr>
        <p:sp>
          <p:nvSpPr>
            <p:cNvPr id="11" name="íSľîdé">
              <a:extLst>
                <a:ext uri="{FF2B5EF4-FFF2-40B4-BE49-F238E27FC236}">
                  <a16:creationId xmlns:a16="http://schemas.microsoft.com/office/drawing/2014/main" id="{36892270-A7C3-4DDD-833E-2F41F362F25D}"/>
                </a:ext>
              </a:extLst>
            </p:cNvPr>
            <p:cNvSpPr/>
            <p:nvPr/>
          </p:nvSpPr>
          <p:spPr bwMode="gray">
            <a:xfrm>
              <a:off x="828128" y="1052790"/>
              <a:ext cx="2832509" cy="480862"/>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Segoe UI"/>
                  <a:ea typeface="+mn-ea"/>
                  <a:cs typeface="+mn-cs"/>
                </a:rPr>
                <a:t>产品等级结构</a:t>
              </a:r>
              <a:endParaRPr kumimoji="0" lang="en-US" sz="24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2" name="ïsḻiḍê">
              <a:extLst>
                <a:ext uri="{FF2B5EF4-FFF2-40B4-BE49-F238E27FC236}">
                  <a16:creationId xmlns:a16="http://schemas.microsoft.com/office/drawing/2014/main" id="{B016D3BC-E7EB-4099-8A03-7CC7EAEAB85F}"/>
                </a:ext>
              </a:extLst>
            </p:cNvPr>
            <p:cNvSpPr/>
            <p:nvPr/>
          </p:nvSpPr>
          <p:spPr bwMode="gray">
            <a:xfrm>
              <a:off x="828127" y="1835569"/>
              <a:ext cx="2832510" cy="2057400"/>
            </a:xfrm>
            <a:prstGeom prst="rect">
              <a:avLst/>
            </a:prstGeom>
            <a:solidFill>
              <a:schemeClr val="tx1">
                <a:alpha val="7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FF0000"/>
                  </a:solidFill>
                  <a:effectLst/>
                  <a:uLnTx/>
                  <a:uFillTx/>
                  <a:latin typeface="Segoe UI"/>
                  <a:ea typeface="+mn-ea"/>
                  <a:cs typeface="+mn-cs"/>
                </a:rPr>
                <a:t>产品等级结构，即产品的继承结构，</a:t>
              </a:r>
              <a:r>
                <a:rPr kumimoji="0" lang="zh-CN" altLang="en-US" sz="1600" b="0" i="0" u="none" strike="noStrike" kern="1200" cap="none" spc="0" normalizeH="0" baseline="0" noProof="0" dirty="0" smtClean="0">
                  <a:ln>
                    <a:noFill/>
                  </a:ln>
                  <a:solidFill>
                    <a:prstClr val="white"/>
                  </a:solidFill>
                  <a:effectLst/>
                  <a:uLnTx/>
                  <a:uFillTx/>
                  <a:latin typeface="Segoe UI"/>
                  <a:ea typeface="+mn-ea"/>
                  <a:cs typeface="+mn-cs"/>
                </a:rPr>
                <a:t>如一个抽象类为电视机，其子类有海尔电视机、长虹电视机等，则抽象电视机与具体品牌的电视机之间构成了一个产品等级结构，抽象电视机是父类，具体品牌下的电视机是其子类。</a:t>
              </a:r>
              <a:endParaRPr kumimoji="0" lang="en-US" altLang="zh-CN" sz="16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4" name="íŝlíḋè">
              <a:extLst>
                <a:ext uri="{FF2B5EF4-FFF2-40B4-BE49-F238E27FC236}">
                  <a16:creationId xmlns:a16="http://schemas.microsoft.com/office/drawing/2014/main" id="{D0C3F3DD-6385-40AB-BC7B-035175EAA037}"/>
                </a:ext>
              </a:extLst>
            </p:cNvPr>
            <p:cNvSpPr/>
            <p:nvPr/>
          </p:nvSpPr>
          <p:spPr bwMode="gray">
            <a:xfrm>
              <a:off x="4903574" y="1052790"/>
              <a:ext cx="3031544" cy="480862"/>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Segoe UI"/>
                  <a:ea typeface="+mn-ea"/>
                  <a:cs typeface="+mn-cs"/>
                </a:rPr>
                <a:t>产品族</a:t>
              </a:r>
              <a:endParaRPr kumimoji="0" lang="en-US" sz="24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5" name="ïśļiďé">
              <a:extLst>
                <a:ext uri="{FF2B5EF4-FFF2-40B4-BE49-F238E27FC236}">
                  <a16:creationId xmlns:a16="http://schemas.microsoft.com/office/drawing/2014/main" id="{823F35D9-9746-4425-9FBD-62EE6C5D49EA}"/>
                </a:ext>
              </a:extLst>
            </p:cNvPr>
            <p:cNvSpPr/>
            <p:nvPr/>
          </p:nvSpPr>
          <p:spPr bwMode="gray">
            <a:xfrm>
              <a:off x="4903574" y="1835569"/>
              <a:ext cx="3031544" cy="2057400"/>
            </a:xfrm>
            <a:prstGeom prst="rect">
              <a:avLst/>
            </a:prstGeom>
            <a:solidFill>
              <a:schemeClr val="tx1">
                <a:alpha val="7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600" dirty="0">
                  <a:solidFill>
                    <a:prstClr val="white"/>
                  </a:solidFill>
                  <a:latin typeface="Segoe UI"/>
                </a:rPr>
                <a:t>在</a:t>
              </a:r>
              <a:r>
                <a:rPr kumimoji="0" lang="zh-CN" altLang="en-US" sz="1600" b="0" i="0" u="none" strike="noStrike" kern="1200" cap="none" spc="0" normalizeH="0" baseline="0" noProof="0" dirty="0" smtClean="0">
                  <a:ln>
                    <a:noFill/>
                  </a:ln>
                  <a:solidFill>
                    <a:prstClr val="white"/>
                  </a:solidFill>
                  <a:effectLst/>
                  <a:uLnTx/>
                  <a:uFillTx/>
                  <a:latin typeface="Segoe UI"/>
                  <a:ea typeface="+mn-ea"/>
                  <a:cs typeface="+mn-cs"/>
                </a:rPr>
                <a:t>抽象工厂模式中，</a:t>
              </a:r>
              <a:r>
                <a:rPr kumimoji="0" lang="zh-CN" altLang="en-US" sz="1600" b="0" i="0" u="none" strike="noStrike" kern="1200" cap="none" spc="0" normalizeH="0" baseline="0" noProof="0" dirty="0" smtClean="0">
                  <a:ln>
                    <a:noFill/>
                  </a:ln>
                  <a:solidFill>
                    <a:srgbClr val="FF0000"/>
                  </a:solidFill>
                  <a:effectLst/>
                  <a:uLnTx/>
                  <a:uFillTx/>
                  <a:latin typeface="Segoe UI"/>
                  <a:ea typeface="+mn-ea"/>
                  <a:cs typeface="+mn-cs"/>
                </a:rPr>
                <a:t>产品族是指有同一个工厂生产的，位于不同产品等级结构中的一组产品，</a:t>
              </a:r>
              <a:r>
                <a:rPr kumimoji="0" lang="zh-CN" altLang="en-US" sz="1600" b="0" i="0" u="none" strike="noStrike" kern="1200" cap="none" spc="0" normalizeH="0" baseline="0" noProof="0" dirty="0" smtClean="0">
                  <a:ln>
                    <a:noFill/>
                  </a:ln>
                  <a:solidFill>
                    <a:prstClr val="white"/>
                  </a:solidFill>
                  <a:effectLst/>
                  <a:uLnTx/>
                  <a:uFillTx/>
                  <a:latin typeface="Segoe UI"/>
                  <a:ea typeface="+mn-ea"/>
                  <a:cs typeface="+mn-cs"/>
                </a:rPr>
                <a:t>如海尔电器生产的海尔电视机、海尔电冰箱等位于电视机产品等级结构中，海尔电冰箱位于电冰箱产品等级结构中。</a:t>
              </a:r>
              <a:endParaRPr kumimoji="0" lang="en-US" altLang="zh-CN" sz="1600" b="0" i="0" u="none" strike="noStrike" kern="1200" cap="none" spc="0" normalizeH="0" baseline="0" noProof="0" dirty="0">
                <a:ln>
                  <a:noFill/>
                </a:ln>
                <a:solidFill>
                  <a:prstClr val="white"/>
                </a:solidFill>
                <a:effectLst/>
                <a:uLnTx/>
                <a:uFillTx/>
                <a:latin typeface="Segoe UI"/>
                <a:ea typeface="+mn-ea"/>
                <a:cs typeface="+mn-cs"/>
              </a:endParaRPr>
            </a:p>
          </p:txBody>
        </p:sp>
      </p:grpSp>
      <p:sp>
        <p:nvSpPr>
          <p:cNvPr id="9" name="圆角矩形 8"/>
          <p:cNvSpPr/>
          <p:nvPr/>
        </p:nvSpPr>
        <p:spPr>
          <a:xfrm>
            <a:off x="4223113" y="832847"/>
            <a:ext cx="3197134" cy="494493"/>
          </a:xfrm>
          <a:prstGeom prst="roundRect">
            <a:avLst>
              <a:gd name="adj" fmla="val 50000"/>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两个概念</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1179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001" y="1309298"/>
            <a:ext cx="7034643" cy="4597443"/>
          </a:xfrm>
          <a:prstGeom prst="rect">
            <a:avLst/>
          </a:prstGeom>
        </p:spPr>
      </p:pic>
      <p:sp>
        <p:nvSpPr>
          <p:cNvPr id="10" name="文本框 9"/>
          <p:cNvSpPr txBox="1"/>
          <p:nvPr/>
        </p:nvSpPr>
        <p:spPr>
          <a:xfrm>
            <a:off x="4554090" y="6076557"/>
            <a:ext cx="23524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Segoe UI"/>
                <a:ea typeface="+mn-ea"/>
                <a:cs typeface="+mn-cs"/>
              </a:rPr>
              <a:t>抽象工厂模式示意图</a:t>
            </a:r>
            <a:endParaRPr kumimoji="0" lang="zh-CN" altLang="en-US"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86837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3682313" y="2771630"/>
            <a:ext cx="5206314" cy="1208088"/>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j-cs"/>
            </a:endParaRPr>
          </a:p>
        </p:txBody>
      </p:sp>
      <p:grpSp>
        <p:nvGrpSpPr>
          <p:cNvPr id="13" name="组合 12"/>
          <p:cNvGrpSpPr/>
          <p:nvPr/>
        </p:nvGrpSpPr>
        <p:grpSpPr>
          <a:xfrm>
            <a:off x="3557546" y="2652074"/>
            <a:ext cx="1447200" cy="1447200"/>
            <a:chOff x="1246607" y="2035460"/>
            <a:chExt cx="727831" cy="727831"/>
          </a:xfrm>
        </p:grpSpPr>
        <p:sp>
          <p:nvSpPr>
            <p:cNvPr id="14" name="椭圆 1"/>
            <p:cNvSpPr>
              <a:spLocks noChangeArrowheads="1"/>
            </p:cNvSpPr>
            <p:nvPr/>
          </p:nvSpPr>
          <p:spPr bwMode="auto">
            <a:xfrm>
              <a:off x="1246607" y="2035460"/>
              <a:ext cx="727831" cy="7278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solidFill>
                <a:effectLst/>
                <a:uLnTx/>
                <a:uFillTx/>
                <a:latin typeface="Segoe UI"/>
                <a:ea typeface="+mn-ea"/>
                <a:cs typeface="+mn-cs"/>
                <a:sym typeface="+mn-ea"/>
              </a:endParaRPr>
            </a:p>
          </p:txBody>
        </p:sp>
        <p:sp>
          <p:nvSpPr>
            <p:cNvPr id="15" name="TextBox 32"/>
            <p:cNvSpPr>
              <a:spLocks noChangeArrowheads="1"/>
            </p:cNvSpPr>
            <p:nvPr/>
          </p:nvSpPr>
          <p:spPr bwMode="auto">
            <a:xfrm>
              <a:off x="1309355" y="2095588"/>
              <a:ext cx="605702" cy="607575"/>
            </a:xfrm>
            <a:prstGeom prst="rect">
              <a:avLst/>
            </a:prstGeom>
            <a:noFill/>
            <a:ln w="12700" cap="flat" cmpd="sng" algn="ctr">
              <a:noFill/>
              <a:prstDash val="solid"/>
              <a:miter lim="800000"/>
            </a:ln>
            <a:effectLst>
              <a:outerShdw blurRad="127000" dist="63500" dir="2700000" algn="tl" rotWithShape="0">
                <a:prstClr val="black">
                  <a:alpha val="40000"/>
                </a:prstClr>
              </a:outerShdw>
            </a:effectLst>
            <a:extLst>
              <a:ext uri="{909E8E84-426E-40DD-AFC4-6F175D3DCCD1}">
                <a14:hiddenFill xmlns:a14="http://schemas.microsoft.com/office/drawing/2010/main">
                  <a:gradFill>
                    <a:gsLst>
                      <a:gs pos="0">
                        <a:srgbClr val="C38B32"/>
                      </a:gs>
                      <a:gs pos="39000">
                        <a:srgbClr val="EABF6B"/>
                      </a:gs>
                      <a:gs pos="67000">
                        <a:srgbClr val="C38B32"/>
                      </a:gs>
                      <a:gs pos="100000">
                        <a:srgbClr val="EABF6B"/>
                      </a:gs>
                    </a:gsLst>
                    <a:lin ang="5400000" scaled="0"/>
                  </a:gradFill>
                </a14:hiddenFill>
              </a:ext>
            </a:extLst>
          </p:spPr>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0</a:t>
              </a:r>
              <a:r>
                <a:rPr kumimoji="0" lang="en-US" altLang="zh-CN" sz="4000" b="0" i="0" u="none" strike="noStrike" kern="0" cap="none" spc="0" normalizeH="0" baseline="0" noProof="0" dirty="0" smtClean="0">
                  <a:ln>
                    <a:noFill/>
                  </a:ln>
                  <a:solidFill>
                    <a:srgbClr val="FFFFFF">
                      <a:lumMod val="95000"/>
                    </a:srgbClr>
                  </a:solidFill>
                  <a:effectLst/>
                  <a:uLnTx/>
                  <a:uFillTx/>
                  <a:latin typeface="Segoe UI"/>
                  <a:ea typeface="+mn-ea"/>
                  <a:cs typeface="+mn-cs"/>
                  <a:sym typeface="+mn-ea"/>
                </a:rPr>
                <a:t>2</a:t>
              </a:r>
              <a:endParaRPr kumimoji="0" lang="zh-CN" altLang="en-US" sz="4000" b="0" i="0" u="none" strike="noStrike" kern="0" cap="none" spc="0" normalizeH="0" baseline="0" noProof="0" dirty="0">
                <a:ln>
                  <a:noFill/>
                </a:ln>
                <a:solidFill>
                  <a:srgbClr val="FFFFFF">
                    <a:lumMod val="95000"/>
                  </a:srgbClr>
                </a:solidFill>
                <a:effectLst/>
                <a:uLnTx/>
                <a:uFillTx/>
                <a:latin typeface="Segoe UI"/>
                <a:ea typeface="+mn-ea"/>
                <a:cs typeface="+mn-cs"/>
                <a:sym typeface="+mn-ea"/>
              </a:endParaRPr>
            </a:p>
          </p:txBody>
        </p:sp>
      </p:grpSp>
      <p:sp>
        <p:nvSpPr>
          <p:cNvPr id="16" name="TextBox 76"/>
          <p:cNvSpPr txBox="1"/>
          <p:nvPr/>
        </p:nvSpPr>
        <p:spPr>
          <a:xfrm>
            <a:off x="5460467" y="3055532"/>
            <a:ext cx="257388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dirty="0">
                <a:solidFill>
                  <a:srgbClr val="FFFFFF"/>
                </a:solidFill>
                <a:latin typeface="微软雅黑" panose="020B0503020204020204" charset="-122"/>
                <a:ea typeface="微软雅黑" panose="020B0503020204020204" charset="-122"/>
              </a:rPr>
              <a:t>结构与分析</a:t>
            </a:r>
            <a:endParaRPr kumimoji="0" lang="zh-CN" altLang="en-US" sz="36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62662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183998"/>
</p:tagLst>
</file>

<file path=ppt/tags/tag2.xml><?xml version="1.0" encoding="utf-8"?>
<p:tagLst xmlns:a="http://schemas.openxmlformats.org/drawingml/2006/main" xmlns:r="http://schemas.openxmlformats.org/officeDocument/2006/relationships" xmlns:p="http://schemas.openxmlformats.org/presentationml/2006/main">
  <p:tag name="ISLIDE.DIAGRAM" val="15460583-7c05-4017-b01f-850aff9cea29"/>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1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C3D7F"/>
    </a:accent1>
    <a:accent2>
      <a:srgbClr val="1363AC"/>
    </a:accent2>
    <a:accent3>
      <a:srgbClr val="2A9136"/>
    </a:accent3>
    <a:accent4>
      <a:srgbClr val="52B443"/>
    </a:accent4>
    <a:accent5>
      <a:srgbClr val="FF8800"/>
    </a:accent5>
    <a:accent6>
      <a:srgbClr val="FF3F00"/>
    </a:accent6>
    <a:hlink>
      <a:srgbClr val="0C3D7F"/>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C3D7F"/>
    </a:accent1>
    <a:accent2>
      <a:srgbClr val="1363AC"/>
    </a:accent2>
    <a:accent3>
      <a:srgbClr val="2A9136"/>
    </a:accent3>
    <a:accent4>
      <a:srgbClr val="52B443"/>
    </a:accent4>
    <a:accent5>
      <a:srgbClr val="FF8800"/>
    </a:accent5>
    <a:accent6>
      <a:srgbClr val="FF3F00"/>
    </a:accent6>
    <a:hlink>
      <a:srgbClr val="0C3D7F"/>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C3D7F"/>
    </a:accent1>
    <a:accent2>
      <a:srgbClr val="1363AC"/>
    </a:accent2>
    <a:accent3>
      <a:srgbClr val="2A9136"/>
    </a:accent3>
    <a:accent4>
      <a:srgbClr val="52B443"/>
    </a:accent4>
    <a:accent5>
      <a:srgbClr val="FF8800"/>
    </a:accent5>
    <a:accent6>
      <a:srgbClr val="FF3F00"/>
    </a:accent6>
    <a:hlink>
      <a:srgbClr val="0C3D7F"/>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C3D7F"/>
    </a:accent1>
    <a:accent2>
      <a:srgbClr val="1363AC"/>
    </a:accent2>
    <a:accent3>
      <a:srgbClr val="2A9136"/>
    </a:accent3>
    <a:accent4>
      <a:srgbClr val="52B443"/>
    </a:accent4>
    <a:accent5>
      <a:srgbClr val="FF8800"/>
    </a:accent5>
    <a:accent6>
      <a:srgbClr val="FF3F00"/>
    </a:accent6>
    <a:hlink>
      <a:srgbClr val="0C3D7F"/>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719</Words>
  <Application>Microsoft Office PowerPoint</Application>
  <PresentationFormat>宽屏</PresentationFormat>
  <Paragraphs>107</Paragraphs>
  <Slides>32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Microsoft YaHei UI</vt:lpstr>
      <vt:lpstr>宋体</vt:lpstr>
      <vt:lpstr>微软雅黑</vt:lpstr>
      <vt:lpstr>Arial</vt:lpstr>
      <vt:lpstr>Arial Black</vt:lpstr>
      <vt:lpstr>Calibri</vt:lpstr>
      <vt:lpstr>Segoe UI</vt:lpstr>
      <vt:lpstr>Segoe UI Light</vt:lpstr>
      <vt:lpstr>WelcomeDoc</vt:lpstr>
      <vt:lpstr>1_WelcomeDoc</vt:lpstr>
      <vt:lpstr>设计模式之抽象工厂模式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2015-01-28T13:11:36Z</dcterms:created>
  <dcterms:modified xsi:type="dcterms:W3CDTF">2018-12-14T04:58:52Z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